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850" r:id="rId2"/>
    <p:sldMasterId id="2147483907" r:id="rId3"/>
    <p:sldMasterId id="2147483917" r:id="rId4"/>
    <p:sldMasterId id="2147483929" r:id="rId5"/>
    <p:sldMasterId id="2147483957" r:id="rId6"/>
  </p:sldMasterIdLst>
  <p:notesMasterIdLst>
    <p:notesMasterId r:id="rId55"/>
  </p:notesMasterIdLst>
  <p:handoutMasterIdLst>
    <p:handoutMasterId r:id="rId56"/>
  </p:handoutMasterIdLst>
  <p:sldIdLst>
    <p:sldId id="259" r:id="rId7"/>
    <p:sldId id="518" r:id="rId8"/>
    <p:sldId id="519" r:id="rId9"/>
    <p:sldId id="520" r:id="rId10"/>
    <p:sldId id="521" r:id="rId11"/>
    <p:sldId id="522" r:id="rId12"/>
    <p:sldId id="523" r:id="rId13"/>
    <p:sldId id="471" r:id="rId14"/>
    <p:sldId id="472" r:id="rId15"/>
    <p:sldId id="473" r:id="rId16"/>
    <p:sldId id="510" r:id="rId17"/>
    <p:sldId id="514" r:id="rId18"/>
    <p:sldId id="517" r:id="rId19"/>
    <p:sldId id="474" r:id="rId20"/>
    <p:sldId id="475" r:id="rId21"/>
    <p:sldId id="476" r:id="rId22"/>
    <p:sldId id="477" r:id="rId23"/>
    <p:sldId id="478" r:id="rId24"/>
    <p:sldId id="479" r:id="rId25"/>
    <p:sldId id="480" r:id="rId26"/>
    <p:sldId id="481" r:id="rId27"/>
    <p:sldId id="482" r:id="rId28"/>
    <p:sldId id="484" r:id="rId29"/>
    <p:sldId id="485" r:id="rId30"/>
    <p:sldId id="486" r:id="rId31"/>
    <p:sldId id="487" r:id="rId32"/>
    <p:sldId id="488" r:id="rId33"/>
    <p:sldId id="489" r:id="rId34"/>
    <p:sldId id="490" r:id="rId35"/>
    <p:sldId id="491" r:id="rId36"/>
    <p:sldId id="492" r:id="rId37"/>
    <p:sldId id="493" r:id="rId38"/>
    <p:sldId id="494" r:id="rId39"/>
    <p:sldId id="495" r:id="rId40"/>
    <p:sldId id="496" r:id="rId41"/>
    <p:sldId id="497" r:id="rId42"/>
    <p:sldId id="498" r:id="rId43"/>
    <p:sldId id="499" r:id="rId44"/>
    <p:sldId id="500" r:id="rId45"/>
    <p:sldId id="501" r:id="rId46"/>
    <p:sldId id="502" r:id="rId47"/>
    <p:sldId id="503" r:id="rId48"/>
    <p:sldId id="504" r:id="rId49"/>
    <p:sldId id="505" r:id="rId50"/>
    <p:sldId id="506" r:id="rId51"/>
    <p:sldId id="507" r:id="rId52"/>
    <p:sldId id="508" r:id="rId53"/>
    <p:sldId id="509" r:id="rId54"/>
  </p:sldIdLst>
  <p:sldSz cx="9144000" cy="6858000" type="screen4x3"/>
  <p:notesSz cx="6797675" cy="9928225"/>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BC29"/>
    <a:srgbClr val="00446A"/>
    <a:srgbClr val="FFD9A9"/>
    <a:srgbClr val="FFD2B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110" d="100"/>
          <a:sy n="110" d="100"/>
        </p:scale>
        <p:origin x="-1573"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gunnma\Desktop\KPI%20analysis\KPI%204%20Bibliometric%20Analysis\IMI%20JU%20FiguresFromThirdRepor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unnma\Desktop\KPI%20analysis\KPI%204%20Bibliometric%20Analysis\Figures%20from%20biblio%20data.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gunnma\Desktop\KPI%20analysis\KPI%204%20Bibliometric%20Analysis\Figures%20from%20biblio%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4107941834461"/>
          <c:y val="0.111895138888889"/>
          <c:w val="0.52486092468307999"/>
          <c:h val="0.73302358765692699"/>
        </c:manualLayout>
      </c:layout>
      <c:barChart>
        <c:barDir val="bar"/>
        <c:grouping val="clustered"/>
        <c:varyColors val="0"/>
        <c:ser>
          <c:idx val="0"/>
          <c:order val="0"/>
          <c:tx>
            <c:strRef>
              <c:f>'Figure 4.6.1'!$B$1</c:f>
              <c:strCache>
                <c:ptCount val="1"/>
                <c:pt idx="0">
                  <c:v>IMI papers</c:v>
                </c:pt>
              </c:strCache>
            </c:strRef>
          </c:tx>
          <c:spPr>
            <a:solidFill>
              <a:srgbClr val="66BC29"/>
            </a:solidFill>
          </c:spPr>
          <c:invertIfNegative val="0"/>
          <c:cat>
            <c:strRef>
              <c:f>'Figure 4.6.1'!$A$2:$A$12</c:f>
              <c:strCache>
                <c:ptCount val="11"/>
                <c:pt idx="0">
                  <c:v>Rheumatology</c:v>
                </c:pt>
                <c:pt idx="1">
                  <c:v>Pharmacology &amp; Pharmacy</c:v>
                </c:pt>
                <c:pt idx="2">
                  <c:v>Endocrinology &amp; Metabolism</c:v>
                </c:pt>
                <c:pt idx="3">
                  <c:v>Neurosciences</c:v>
                </c:pt>
                <c:pt idx="4">
                  <c:v>Clinical Neurology</c:v>
                </c:pt>
                <c:pt idx="5">
                  <c:v>Biochemistry &amp; Molecular Biology</c:v>
                </c:pt>
                <c:pt idx="6">
                  <c:v>Psychiatry</c:v>
                </c:pt>
                <c:pt idx="7">
                  <c:v>Genetics &amp; Heredity</c:v>
                </c:pt>
                <c:pt idx="8">
                  <c:v>Research &amp; Experimental Medicine</c:v>
                </c:pt>
                <c:pt idx="9">
                  <c:v>Immunology</c:v>
                </c:pt>
                <c:pt idx="10">
                  <c:v>Overall</c:v>
                </c:pt>
              </c:strCache>
            </c:strRef>
          </c:cat>
          <c:val>
            <c:numRef>
              <c:f>'Figure 4.6.1'!$B$2:$B$12</c:f>
              <c:numCache>
                <c:formatCode>0.00</c:formatCode>
                <c:ptCount val="11"/>
                <c:pt idx="0">
                  <c:v>1.2865973807565201</c:v>
                </c:pt>
                <c:pt idx="1">
                  <c:v>2.5800319319410701</c:v>
                </c:pt>
                <c:pt idx="2">
                  <c:v>1.22541808236365</c:v>
                </c:pt>
                <c:pt idx="3">
                  <c:v>2.89853712755143</c:v>
                </c:pt>
                <c:pt idx="4">
                  <c:v>3.5731197423698902</c:v>
                </c:pt>
                <c:pt idx="5">
                  <c:v>2.115888002949859</c:v>
                </c:pt>
                <c:pt idx="6">
                  <c:v>4.5417818624268476</c:v>
                </c:pt>
                <c:pt idx="7">
                  <c:v>3.142832669683759</c:v>
                </c:pt>
                <c:pt idx="8">
                  <c:v>1.8277864994720201</c:v>
                </c:pt>
                <c:pt idx="9">
                  <c:v>2.4569493877900701</c:v>
                </c:pt>
                <c:pt idx="10">
                  <c:v>2.041601365408189</c:v>
                </c:pt>
              </c:numCache>
            </c:numRef>
          </c:val>
        </c:ser>
        <c:ser>
          <c:idx val="1"/>
          <c:order val="1"/>
          <c:tx>
            <c:strRef>
              <c:f>'Figure 4.6.1'!$D$1</c:f>
              <c:strCache>
                <c:ptCount val="1"/>
                <c:pt idx="0">
                  <c:v>EU papers</c:v>
                </c:pt>
              </c:strCache>
            </c:strRef>
          </c:tx>
          <c:spPr>
            <a:solidFill>
              <a:srgbClr val="00446A"/>
            </a:solidFill>
          </c:spPr>
          <c:invertIfNegative val="0"/>
          <c:cat>
            <c:strRef>
              <c:f>'Figure 4.6.1'!$A$2:$A$12</c:f>
              <c:strCache>
                <c:ptCount val="11"/>
                <c:pt idx="0">
                  <c:v>Rheumatology</c:v>
                </c:pt>
                <c:pt idx="1">
                  <c:v>Pharmacology &amp; Pharmacy</c:v>
                </c:pt>
                <c:pt idx="2">
                  <c:v>Endocrinology &amp; Metabolism</c:v>
                </c:pt>
                <c:pt idx="3">
                  <c:v>Neurosciences</c:v>
                </c:pt>
                <c:pt idx="4">
                  <c:v>Clinical Neurology</c:v>
                </c:pt>
                <c:pt idx="5">
                  <c:v>Biochemistry &amp; Molecular Biology</c:v>
                </c:pt>
                <c:pt idx="6">
                  <c:v>Psychiatry</c:v>
                </c:pt>
                <c:pt idx="7">
                  <c:v>Genetics &amp; Heredity</c:v>
                </c:pt>
                <c:pt idx="8">
                  <c:v>Research &amp; Experimental Medicine</c:v>
                </c:pt>
                <c:pt idx="9">
                  <c:v>Immunology</c:v>
                </c:pt>
                <c:pt idx="10">
                  <c:v>Overall</c:v>
                </c:pt>
              </c:strCache>
            </c:strRef>
          </c:cat>
          <c:val>
            <c:numRef>
              <c:f>'Figure 4.6.1'!$D$2:$D$12</c:f>
              <c:numCache>
                <c:formatCode>0.00</c:formatCode>
                <c:ptCount val="11"/>
                <c:pt idx="0">
                  <c:v>1.1838816899850899</c:v>
                </c:pt>
                <c:pt idx="1">
                  <c:v>1.2035365689995901</c:v>
                </c:pt>
                <c:pt idx="2">
                  <c:v>1.07092177298837</c:v>
                </c:pt>
                <c:pt idx="3">
                  <c:v>1.0679551557422999</c:v>
                </c:pt>
                <c:pt idx="4">
                  <c:v>1.1874355567835999</c:v>
                </c:pt>
                <c:pt idx="5">
                  <c:v>1.1497825408846201</c:v>
                </c:pt>
                <c:pt idx="6">
                  <c:v>1.11771966404527</c:v>
                </c:pt>
                <c:pt idx="7">
                  <c:v>1.1725587713026699</c:v>
                </c:pt>
                <c:pt idx="8">
                  <c:v>1.1848919924591399</c:v>
                </c:pt>
                <c:pt idx="9">
                  <c:v>1.07883645836783</c:v>
                </c:pt>
                <c:pt idx="10">
                  <c:v>1.1277384243895401</c:v>
                </c:pt>
              </c:numCache>
            </c:numRef>
          </c:val>
        </c:ser>
        <c:dLbls>
          <c:showLegendKey val="0"/>
          <c:showVal val="0"/>
          <c:showCatName val="0"/>
          <c:showSerName val="0"/>
          <c:showPercent val="0"/>
          <c:showBubbleSize val="0"/>
        </c:dLbls>
        <c:gapWidth val="150"/>
        <c:axId val="39741696"/>
        <c:axId val="39915520"/>
      </c:barChart>
      <c:catAx>
        <c:axId val="39741696"/>
        <c:scaling>
          <c:orientation val="maxMin"/>
        </c:scaling>
        <c:delete val="0"/>
        <c:axPos val="l"/>
        <c:numFmt formatCode="0.00" sourceLinked="1"/>
        <c:majorTickMark val="out"/>
        <c:minorTickMark val="none"/>
        <c:tickLblPos val="nextTo"/>
        <c:spPr>
          <a:ln>
            <a:noFill/>
          </a:ln>
        </c:spPr>
        <c:txPr>
          <a:bodyPr/>
          <a:lstStyle/>
          <a:p>
            <a:pPr>
              <a:defRPr sz="1200"/>
            </a:pPr>
            <a:endParaRPr lang="en-US"/>
          </a:p>
        </c:txPr>
        <c:crossAx val="39915520"/>
        <c:crossesAt val="0"/>
        <c:auto val="1"/>
        <c:lblAlgn val="ctr"/>
        <c:lblOffset val="100"/>
        <c:noMultiLvlLbl val="0"/>
      </c:catAx>
      <c:valAx>
        <c:axId val="39915520"/>
        <c:scaling>
          <c:orientation val="minMax"/>
          <c:min val="0"/>
        </c:scaling>
        <c:delete val="0"/>
        <c:axPos val="t"/>
        <c:majorGridlines>
          <c:spPr>
            <a:ln>
              <a:prstDash val="lgDash"/>
            </a:ln>
          </c:spPr>
        </c:majorGridlines>
        <c:numFmt formatCode="0.0" sourceLinked="0"/>
        <c:majorTickMark val="out"/>
        <c:minorTickMark val="none"/>
        <c:tickLblPos val="nextTo"/>
        <c:spPr>
          <a:ln>
            <a:noFill/>
          </a:ln>
        </c:spPr>
        <c:crossAx val="39741696"/>
        <c:crossesAt val="1"/>
        <c:crossBetween val="between"/>
        <c:majorUnit val="1"/>
      </c:valAx>
    </c:plotArea>
    <c:legend>
      <c:legendPos val="b"/>
      <c:layout>
        <c:manualLayout>
          <c:xMode val="edge"/>
          <c:yMode val="edge"/>
          <c:x val="0.25773359361442499"/>
          <c:y val="0.86200144428396797"/>
          <c:w val="0.73440254165767505"/>
          <c:h val="0.13799855571603201"/>
        </c:manualLayout>
      </c:layout>
      <c:overlay val="0"/>
      <c:txPr>
        <a:bodyPr/>
        <a:lstStyle/>
        <a:p>
          <a:pPr>
            <a:defRPr sz="1400"/>
          </a:pPr>
          <a:endParaRPr lang="en-US"/>
        </a:p>
      </c:txPr>
    </c:legend>
    <c:plotVisOnly val="1"/>
    <c:dispBlanksAs val="gap"/>
    <c:showDLblsOverMax val="0"/>
  </c:chart>
  <c:spPr>
    <a:ln>
      <a:noFill/>
    </a:ln>
  </c:spPr>
  <c:txPr>
    <a:bodyPr/>
    <a:lstStyle/>
    <a:p>
      <a:pPr>
        <a:defRPr sz="900">
          <a:latin typeface="Arial" pitchFamily="34" charset="0"/>
          <a:cs typeface="Arial"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pPr>
            <a:r>
              <a:rPr lang="en-GB" sz="1800" dirty="0" smtClean="0">
                <a:latin typeface="Calibri" panose="020F0502020204030204" pitchFamily="34" charset="0"/>
              </a:rPr>
              <a:t>Citation impact</a:t>
            </a:r>
            <a:endParaRPr lang="en-GB" sz="1800" dirty="0">
              <a:latin typeface="Calibri" panose="020F0502020204030204" pitchFamily="34" charset="0"/>
            </a:endParaRPr>
          </a:p>
        </c:rich>
      </c:tx>
      <c:layout/>
      <c:overlay val="0"/>
    </c:title>
    <c:autoTitleDeleted val="0"/>
    <c:plotArea>
      <c:layout>
        <c:manualLayout>
          <c:layoutTarget val="inner"/>
          <c:xMode val="edge"/>
          <c:yMode val="edge"/>
          <c:x val="9.6986684872529094E-2"/>
          <c:y val="0.15677270426742701"/>
          <c:w val="0.762894694016784"/>
          <c:h val="0.61987068065803197"/>
        </c:manualLayout>
      </c:layout>
      <c:lineChart>
        <c:grouping val="standard"/>
        <c:varyColors val="0"/>
        <c:ser>
          <c:idx val="0"/>
          <c:order val="0"/>
          <c:tx>
            <c:strRef>
              <c:f>Sheet1!$E$4</c:f>
              <c:strCache>
                <c:ptCount val="1"/>
                <c:pt idx="0">
                  <c:v>Normalised citation Impact</c:v>
                </c:pt>
              </c:strCache>
            </c:strRef>
          </c:tx>
          <c:cat>
            <c:strRef>
              <c:f>Sheet1!$B$5:$B$7</c:f>
              <c:strCache>
                <c:ptCount val="3"/>
                <c:pt idx="0">
                  <c:v>R1, Oct-12</c:v>
                </c:pt>
                <c:pt idx="1">
                  <c:v>R2, March-13</c:v>
                </c:pt>
                <c:pt idx="2">
                  <c:v>R3, Oct-13</c:v>
                </c:pt>
              </c:strCache>
            </c:strRef>
          </c:cat>
          <c:val>
            <c:numRef>
              <c:f>Sheet1!$E$5:$E$7</c:f>
              <c:numCache>
                <c:formatCode>General</c:formatCode>
                <c:ptCount val="3"/>
                <c:pt idx="0">
                  <c:v>1.34</c:v>
                </c:pt>
                <c:pt idx="1">
                  <c:v>1.55</c:v>
                </c:pt>
                <c:pt idx="2">
                  <c:v>2.04</c:v>
                </c:pt>
              </c:numCache>
            </c:numRef>
          </c:val>
          <c:smooth val="0"/>
        </c:ser>
        <c:ser>
          <c:idx val="1"/>
          <c:order val="1"/>
          <c:tx>
            <c:strRef>
              <c:f>Sheet1!$F$4</c:f>
              <c:strCache>
                <c:ptCount val="1"/>
                <c:pt idx="0">
                  <c:v>Raw citation impact</c:v>
                </c:pt>
              </c:strCache>
            </c:strRef>
          </c:tx>
          <c:cat>
            <c:strRef>
              <c:f>Sheet1!$B$5:$B$7</c:f>
              <c:strCache>
                <c:ptCount val="3"/>
                <c:pt idx="0">
                  <c:v>R1, Oct-12</c:v>
                </c:pt>
                <c:pt idx="1">
                  <c:v>R2, March-13</c:v>
                </c:pt>
                <c:pt idx="2">
                  <c:v>R3, Oct-13</c:v>
                </c:pt>
              </c:strCache>
            </c:strRef>
          </c:cat>
          <c:val>
            <c:numRef>
              <c:f>Sheet1!$F$5:$F$7</c:f>
              <c:numCache>
                <c:formatCode>General</c:formatCode>
                <c:ptCount val="3"/>
                <c:pt idx="0">
                  <c:v>3.39</c:v>
                </c:pt>
                <c:pt idx="1">
                  <c:v>3.96</c:v>
                </c:pt>
                <c:pt idx="2">
                  <c:v>5.08</c:v>
                </c:pt>
              </c:numCache>
            </c:numRef>
          </c:val>
          <c:smooth val="0"/>
        </c:ser>
        <c:dLbls>
          <c:showLegendKey val="0"/>
          <c:showVal val="0"/>
          <c:showCatName val="0"/>
          <c:showSerName val="0"/>
          <c:showPercent val="0"/>
          <c:showBubbleSize val="0"/>
        </c:dLbls>
        <c:marker val="1"/>
        <c:smooth val="0"/>
        <c:axId val="42870272"/>
        <c:axId val="42871808"/>
      </c:lineChart>
      <c:catAx>
        <c:axId val="42870272"/>
        <c:scaling>
          <c:orientation val="minMax"/>
        </c:scaling>
        <c:delete val="0"/>
        <c:axPos val="b"/>
        <c:majorTickMark val="out"/>
        <c:minorTickMark val="none"/>
        <c:tickLblPos val="nextTo"/>
        <c:crossAx val="42871808"/>
        <c:crosses val="autoZero"/>
        <c:auto val="1"/>
        <c:lblAlgn val="ctr"/>
        <c:lblOffset val="100"/>
        <c:noMultiLvlLbl val="0"/>
      </c:catAx>
      <c:valAx>
        <c:axId val="42871808"/>
        <c:scaling>
          <c:orientation val="minMax"/>
        </c:scaling>
        <c:delete val="0"/>
        <c:axPos val="l"/>
        <c:majorGridlines>
          <c:spPr>
            <a:ln>
              <a:prstDash val="lgDash"/>
            </a:ln>
          </c:spPr>
        </c:majorGridlines>
        <c:numFmt formatCode="General" sourceLinked="1"/>
        <c:majorTickMark val="out"/>
        <c:minorTickMark val="none"/>
        <c:tickLblPos val="nextTo"/>
        <c:crossAx val="42870272"/>
        <c:crosses val="autoZero"/>
        <c:crossBetween val="between"/>
      </c:valAx>
    </c:plotArea>
    <c:legend>
      <c:legendPos val="b"/>
      <c:layout>
        <c:manualLayout>
          <c:xMode val="edge"/>
          <c:yMode val="edge"/>
          <c:x val="5.8307684122734398E-2"/>
          <c:y val="0.89940159831713895"/>
          <c:w val="0.89999980210433494"/>
          <c:h val="5.5102105153046699E-2"/>
        </c:manualLayout>
      </c:layout>
      <c:overlay val="0"/>
      <c:txPr>
        <a:bodyPr/>
        <a:lstStyle/>
        <a:p>
          <a:pPr>
            <a:defRPr sz="1100"/>
          </a:pPr>
          <a:endParaRPr lang="en-US"/>
        </a:p>
      </c:txPr>
    </c:legend>
    <c:plotVisOnly val="1"/>
    <c:dispBlanksAs val="gap"/>
    <c:showDLblsOverMax val="0"/>
  </c:chart>
  <c:txPr>
    <a:bodyPr/>
    <a:lstStyle/>
    <a:p>
      <a:pPr>
        <a:defRPr>
          <a:solidFill>
            <a:srgbClr val="00446A"/>
          </a:solidFill>
          <a:latin typeface="Arial" panose="020B0604020202020204" pitchFamily="34" charset="0"/>
          <a:cs typeface="Arial" panose="020B0604020202020204" pitchFamily="34" charset="0"/>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pPr>
            <a:r>
              <a:rPr lang="en-US" sz="1800" dirty="0">
                <a:latin typeface="Calibri" panose="020F0502020204030204" pitchFamily="34" charset="0"/>
              </a:rPr>
              <a:t>% highly cited papers</a:t>
            </a:r>
          </a:p>
        </c:rich>
      </c:tx>
      <c:layout/>
      <c:overlay val="0"/>
    </c:title>
    <c:autoTitleDeleted val="0"/>
    <c:plotArea>
      <c:layout>
        <c:manualLayout>
          <c:layoutTarget val="inner"/>
          <c:xMode val="edge"/>
          <c:yMode val="edge"/>
          <c:x val="0.110291673673694"/>
          <c:y val="0.18054502507873599"/>
          <c:w val="0.85515956236583601"/>
          <c:h val="0.73501640885068498"/>
        </c:manualLayout>
      </c:layout>
      <c:lineChart>
        <c:grouping val="standard"/>
        <c:varyColors val="0"/>
        <c:ser>
          <c:idx val="1"/>
          <c:order val="0"/>
          <c:tx>
            <c:strRef>
              <c:f>Sheet1!$G$4</c:f>
              <c:strCache>
                <c:ptCount val="1"/>
                <c:pt idx="0">
                  <c:v>% highly cited papers</c:v>
                </c:pt>
              </c:strCache>
            </c:strRef>
          </c:tx>
          <c:cat>
            <c:strRef>
              <c:f>Sheet1!$B$5:$B$7</c:f>
              <c:strCache>
                <c:ptCount val="3"/>
                <c:pt idx="0">
                  <c:v>R1, Oct-12</c:v>
                </c:pt>
                <c:pt idx="1">
                  <c:v>R2, March-13</c:v>
                </c:pt>
                <c:pt idx="2">
                  <c:v>R3, Oct-13</c:v>
                </c:pt>
              </c:strCache>
            </c:strRef>
          </c:cat>
          <c:val>
            <c:numRef>
              <c:f>Sheet1!$G$5:$G$7</c:f>
              <c:numCache>
                <c:formatCode>0.00%</c:formatCode>
                <c:ptCount val="3"/>
                <c:pt idx="0">
                  <c:v>0.106</c:v>
                </c:pt>
                <c:pt idx="1">
                  <c:v>0.11600000000000001</c:v>
                </c:pt>
                <c:pt idx="2">
                  <c:v>0.193</c:v>
                </c:pt>
              </c:numCache>
            </c:numRef>
          </c:val>
          <c:smooth val="0"/>
        </c:ser>
        <c:dLbls>
          <c:showLegendKey val="0"/>
          <c:showVal val="0"/>
          <c:showCatName val="0"/>
          <c:showSerName val="0"/>
          <c:showPercent val="0"/>
          <c:showBubbleSize val="0"/>
        </c:dLbls>
        <c:marker val="1"/>
        <c:smooth val="0"/>
        <c:axId val="42896384"/>
        <c:axId val="42906368"/>
      </c:lineChart>
      <c:catAx>
        <c:axId val="42896384"/>
        <c:scaling>
          <c:orientation val="minMax"/>
        </c:scaling>
        <c:delete val="0"/>
        <c:axPos val="b"/>
        <c:majorTickMark val="out"/>
        <c:minorTickMark val="none"/>
        <c:tickLblPos val="nextTo"/>
        <c:crossAx val="42906368"/>
        <c:crosses val="autoZero"/>
        <c:auto val="1"/>
        <c:lblAlgn val="ctr"/>
        <c:lblOffset val="100"/>
        <c:noMultiLvlLbl val="0"/>
      </c:catAx>
      <c:valAx>
        <c:axId val="42906368"/>
        <c:scaling>
          <c:orientation val="minMax"/>
        </c:scaling>
        <c:delete val="0"/>
        <c:axPos val="l"/>
        <c:majorGridlines>
          <c:spPr>
            <a:ln>
              <a:prstDash val="lgDash"/>
            </a:ln>
          </c:spPr>
        </c:majorGridlines>
        <c:numFmt formatCode="0%" sourceLinked="0"/>
        <c:majorTickMark val="out"/>
        <c:minorTickMark val="none"/>
        <c:tickLblPos val="nextTo"/>
        <c:crossAx val="42896384"/>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CCD6B1-F874-4042-8870-521F7440CC43}"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nl-BE"/>
        </a:p>
      </dgm:t>
    </dgm:pt>
    <dgm:pt modelId="{F9346B4A-7774-43D8-A8B2-7874E1920A88}">
      <dgm:prSet phldrT="[Text]"/>
      <dgm:spPr/>
      <dgm:t>
        <a:bodyPr/>
        <a:lstStyle/>
        <a:p>
          <a:endParaRPr lang="nl-BE" b="1" cap="small" baseline="0" dirty="0"/>
        </a:p>
      </dgm:t>
    </dgm:pt>
    <dgm:pt modelId="{2AFD7201-0E80-4A06-8A32-D97D3CD4B29F}" type="parTrans" cxnId="{5B40170C-5D3D-4863-9AB5-552221A766CA}">
      <dgm:prSet/>
      <dgm:spPr/>
      <dgm:t>
        <a:bodyPr/>
        <a:lstStyle/>
        <a:p>
          <a:endParaRPr lang="nl-BE"/>
        </a:p>
      </dgm:t>
    </dgm:pt>
    <dgm:pt modelId="{1955C625-BDE4-4D6D-8FC2-30FA42776A1F}" type="sibTrans" cxnId="{5B40170C-5D3D-4863-9AB5-552221A766CA}">
      <dgm:prSet/>
      <dgm:spPr/>
      <dgm:t>
        <a:bodyPr/>
        <a:lstStyle/>
        <a:p>
          <a:endParaRPr lang="nl-BE"/>
        </a:p>
      </dgm:t>
    </dgm:pt>
    <dgm:pt modelId="{6C4373AD-F7FF-46A3-A31E-B091056A5C32}">
      <dgm:prSet phldrT="[Text]"/>
      <dgm:spPr/>
      <dgm:t>
        <a:bodyPr/>
        <a:lstStyle/>
        <a:p>
          <a:r>
            <a:rPr lang="nl-BE" b="1" cap="small" baseline="0" dirty="0" smtClean="0">
              <a:latin typeface="Calibri" panose="020F0502020204030204" pitchFamily="34" charset="0"/>
            </a:rPr>
            <a:t>flexibility</a:t>
          </a:r>
          <a:endParaRPr lang="nl-BE" b="1" cap="small" baseline="0" dirty="0">
            <a:latin typeface="Calibri" panose="020F0502020204030204" pitchFamily="34" charset="0"/>
          </a:endParaRPr>
        </a:p>
      </dgm:t>
    </dgm:pt>
    <dgm:pt modelId="{8A8E0FD2-9774-440A-B65A-9CC22CF25EC4}" type="parTrans" cxnId="{29031D09-3E6D-4A98-BFDE-636091A45873}">
      <dgm:prSet/>
      <dgm:spPr/>
      <dgm:t>
        <a:bodyPr/>
        <a:lstStyle/>
        <a:p>
          <a:endParaRPr lang="nl-BE"/>
        </a:p>
      </dgm:t>
    </dgm:pt>
    <dgm:pt modelId="{A22048FA-A600-408C-A19C-B20BC507617D}" type="sibTrans" cxnId="{29031D09-3E6D-4A98-BFDE-636091A45873}">
      <dgm:prSet/>
      <dgm:spPr/>
      <dgm:t>
        <a:bodyPr/>
        <a:lstStyle/>
        <a:p>
          <a:endParaRPr lang="nl-BE"/>
        </a:p>
      </dgm:t>
    </dgm:pt>
    <dgm:pt modelId="{B18C09B6-17DC-4E59-8B75-FA37845F3871}">
      <dgm:prSet phldrT="[Text]"/>
      <dgm:spPr/>
      <dgm:t>
        <a:bodyPr/>
        <a:lstStyle/>
        <a:p>
          <a:endParaRPr lang="nl-BE" dirty="0"/>
        </a:p>
      </dgm:t>
    </dgm:pt>
    <dgm:pt modelId="{4C88A537-5358-4ABB-85E7-4D2159CB1B5E}" type="parTrans" cxnId="{3071440B-2318-45CC-90F6-1022481208F4}">
      <dgm:prSet/>
      <dgm:spPr/>
      <dgm:t>
        <a:bodyPr/>
        <a:lstStyle/>
        <a:p>
          <a:endParaRPr lang="nl-BE"/>
        </a:p>
      </dgm:t>
    </dgm:pt>
    <dgm:pt modelId="{438D52A4-B4CE-4F3D-992F-D9309990BD66}" type="sibTrans" cxnId="{3071440B-2318-45CC-90F6-1022481208F4}">
      <dgm:prSet/>
      <dgm:spPr/>
      <dgm:t>
        <a:bodyPr/>
        <a:lstStyle/>
        <a:p>
          <a:endParaRPr lang="nl-BE"/>
        </a:p>
      </dgm:t>
    </dgm:pt>
    <dgm:pt modelId="{CF48132E-3030-4E6B-8756-F99E0EBE9371}">
      <dgm:prSet phldrT="[Text]"/>
      <dgm:spPr/>
      <dgm:t>
        <a:bodyPr/>
        <a:lstStyle/>
        <a:p>
          <a:endParaRPr lang="nl-BE" dirty="0"/>
        </a:p>
      </dgm:t>
    </dgm:pt>
    <dgm:pt modelId="{99AA1743-7ED5-4FFA-A594-DF9C1F17531A}" type="parTrans" cxnId="{E0038EB8-6230-4664-A5BC-A534768D9432}">
      <dgm:prSet/>
      <dgm:spPr/>
      <dgm:t>
        <a:bodyPr/>
        <a:lstStyle/>
        <a:p>
          <a:endParaRPr lang="nl-BE"/>
        </a:p>
      </dgm:t>
    </dgm:pt>
    <dgm:pt modelId="{4394362C-15BA-4B1B-B6B0-55D3020D2CEE}" type="sibTrans" cxnId="{E0038EB8-6230-4664-A5BC-A534768D9432}">
      <dgm:prSet/>
      <dgm:spPr/>
      <dgm:t>
        <a:bodyPr/>
        <a:lstStyle/>
        <a:p>
          <a:endParaRPr lang="nl-BE"/>
        </a:p>
      </dgm:t>
    </dgm:pt>
    <dgm:pt modelId="{C8F31085-9E6D-4A2D-AE19-81BAB7E23361}">
      <dgm:prSet phldrT="[Text]"/>
      <dgm:spPr/>
      <dgm:t>
        <a:bodyPr/>
        <a:lstStyle/>
        <a:p>
          <a:endParaRPr lang="nl-BE" dirty="0"/>
        </a:p>
      </dgm:t>
    </dgm:pt>
    <dgm:pt modelId="{B9868897-6651-43ED-93A9-DB1132BA1B82}" type="parTrans" cxnId="{87634D95-5197-4BFB-AC58-5933F1CF9BED}">
      <dgm:prSet/>
      <dgm:spPr/>
      <dgm:t>
        <a:bodyPr/>
        <a:lstStyle/>
        <a:p>
          <a:endParaRPr lang="nl-BE"/>
        </a:p>
      </dgm:t>
    </dgm:pt>
    <dgm:pt modelId="{C9A95607-4E07-45E6-955E-D58F2B8D65D8}" type="sibTrans" cxnId="{87634D95-5197-4BFB-AC58-5933F1CF9BED}">
      <dgm:prSet/>
      <dgm:spPr/>
      <dgm:t>
        <a:bodyPr/>
        <a:lstStyle/>
        <a:p>
          <a:endParaRPr lang="nl-BE"/>
        </a:p>
      </dgm:t>
    </dgm:pt>
    <dgm:pt modelId="{9F55B98D-FC9D-45A7-BF10-D87ED851E85D}" type="pres">
      <dgm:prSet presAssocID="{CDCCD6B1-F874-4042-8870-521F7440CC43}" presName="compositeShape" presStyleCnt="0">
        <dgm:presLayoutVars>
          <dgm:chMax val="7"/>
          <dgm:dir/>
          <dgm:resizeHandles val="exact"/>
        </dgm:presLayoutVars>
      </dgm:prSet>
      <dgm:spPr/>
      <dgm:t>
        <a:bodyPr/>
        <a:lstStyle/>
        <a:p>
          <a:endParaRPr lang="nl-BE"/>
        </a:p>
      </dgm:t>
    </dgm:pt>
    <dgm:pt modelId="{38884810-CEE4-45AA-A7FF-1CE3738E90A4}" type="pres">
      <dgm:prSet presAssocID="{F9346B4A-7774-43D8-A8B2-7874E1920A88}" presName="circ1" presStyleLbl="vennNode1" presStyleIdx="0" presStyleCnt="5" custLinFactNeighborY="-24633"/>
      <dgm:spPr/>
    </dgm:pt>
    <dgm:pt modelId="{2B03CCEB-BDE9-4DBB-9C78-FADBC739B231}" type="pres">
      <dgm:prSet presAssocID="{F9346B4A-7774-43D8-A8B2-7874E1920A88}" presName="circ1Tx" presStyleLbl="revTx" presStyleIdx="0" presStyleCnt="0" custLinFactNeighborY="52445">
        <dgm:presLayoutVars>
          <dgm:chMax val="0"/>
          <dgm:chPref val="0"/>
          <dgm:bulletEnabled val="1"/>
        </dgm:presLayoutVars>
      </dgm:prSet>
      <dgm:spPr/>
      <dgm:t>
        <a:bodyPr/>
        <a:lstStyle/>
        <a:p>
          <a:endParaRPr lang="nl-BE"/>
        </a:p>
      </dgm:t>
    </dgm:pt>
    <dgm:pt modelId="{8F071723-2DA8-4B4C-9C9B-B29250831C25}" type="pres">
      <dgm:prSet presAssocID="{CF48132E-3030-4E6B-8756-F99E0EBE9371}" presName="circ2" presStyleLbl="vennNode1" presStyleIdx="1" presStyleCnt="5" custLinFactNeighborY="-19570"/>
      <dgm:spPr/>
    </dgm:pt>
    <dgm:pt modelId="{09178FBA-1BF8-4D2F-84AD-352C34488DFB}" type="pres">
      <dgm:prSet presAssocID="{CF48132E-3030-4E6B-8756-F99E0EBE9371}" presName="circ2Tx" presStyleLbl="revTx" presStyleIdx="0" presStyleCnt="0">
        <dgm:presLayoutVars>
          <dgm:chMax val="0"/>
          <dgm:chPref val="0"/>
          <dgm:bulletEnabled val="1"/>
        </dgm:presLayoutVars>
      </dgm:prSet>
      <dgm:spPr/>
      <dgm:t>
        <a:bodyPr/>
        <a:lstStyle/>
        <a:p>
          <a:endParaRPr lang="nl-BE"/>
        </a:p>
      </dgm:t>
    </dgm:pt>
    <dgm:pt modelId="{F7FDF9F3-FE1D-42E0-B921-1D052732FAEA}" type="pres">
      <dgm:prSet presAssocID="{C8F31085-9E6D-4A2D-AE19-81BAB7E23361}" presName="circ3" presStyleLbl="vennNode1" presStyleIdx="2" presStyleCnt="5" custLinFactNeighborY="-19570"/>
      <dgm:spPr/>
    </dgm:pt>
    <dgm:pt modelId="{164B6DE1-B6C7-45D2-8A3E-8EADDDA74870}" type="pres">
      <dgm:prSet presAssocID="{C8F31085-9E6D-4A2D-AE19-81BAB7E23361}" presName="circ3Tx" presStyleLbl="revTx" presStyleIdx="0" presStyleCnt="0">
        <dgm:presLayoutVars>
          <dgm:chMax val="0"/>
          <dgm:chPref val="0"/>
          <dgm:bulletEnabled val="1"/>
        </dgm:presLayoutVars>
      </dgm:prSet>
      <dgm:spPr/>
      <dgm:t>
        <a:bodyPr/>
        <a:lstStyle/>
        <a:p>
          <a:endParaRPr lang="nl-BE"/>
        </a:p>
      </dgm:t>
    </dgm:pt>
    <dgm:pt modelId="{22CC6752-6AF6-4D51-839C-E1174B908959}" type="pres">
      <dgm:prSet presAssocID="{B18C09B6-17DC-4E59-8B75-FA37845F3871}" presName="circ4" presStyleLbl="vennNode1" presStyleIdx="3" presStyleCnt="5" custLinFactNeighborY="-19570"/>
      <dgm:spPr/>
    </dgm:pt>
    <dgm:pt modelId="{7457577F-6406-419C-9678-73420ED06BCB}" type="pres">
      <dgm:prSet presAssocID="{B18C09B6-17DC-4E59-8B75-FA37845F3871}" presName="circ4Tx" presStyleLbl="revTx" presStyleIdx="0" presStyleCnt="0">
        <dgm:presLayoutVars>
          <dgm:chMax val="0"/>
          <dgm:chPref val="0"/>
          <dgm:bulletEnabled val="1"/>
        </dgm:presLayoutVars>
      </dgm:prSet>
      <dgm:spPr/>
      <dgm:t>
        <a:bodyPr/>
        <a:lstStyle/>
        <a:p>
          <a:endParaRPr lang="nl-BE"/>
        </a:p>
      </dgm:t>
    </dgm:pt>
    <dgm:pt modelId="{2A2E638E-AF8C-42AC-8C63-44F1DA23824C}" type="pres">
      <dgm:prSet presAssocID="{6C4373AD-F7FF-46A3-A31E-B091056A5C32}" presName="circ5" presStyleLbl="vennNode1" presStyleIdx="4" presStyleCnt="5" custLinFactNeighborY="-19570"/>
      <dgm:spPr/>
    </dgm:pt>
    <dgm:pt modelId="{8AD52A25-0B3C-4D89-907F-708459E98F9A}" type="pres">
      <dgm:prSet presAssocID="{6C4373AD-F7FF-46A3-A31E-B091056A5C32}" presName="circ5Tx" presStyleLbl="revTx" presStyleIdx="0" presStyleCnt="0" custLinFactX="42308" custLinFactNeighborX="100000" custLinFactNeighborY="28374">
        <dgm:presLayoutVars>
          <dgm:chMax val="0"/>
          <dgm:chPref val="0"/>
          <dgm:bulletEnabled val="1"/>
        </dgm:presLayoutVars>
      </dgm:prSet>
      <dgm:spPr/>
      <dgm:t>
        <a:bodyPr/>
        <a:lstStyle/>
        <a:p>
          <a:endParaRPr lang="nl-BE"/>
        </a:p>
      </dgm:t>
    </dgm:pt>
  </dgm:ptLst>
  <dgm:cxnLst>
    <dgm:cxn modelId="{1E00F784-6A7B-4D61-9432-2C0E156AC9B3}" type="presOf" srcId="{F9346B4A-7774-43D8-A8B2-7874E1920A88}" destId="{2B03CCEB-BDE9-4DBB-9C78-FADBC739B231}" srcOrd="0" destOrd="0" presId="urn:microsoft.com/office/officeart/2005/8/layout/venn1"/>
    <dgm:cxn modelId="{5B40170C-5D3D-4863-9AB5-552221A766CA}" srcId="{CDCCD6B1-F874-4042-8870-521F7440CC43}" destId="{F9346B4A-7774-43D8-A8B2-7874E1920A88}" srcOrd="0" destOrd="0" parTransId="{2AFD7201-0E80-4A06-8A32-D97D3CD4B29F}" sibTransId="{1955C625-BDE4-4D6D-8FC2-30FA42776A1F}"/>
    <dgm:cxn modelId="{E0038EB8-6230-4664-A5BC-A534768D9432}" srcId="{CDCCD6B1-F874-4042-8870-521F7440CC43}" destId="{CF48132E-3030-4E6B-8756-F99E0EBE9371}" srcOrd="1" destOrd="0" parTransId="{99AA1743-7ED5-4FFA-A594-DF9C1F17531A}" sibTransId="{4394362C-15BA-4B1B-B6B0-55D3020D2CEE}"/>
    <dgm:cxn modelId="{44450146-0827-4442-8F6C-A37FFAD18ABB}" type="presOf" srcId="{B18C09B6-17DC-4E59-8B75-FA37845F3871}" destId="{7457577F-6406-419C-9678-73420ED06BCB}" srcOrd="0" destOrd="0" presId="urn:microsoft.com/office/officeart/2005/8/layout/venn1"/>
    <dgm:cxn modelId="{1C2244F3-C171-4DC1-B23B-FF4920F833F1}" type="presOf" srcId="{CDCCD6B1-F874-4042-8870-521F7440CC43}" destId="{9F55B98D-FC9D-45A7-BF10-D87ED851E85D}" srcOrd="0" destOrd="0" presId="urn:microsoft.com/office/officeart/2005/8/layout/venn1"/>
    <dgm:cxn modelId="{0C33E6F2-2419-4D10-9431-D1869474F8B4}" type="presOf" srcId="{6C4373AD-F7FF-46A3-A31E-B091056A5C32}" destId="{8AD52A25-0B3C-4D89-907F-708459E98F9A}" srcOrd="0" destOrd="0" presId="urn:microsoft.com/office/officeart/2005/8/layout/venn1"/>
    <dgm:cxn modelId="{29031D09-3E6D-4A98-BFDE-636091A45873}" srcId="{CDCCD6B1-F874-4042-8870-521F7440CC43}" destId="{6C4373AD-F7FF-46A3-A31E-B091056A5C32}" srcOrd="4" destOrd="0" parTransId="{8A8E0FD2-9774-440A-B65A-9CC22CF25EC4}" sibTransId="{A22048FA-A600-408C-A19C-B20BC507617D}"/>
    <dgm:cxn modelId="{3071440B-2318-45CC-90F6-1022481208F4}" srcId="{CDCCD6B1-F874-4042-8870-521F7440CC43}" destId="{B18C09B6-17DC-4E59-8B75-FA37845F3871}" srcOrd="3" destOrd="0" parTransId="{4C88A537-5358-4ABB-85E7-4D2159CB1B5E}" sibTransId="{438D52A4-B4CE-4F3D-992F-D9309990BD66}"/>
    <dgm:cxn modelId="{41BE7247-478A-4BC5-9D4A-245CE4923E23}" type="presOf" srcId="{C8F31085-9E6D-4A2D-AE19-81BAB7E23361}" destId="{164B6DE1-B6C7-45D2-8A3E-8EADDDA74870}" srcOrd="0" destOrd="0" presId="urn:microsoft.com/office/officeart/2005/8/layout/venn1"/>
    <dgm:cxn modelId="{87634D95-5197-4BFB-AC58-5933F1CF9BED}" srcId="{CDCCD6B1-F874-4042-8870-521F7440CC43}" destId="{C8F31085-9E6D-4A2D-AE19-81BAB7E23361}" srcOrd="2" destOrd="0" parTransId="{B9868897-6651-43ED-93A9-DB1132BA1B82}" sibTransId="{C9A95607-4E07-45E6-955E-D58F2B8D65D8}"/>
    <dgm:cxn modelId="{4C86E0DA-81C0-47BB-93B5-7D48E037531D}" type="presOf" srcId="{CF48132E-3030-4E6B-8756-F99E0EBE9371}" destId="{09178FBA-1BF8-4D2F-84AD-352C34488DFB}" srcOrd="0" destOrd="0" presId="urn:microsoft.com/office/officeart/2005/8/layout/venn1"/>
    <dgm:cxn modelId="{ABB25186-BDAD-44B6-85FC-045AF4DEF761}" type="presParOf" srcId="{9F55B98D-FC9D-45A7-BF10-D87ED851E85D}" destId="{38884810-CEE4-45AA-A7FF-1CE3738E90A4}" srcOrd="0" destOrd="0" presId="urn:microsoft.com/office/officeart/2005/8/layout/venn1"/>
    <dgm:cxn modelId="{23CDA7DF-3C88-48C7-A97F-EC9B27FEF903}" type="presParOf" srcId="{9F55B98D-FC9D-45A7-BF10-D87ED851E85D}" destId="{2B03CCEB-BDE9-4DBB-9C78-FADBC739B231}" srcOrd="1" destOrd="0" presId="urn:microsoft.com/office/officeart/2005/8/layout/venn1"/>
    <dgm:cxn modelId="{4123240D-E5AD-4DB6-AF28-6AD9F6D2CF2F}" type="presParOf" srcId="{9F55B98D-FC9D-45A7-BF10-D87ED851E85D}" destId="{8F071723-2DA8-4B4C-9C9B-B29250831C25}" srcOrd="2" destOrd="0" presId="urn:microsoft.com/office/officeart/2005/8/layout/venn1"/>
    <dgm:cxn modelId="{2B1D1EA9-6FBB-44F5-BDFC-D54258DCF70D}" type="presParOf" srcId="{9F55B98D-FC9D-45A7-BF10-D87ED851E85D}" destId="{09178FBA-1BF8-4D2F-84AD-352C34488DFB}" srcOrd="3" destOrd="0" presId="urn:microsoft.com/office/officeart/2005/8/layout/venn1"/>
    <dgm:cxn modelId="{A786014A-8EA4-4E81-BBBF-4F490E609618}" type="presParOf" srcId="{9F55B98D-FC9D-45A7-BF10-D87ED851E85D}" destId="{F7FDF9F3-FE1D-42E0-B921-1D052732FAEA}" srcOrd="4" destOrd="0" presId="urn:microsoft.com/office/officeart/2005/8/layout/venn1"/>
    <dgm:cxn modelId="{97972684-7E66-4BB9-B00A-AA5AC0B33E91}" type="presParOf" srcId="{9F55B98D-FC9D-45A7-BF10-D87ED851E85D}" destId="{164B6DE1-B6C7-45D2-8A3E-8EADDDA74870}" srcOrd="5" destOrd="0" presId="urn:microsoft.com/office/officeart/2005/8/layout/venn1"/>
    <dgm:cxn modelId="{0D5B1523-8203-4064-8D1C-53705AFBA1B0}" type="presParOf" srcId="{9F55B98D-FC9D-45A7-BF10-D87ED851E85D}" destId="{22CC6752-6AF6-4D51-839C-E1174B908959}" srcOrd="6" destOrd="0" presId="urn:microsoft.com/office/officeart/2005/8/layout/venn1"/>
    <dgm:cxn modelId="{EE19BBDB-048B-4E6A-B38F-609FE3E74464}" type="presParOf" srcId="{9F55B98D-FC9D-45A7-BF10-D87ED851E85D}" destId="{7457577F-6406-419C-9678-73420ED06BCB}" srcOrd="7" destOrd="0" presId="urn:microsoft.com/office/officeart/2005/8/layout/venn1"/>
    <dgm:cxn modelId="{65AE3C38-A360-46BA-957A-A1AA842E1E09}" type="presParOf" srcId="{9F55B98D-FC9D-45A7-BF10-D87ED851E85D}" destId="{2A2E638E-AF8C-42AC-8C63-44F1DA23824C}" srcOrd="8" destOrd="0" presId="urn:microsoft.com/office/officeart/2005/8/layout/venn1"/>
    <dgm:cxn modelId="{73BEDA26-CFC2-47DC-B532-2D2308307996}" type="presParOf" srcId="{9F55B98D-FC9D-45A7-BF10-D87ED851E85D}" destId="{8AD52A25-0B3C-4D89-907F-708459E98F9A}"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884810-CEE4-45AA-A7FF-1CE3738E90A4}">
      <dsp:nvSpPr>
        <dsp:cNvPr id="0" name=""/>
        <dsp:cNvSpPr/>
      </dsp:nvSpPr>
      <dsp:spPr>
        <a:xfrm>
          <a:off x="3391576" y="973357"/>
          <a:ext cx="1713790" cy="171379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2B03CCEB-BDE9-4DBB-9C78-FADBC739B231}">
      <dsp:nvSpPr>
        <dsp:cNvPr id="0" name=""/>
        <dsp:cNvSpPr/>
      </dsp:nvSpPr>
      <dsp:spPr>
        <a:xfrm>
          <a:off x="3254473" y="603478"/>
          <a:ext cx="1987996" cy="115068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nl-BE" sz="3700" b="1" kern="1200" cap="small" baseline="0" dirty="0"/>
        </a:p>
      </dsp:txBody>
      <dsp:txXfrm>
        <a:off x="3254473" y="603478"/>
        <a:ext cx="1987996" cy="1150687"/>
      </dsp:txXfrm>
    </dsp:sp>
    <dsp:sp modelId="{8F071723-2DA8-4B4C-9C9B-B29250831C25}">
      <dsp:nvSpPr>
        <dsp:cNvPr id="0" name=""/>
        <dsp:cNvSpPr/>
      </dsp:nvSpPr>
      <dsp:spPr>
        <a:xfrm>
          <a:off x="4043502" y="1533622"/>
          <a:ext cx="1713790" cy="171379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9178FBA-1BF8-4D2F-84AD-352C34488DFB}">
      <dsp:nvSpPr>
        <dsp:cNvPr id="0" name=""/>
        <dsp:cNvSpPr/>
      </dsp:nvSpPr>
      <dsp:spPr>
        <a:xfrm>
          <a:off x="5893710" y="1517928"/>
          <a:ext cx="1782342" cy="124861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nl-BE" sz="3700" kern="1200" dirty="0"/>
        </a:p>
      </dsp:txBody>
      <dsp:txXfrm>
        <a:off x="5893710" y="1517928"/>
        <a:ext cx="1782342" cy="1248618"/>
      </dsp:txXfrm>
    </dsp:sp>
    <dsp:sp modelId="{F7FDF9F3-FE1D-42E0-B921-1D052732FAEA}">
      <dsp:nvSpPr>
        <dsp:cNvPr id="0" name=""/>
        <dsp:cNvSpPr/>
      </dsp:nvSpPr>
      <dsp:spPr>
        <a:xfrm>
          <a:off x="3794660" y="2300420"/>
          <a:ext cx="1713790" cy="171379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164B6DE1-B6C7-45D2-8A3E-8EADDDA74870}">
      <dsp:nvSpPr>
        <dsp:cNvPr id="0" name=""/>
        <dsp:cNvSpPr/>
      </dsp:nvSpPr>
      <dsp:spPr>
        <a:xfrm>
          <a:off x="5619504" y="3647925"/>
          <a:ext cx="1782342" cy="124861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nl-BE" sz="3700" kern="1200" dirty="0"/>
        </a:p>
      </dsp:txBody>
      <dsp:txXfrm>
        <a:off x="5619504" y="3647925"/>
        <a:ext cx="1782342" cy="1248618"/>
      </dsp:txXfrm>
    </dsp:sp>
    <dsp:sp modelId="{22CC6752-6AF6-4D51-839C-E1174B908959}">
      <dsp:nvSpPr>
        <dsp:cNvPr id="0" name=""/>
        <dsp:cNvSpPr/>
      </dsp:nvSpPr>
      <dsp:spPr>
        <a:xfrm>
          <a:off x="2988493" y="2300420"/>
          <a:ext cx="1713790" cy="171379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457577F-6406-419C-9678-73420ED06BCB}">
      <dsp:nvSpPr>
        <dsp:cNvPr id="0" name=""/>
        <dsp:cNvSpPr/>
      </dsp:nvSpPr>
      <dsp:spPr>
        <a:xfrm>
          <a:off x="1095097" y="3647925"/>
          <a:ext cx="1782342" cy="124861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endParaRPr lang="nl-BE" sz="3700" kern="1200" dirty="0"/>
        </a:p>
      </dsp:txBody>
      <dsp:txXfrm>
        <a:off x="1095097" y="3647925"/>
        <a:ext cx="1782342" cy="1248618"/>
      </dsp:txXfrm>
    </dsp:sp>
    <dsp:sp modelId="{2A2E638E-AF8C-42AC-8C63-44F1DA23824C}">
      <dsp:nvSpPr>
        <dsp:cNvPr id="0" name=""/>
        <dsp:cNvSpPr/>
      </dsp:nvSpPr>
      <dsp:spPr>
        <a:xfrm>
          <a:off x="2739650" y="1533622"/>
          <a:ext cx="1713790" cy="171379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8AD52A25-0B3C-4D89-907F-708459E98F9A}">
      <dsp:nvSpPr>
        <dsp:cNvPr id="0" name=""/>
        <dsp:cNvSpPr/>
      </dsp:nvSpPr>
      <dsp:spPr>
        <a:xfrm>
          <a:off x="3357306" y="1872211"/>
          <a:ext cx="1782342" cy="124861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644650">
            <a:lnSpc>
              <a:spcPct val="90000"/>
            </a:lnSpc>
            <a:spcBef>
              <a:spcPct val="0"/>
            </a:spcBef>
            <a:spcAft>
              <a:spcPct val="35000"/>
            </a:spcAft>
          </a:pPr>
          <a:r>
            <a:rPr lang="nl-BE" sz="3700" b="1" kern="1200" cap="small" baseline="0" dirty="0" smtClean="0">
              <a:latin typeface="Calibri" panose="020F0502020204030204" pitchFamily="34" charset="0"/>
            </a:rPr>
            <a:t>flexibility</a:t>
          </a:r>
          <a:endParaRPr lang="nl-BE" sz="3700" b="1" kern="1200" cap="small" baseline="0" dirty="0">
            <a:latin typeface="Calibri" panose="020F0502020204030204" pitchFamily="34" charset="0"/>
          </a:endParaRPr>
        </a:p>
      </dsp:txBody>
      <dsp:txXfrm>
        <a:off x="3357306" y="1872211"/>
        <a:ext cx="1782342" cy="124861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A0B7AA58-8B9F-4F7D-8462-E876011D215F}" type="datetimeFigureOut">
              <a:rPr lang="nl-BE" smtClean="0"/>
              <a:t>6/02/2014</a:t>
            </a:fld>
            <a:endParaRPr lang="nl-BE"/>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nl-BE"/>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44A374CD-29C0-485D-8068-01F428B8ED57}" type="slidenum">
              <a:rPr lang="nl-BE" smtClean="0"/>
              <a:t>‹#›</a:t>
            </a:fld>
            <a:endParaRPr lang="nl-BE"/>
          </a:p>
        </p:txBody>
      </p:sp>
    </p:spTree>
    <p:extLst>
      <p:ext uri="{BB962C8B-B14F-4D97-AF65-F5344CB8AC3E}">
        <p14:creationId xmlns:p14="http://schemas.microsoft.com/office/powerpoint/2010/main" val="41460564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Espace réservé de la date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FB68047A-E114-4B4C-BB48-BC11CD194DB5}" type="datetimeFigureOut">
              <a:rPr lang="fr-FR" smtClean="0"/>
              <a:t>06/02/2014</a:t>
            </a:fld>
            <a:endParaRPr lang="en-GB"/>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Espace réservé des commentaires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6" name="Espace réservé du pied de page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Espace réservé du numéro de diapositive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FDC71CFB-E11D-FC43-9A52-82D89D4A32DD}" type="slidenum">
              <a:rPr lang="en-GB" smtClean="0"/>
              <a:t>‹#›</a:t>
            </a:fld>
            <a:endParaRPr lang="en-GB"/>
          </a:p>
        </p:txBody>
      </p:sp>
    </p:spTree>
    <p:extLst>
      <p:ext uri="{BB962C8B-B14F-4D97-AF65-F5344CB8AC3E}">
        <p14:creationId xmlns:p14="http://schemas.microsoft.com/office/powerpoint/2010/main" val="27348545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920750" y="746125"/>
            <a:ext cx="4962525" cy="372110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xfrm>
            <a:off x="915988" y="744538"/>
            <a:ext cx="4965700" cy="3724275"/>
          </a:xfrm>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BE" smtClean="0">
              <a:ea typeface="ヒラギノ角ゴ Pro W3" charset="-128"/>
            </a:endParaRPr>
          </a:p>
        </p:txBody>
      </p:sp>
      <p:sp>
        <p:nvSpPr>
          <p:cNvPr id="4096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093">
              <a:defRPr>
                <a:solidFill>
                  <a:schemeClr val="tx1"/>
                </a:solidFill>
                <a:latin typeface="Arial" pitchFamily="34" charset="0"/>
                <a:ea typeface="ヒラギノ角ゴ Pro W3" charset="-128"/>
              </a:defRPr>
            </a:lvl1pPr>
            <a:lvl2pPr marL="742893" indent="-285728" defTabSz="919093">
              <a:defRPr>
                <a:solidFill>
                  <a:schemeClr val="tx1"/>
                </a:solidFill>
                <a:latin typeface="Arial" pitchFamily="34" charset="0"/>
                <a:ea typeface="ヒラギノ角ゴ Pro W3" charset="-128"/>
              </a:defRPr>
            </a:lvl2pPr>
            <a:lvl3pPr marL="1142913" indent="-228582" defTabSz="919093">
              <a:defRPr>
                <a:solidFill>
                  <a:schemeClr val="tx1"/>
                </a:solidFill>
                <a:latin typeface="Arial" pitchFamily="34" charset="0"/>
                <a:ea typeface="ヒラギノ角ゴ Pro W3" charset="-128"/>
              </a:defRPr>
            </a:lvl3pPr>
            <a:lvl4pPr marL="1600077" indent="-228582" defTabSz="919093">
              <a:defRPr>
                <a:solidFill>
                  <a:schemeClr val="tx1"/>
                </a:solidFill>
                <a:latin typeface="Arial" pitchFamily="34" charset="0"/>
                <a:ea typeface="ヒラギノ角ゴ Pro W3" charset="-128"/>
              </a:defRPr>
            </a:lvl4pPr>
            <a:lvl5pPr marL="2057243" indent="-228582" defTabSz="919093">
              <a:defRPr>
                <a:solidFill>
                  <a:schemeClr val="tx1"/>
                </a:solidFill>
                <a:latin typeface="Arial" pitchFamily="34" charset="0"/>
                <a:ea typeface="ヒラギノ角ゴ Pro W3" charset="-128"/>
              </a:defRPr>
            </a:lvl5pPr>
            <a:lvl6pPr marL="2514408" indent="-228582" defTabSz="919093" eaLnBrk="0" fontAlgn="base" hangingPunct="0">
              <a:spcBef>
                <a:spcPct val="0"/>
              </a:spcBef>
              <a:spcAft>
                <a:spcPct val="0"/>
              </a:spcAft>
              <a:defRPr>
                <a:solidFill>
                  <a:schemeClr val="tx1"/>
                </a:solidFill>
                <a:latin typeface="Arial" pitchFamily="34" charset="0"/>
                <a:ea typeface="ヒラギノ角ゴ Pro W3" charset="-128"/>
              </a:defRPr>
            </a:lvl6pPr>
            <a:lvl7pPr marL="2971572" indent="-228582" defTabSz="919093" eaLnBrk="0" fontAlgn="base" hangingPunct="0">
              <a:spcBef>
                <a:spcPct val="0"/>
              </a:spcBef>
              <a:spcAft>
                <a:spcPct val="0"/>
              </a:spcAft>
              <a:defRPr>
                <a:solidFill>
                  <a:schemeClr val="tx1"/>
                </a:solidFill>
                <a:latin typeface="Arial" pitchFamily="34" charset="0"/>
                <a:ea typeface="ヒラギノ角ゴ Pro W3" charset="-128"/>
              </a:defRPr>
            </a:lvl7pPr>
            <a:lvl8pPr marL="3428738" indent="-228582" defTabSz="919093" eaLnBrk="0" fontAlgn="base" hangingPunct="0">
              <a:spcBef>
                <a:spcPct val="0"/>
              </a:spcBef>
              <a:spcAft>
                <a:spcPct val="0"/>
              </a:spcAft>
              <a:defRPr>
                <a:solidFill>
                  <a:schemeClr val="tx1"/>
                </a:solidFill>
                <a:latin typeface="Arial" pitchFamily="34" charset="0"/>
                <a:ea typeface="ヒラギノ角ゴ Pro W3" charset="-128"/>
              </a:defRPr>
            </a:lvl8pPr>
            <a:lvl9pPr marL="3885903" indent="-228582" defTabSz="919093" eaLnBrk="0" fontAlgn="base" hangingPunct="0">
              <a:spcBef>
                <a:spcPct val="0"/>
              </a:spcBef>
              <a:spcAft>
                <a:spcPct val="0"/>
              </a:spcAft>
              <a:defRPr>
                <a:solidFill>
                  <a:schemeClr val="tx1"/>
                </a:solidFill>
                <a:latin typeface="Arial" pitchFamily="34" charset="0"/>
                <a:ea typeface="ヒラギノ角ゴ Pro W3" charset="-128"/>
              </a:defRPr>
            </a:lvl9pPr>
          </a:lstStyle>
          <a:p>
            <a:fld id="{A5E73AB2-7B01-4382-BBDA-67A2D86FD8F3}" type="slidenum">
              <a:rPr lang="fr-BE" smtClean="0">
                <a:solidFill>
                  <a:srgbClr val="000000"/>
                </a:solidFill>
              </a:rPr>
              <a:pPr/>
              <a:t>22</a:t>
            </a:fld>
            <a:endParaRPr lang="fr-BE" smtClean="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922338" y="746125"/>
            <a:ext cx="4960937" cy="3721100"/>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t>25</a:t>
            </a:fld>
            <a:endParaRPr lang="en-GB"/>
          </a:p>
        </p:txBody>
      </p:sp>
    </p:spTree>
    <p:extLst>
      <p:ext uri="{BB962C8B-B14F-4D97-AF65-F5344CB8AC3E}">
        <p14:creationId xmlns:p14="http://schemas.microsoft.com/office/powerpoint/2010/main" val="3138043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t>29</a:t>
            </a:fld>
            <a:endParaRPr lang="en-GB"/>
          </a:p>
        </p:txBody>
      </p:sp>
    </p:spTree>
    <p:extLst>
      <p:ext uri="{BB962C8B-B14F-4D97-AF65-F5344CB8AC3E}">
        <p14:creationId xmlns:p14="http://schemas.microsoft.com/office/powerpoint/2010/main" val="250397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6125"/>
            <a:ext cx="4962525" cy="3721100"/>
          </a:xfrm>
        </p:spPr>
      </p:sp>
      <p:sp>
        <p:nvSpPr>
          <p:cNvPr id="3" name="Notes Placeholder 2"/>
          <p:cNvSpPr>
            <a:spLocks noGrp="1"/>
          </p:cNvSpPr>
          <p:nvPr>
            <p:ph type="body" idx="1"/>
          </p:nvPr>
        </p:nvSpPr>
        <p:spPr/>
        <p:txBody>
          <a:bodyPr/>
          <a:lstStyle/>
          <a:p>
            <a:pPr algn="just">
              <a:lnSpc>
                <a:spcPct val="115000"/>
              </a:lnSpc>
              <a:spcAft>
                <a:spcPts val="400"/>
              </a:spcAft>
            </a:pPr>
            <a:r>
              <a:rPr lang="en-GB" sz="1200" b="1" dirty="0" smtClean="0">
                <a:solidFill>
                  <a:srgbClr val="004151"/>
                </a:solidFill>
                <a:effectLst/>
                <a:latin typeface="Verdana"/>
                <a:ea typeface="Calibri"/>
                <a:cs typeface="Times New Roman"/>
              </a:rPr>
              <a:t>IMI develops better tools to ensure the safety of existing and future medicines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Computer models predicting adverse effects of drug candidates</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Novel web-based </a:t>
            </a:r>
            <a:r>
              <a:rPr lang="en-GB" sz="1200" dirty="0" err="1" smtClean="0">
                <a:solidFill>
                  <a:srgbClr val="004151"/>
                </a:solidFill>
                <a:effectLst/>
                <a:latin typeface="Verdana"/>
                <a:ea typeface="Calibri"/>
                <a:cs typeface="Times New Roman"/>
              </a:rPr>
              <a:t>pharmacovigilance</a:t>
            </a:r>
            <a:r>
              <a:rPr lang="en-GB" sz="1200" dirty="0" smtClean="0">
                <a:solidFill>
                  <a:srgbClr val="004151"/>
                </a:solidFill>
                <a:effectLst/>
                <a:latin typeface="Verdana"/>
                <a:ea typeface="Calibri"/>
                <a:cs typeface="Times New Roman"/>
              </a:rPr>
              <a:t> systems to detect and prevent adverse reactions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Development of rigorous methods to assess the risk-benefit profile of drugs and vaccines in “real life”</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Education and training programmes on drug safety for scientists, patients, and regulators</a:t>
            </a:r>
            <a:endParaRPr lang="en-GB" sz="1600" dirty="0" smtClean="0">
              <a:effectLst/>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solidFill>
                  <a:prstClr val="black"/>
                </a:solidFill>
              </a:rPr>
              <a:pPr/>
              <a:t>32</a:t>
            </a:fld>
            <a:endParaRPr lang="en-GB">
              <a:solidFill>
                <a:prstClr val="black"/>
              </a:solidFill>
            </a:endParaRPr>
          </a:p>
        </p:txBody>
      </p:sp>
    </p:spTree>
    <p:extLst>
      <p:ext uri="{BB962C8B-B14F-4D97-AF65-F5344CB8AC3E}">
        <p14:creationId xmlns:p14="http://schemas.microsoft.com/office/powerpoint/2010/main" val="1034939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6125"/>
            <a:ext cx="4962525" cy="3721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cs typeface="Calibri"/>
              </a:rPr>
              <a:t>Manny </a:t>
            </a:r>
            <a:r>
              <a:rPr lang="en-US" sz="1200" dirty="0" smtClean="0">
                <a:solidFill>
                  <a:srgbClr val="00B050"/>
                </a:solidFill>
                <a:latin typeface="+mn-lt"/>
                <a:cs typeface="Calibri"/>
              </a:rPr>
              <a:t>IP</a:t>
            </a:r>
            <a:r>
              <a:rPr lang="en-US" sz="1200" b="0" dirty="0" smtClean="0">
                <a:latin typeface="+mn-lt"/>
                <a:cs typeface="Calibri"/>
              </a:rPr>
              <a:t> and </a:t>
            </a:r>
            <a:r>
              <a:rPr lang="en-US" sz="1200" dirty="0" smtClean="0">
                <a:solidFill>
                  <a:srgbClr val="00B050"/>
                </a:solidFill>
                <a:latin typeface="+mn-lt"/>
                <a:cs typeface="Calibri"/>
              </a:rPr>
              <a:t>confidentiality</a:t>
            </a:r>
            <a:r>
              <a:rPr lang="en-US" sz="1200" b="0" dirty="0" smtClean="0">
                <a:latin typeface="+mn-lt"/>
                <a:cs typeface="Calibri"/>
              </a:rPr>
              <a:t> issues had to be negotiated internally before the data could be shared. </a:t>
            </a:r>
            <a:endParaRPr lang="en-US" sz="1200" b="0" dirty="0" smtClean="0"/>
          </a:p>
          <a:p>
            <a:endParaRPr lang="en-US" dirty="0"/>
          </a:p>
        </p:txBody>
      </p:sp>
      <p:sp>
        <p:nvSpPr>
          <p:cNvPr id="4" name="Slide Number Placeholder 3"/>
          <p:cNvSpPr>
            <a:spLocks noGrp="1"/>
          </p:cNvSpPr>
          <p:nvPr>
            <p:ph type="sldNum" sz="quarter" idx="10"/>
          </p:nvPr>
        </p:nvSpPr>
        <p:spPr/>
        <p:txBody>
          <a:bodyPr/>
          <a:lstStyle/>
          <a:p>
            <a:pPr>
              <a:defRPr/>
            </a:pPr>
            <a:fld id="{F2EBC925-9569-4A0C-830F-4B600DDAB213}" type="slidenum">
              <a:rPr lang="en-US" smtClean="0"/>
              <a:pPr>
                <a:defRPr/>
              </a:pPr>
              <a:t>34</a:t>
            </a:fld>
            <a:endParaRPr lang="en-US"/>
          </a:p>
        </p:txBody>
      </p:sp>
    </p:spTree>
    <p:extLst>
      <p:ext uri="{BB962C8B-B14F-4D97-AF65-F5344CB8AC3E}">
        <p14:creationId xmlns:p14="http://schemas.microsoft.com/office/powerpoint/2010/main" val="3176608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2EBC925-9569-4A0C-830F-4B600DDAB213}" type="slidenum">
              <a:rPr lang="en-US" smtClean="0">
                <a:solidFill>
                  <a:prstClr val="black"/>
                </a:solidFill>
                <a:latin typeface="Calibri"/>
              </a:rPr>
              <a:pPr>
                <a:defRPr/>
              </a:pPr>
              <a:t>35</a:t>
            </a:fld>
            <a:endParaRPr lang="en-US">
              <a:solidFill>
                <a:prstClr val="black"/>
              </a:solidFill>
              <a:latin typeface="Calibri"/>
            </a:endParaRPr>
          </a:p>
        </p:txBody>
      </p:sp>
    </p:spTree>
    <p:extLst>
      <p:ext uri="{BB962C8B-B14F-4D97-AF65-F5344CB8AC3E}">
        <p14:creationId xmlns:p14="http://schemas.microsoft.com/office/powerpoint/2010/main" val="2464626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6125"/>
            <a:ext cx="4962525" cy="3721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solidFill>
                  <a:prstClr val="black"/>
                </a:solidFill>
              </a:rPr>
              <a:pPr/>
              <a:t>36</a:t>
            </a:fld>
            <a:endParaRPr lang="en-GB">
              <a:solidFill>
                <a:prstClr val="black"/>
              </a:solidFill>
            </a:endParaRPr>
          </a:p>
        </p:txBody>
      </p:sp>
    </p:spTree>
    <p:extLst>
      <p:ext uri="{BB962C8B-B14F-4D97-AF65-F5344CB8AC3E}">
        <p14:creationId xmlns:p14="http://schemas.microsoft.com/office/powerpoint/2010/main" val="1034939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915988" y="744538"/>
            <a:ext cx="4964112" cy="3722687"/>
          </a:xfrm>
          <a:ln/>
        </p:spPr>
      </p:sp>
      <p:sp>
        <p:nvSpPr>
          <p:cNvPr id="43011" name="Rectangle 3"/>
          <p:cNvSpPr>
            <a:spLocks noGrp="1" noChangeArrowheads="1"/>
          </p:cNvSpPr>
          <p:nvPr>
            <p:ph type="body" idx="1"/>
          </p:nvPr>
        </p:nvSpPr>
        <p:spPr>
          <a:xfrm>
            <a:off x="906463" y="4716463"/>
            <a:ext cx="4984751" cy="4467225"/>
          </a:xfrm>
          <a:noFill/>
        </p:spPr>
        <p:txBody>
          <a:bodyPr/>
          <a:lstStyle/>
          <a:p>
            <a:pPr eaLnBrk="1" hangingPunct="1"/>
            <a:endParaRPr lang="en-GB" smtClean="0"/>
          </a:p>
        </p:txBody>
      </p:sp>
    </p:spTree>
    <p:extLst>
      <p:ext uri="{BB962C8B-B14F-4D97-AF65-F5344CB8AC3E}">
        <p14:creationId xmlns:p14="http://schemas.microsoft.com/office/powerpoint/2010/main" val="170179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xfrm>
            <a:off x="915988" y="744538"/>
            <a:ext cx="4965700" cy="3724275"/>
          </a:xfrm>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BE" smtClean="0">
              <a:ea typeface="ヒラギノ角ゴ Pro W3" charset="-128"/>
            </a:endParaRPr>
          </a:p>
        </p:txBody>
      </p:sp>
      <p:sp>
        <p:nvSpPr>
          <p:cNvPr id="4096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093">
              <a:defRPr>
                <a:solidFill>
                  <a:schemeClr val="tx1"/>
                </a:solidFill>
                <a:latin typeface="Arial" pitchFamily="34" charset="0"/>
                <a:ea typeface="ヒラギノ角ゴ Pro W3" charset="-128"/>
              </a:defRPr>
            </a:lvl1pPr>
            <a:lvl2pPr marL="742893" indent="-285728" defTabSz="919093">
              <a:defRPr>
                <a:solidFill>
                  <a:schemeClr val="tx1"/>
                </a:solidFill>
                <a:latin typeface="Arial" pitchFamily="34" charset="0"/>
                <a:ea typeface="ヒラギノ角ゴ Pro W3" charset="-128"/>
              </a:defRPr>
            </a:lvl2pPr>
            <a:lvl3pPr marL="1142913" indent="-228582" defTabSz="919093">
              <a:defRPr>
                <a:solidFill>
                  <a:schemeClr val="tx1"/>
                </a:solidFill>
                <a:latin typeface="Arial" pitchFamily="34" charset="0"/>
                <a:ea typeface="ヒラギノ角ゴ Pro W3" charset="-128"/>
              </a:defRPr>
            </a:lvl3pPr>
            <a:lvl4pPr marL="1600077" indent="-228582" defTabSz="919093">
              <a:defRPr>
                <a:solidFill>
                  <a:schemeClr val="tx1"/>
                </a:solidFill>
                <a:latin typeface="Arial" pitchFamily="34" charset="0"/>
                <a:ea typeface="ヒラギノ角ゴ Pro W3" charset="-128"/>
              </a:defRPr>
            </a:lvl4pPr>
            <a:lvl5pPr marL="2057243" indent="-228582" defTabSz="919093">
              <a:defRPr>
                <a:solidFill>
                  <a:schemeClr val="tx1"/>
                </a:solidFill>
                <a:latin typeface="Arial" pitchFamily="34" charset="0"/>
                <a:ea typeface="ヒラギノ角ゴ Pro W3" charset="-128"/>
              </a:defRPr>
            </a:lvl5pPr>
            <a:lvl6pPr marL="2514408" indent="-228582" defTabSz="919093" eaLnBrk="0" fontAlgn="base" hangingPunct="0">
              <a:spcBef>
                <a:spcPct val="0"/>
              </a:spcBef>
              <a:spcAft>
                <a:spcPct val="0"/>
              </a:spcAft>
              <a:defRPr>
                <a:solidFill>
                  <a:schemeClr val="tx1"/>
                </a:solidFill>
                <a:latin typeface="Arial" pitchFamily="34" charset="0"/>
                <a:ea typeface="ヒラギノ角ゴ Pro W3" charset="-128"/>
              </a:defRPr>
            </a:lvl6pPr>
            <a:lvl7pPr marL="2971572" indent="-228582" defTabSz="919093" eaLnBrk="0" fontAlgn="base" hangingPunct="0">
              <a:spcBef>
                <a:spcPct val="0"/>
              </a:spcBef>
              <a:spcAft>
                <a:spcPct val="0"/>
              </a:spcAft>
              <a:defRPr>
                <a:solidFill>
                  <a:schemeClr val="tx1"/>
                </a:solidFill>
                <a:latin typeface="Arial" pitchFamily="34" charset="0"/>
                <a:ea typeface="ヒラギノ角ゴ Pro W3" charset="-128"/>
              </a:defRPr>
            </a:lvl7pPr>
            <a:lvl8pPr marL="3428738" indent="-228582" defTabSz="919093" eaLnBrk="0" fontAlgn="base" hangingPunct="0">
              <a:spcBef>
                <a:spcPct val="0"/>
              </a:spcBef>
              <a:spcAft>
                <a:spcPct val="0"/>
              </a:spcAft>
              <a:defRPr>
                <a:solidFill>
                  <a:schemeClr val="tx1"/>
                </a:solidFill>
                <a:latin typeface="Arial" pitchFamily="34" charset="0"/>
                <a:ea typeface="ヒラギノ角ゴ Pro W3" charset="-128"/>
              </a:defRPr>
            </a:lvl8pPr>
            <a:lvl9pPr marL="3885903" indent="-228582" defTabSz="919093" eaLnBrk="0" fontAlgn="base" hangingPunct="0">
              <a:spcBef>
                <a:spcPct val="0"/>
              </a:spcBef>
              <a:spcAft>
                <a:spcPct val="0"/>
              </a:spcAft>
              <a:defRPr>
                <a:solidFill>
                  <a:schemeClr val="tx1"/>
                </a:solidFill>
                <a:latin typeface="Arial" pitchFamily="34" charset="0"/>
                <a:ea typeface="ヒラギノ角ゴ Pro W3" charset="-128"/>
              </a:defRPr>
            </a:lvl9pPr>
          </a:lstStyle>
          <a:p>
            <a:fld id="{A5E73AB2-7B01-4382-BBDA-67A2D86FD8F3}" type="slidenum">
              <a:rPr lang="fr-BE" smtClean="0">
                <a:solidFill>
                  <a:srgbClr val="000000"/>
                </a:solidFill>
              </a:rPr>
              <a:pPr/>
              <a:t>44</a:t>
            </a:fld>
            <a:endParaRPr lang="fr-BE"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xfrm>
            <a:off x="915988" y="744538"/>
            <a:ext cx="4965700" cy="3724275"/>
          </a:xfrm>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BE" smtClean="0">
              <a:ea typeface="ヒラギノ角ゴ Pro W3" charset="-128"/>
            </a:endParaRPr>
          </a:p>
        </p:txBody>
      </p:sp>
      <p:sp>
        <p:nvSpPr>
          <p:cNvPr id="4096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093">
              <a:defRPr>
                <a:solidFill>
                  <a:schemeClr val="tx1"/>
                </a:solidFill>
                <a:latin typeface="Arial" pitchFamily="34" charset="0"/>
                <a:ea typeface="ヒラギノ角ゴ Pro W3" charset="-128"/>
              </a:defRPr>
            </a:lvl1pPr>
            <a:lvl2pPr marL="742893" indent="-285728" defTabSz="919093">
              <a:defRPr>
                <a:solidFill>
                  <a:schemeClr val="tx1"/>
                </a:solidFill>
                <a:latin typeface="Arial" pitchFamily="34" charset="0"/>
                <a:ea typeface="ヒラギノ角ゴ Pro W3" charset="-128"/>
              </a:defRPr>
            </a:lvl2pPr>
            <a:lvl3pPr marL="1142913" indent="-228582" defTabSz="919093">
              <a:defRPr>
                <a:solidFill>
                  <a:schemeClr val="tx1"/>
                </a:solidFill>
                <a:latin typeface="Arial" pitchFamily="34" charset="0"/>
                <a:ea typeface="ヒラギノ角ゴ Pro W3" charset="-128"/>
              </a:defRPr>
            </a:lvl3pPr>
            <a:lvl4pPr marL="1600077" indent="-228582" defTabSz="919093">
              <a:defRPr>
                <a:solidFill>
                  <a:schemeClr val="tx1"/>
                </a:solidFill>
                <a:latin typeface="Arial" pitchFamily="34" charset="0"/>
                <a:ea typeface="ヒラギノ角ゴ Pro W3" charset="-128"/>
              </a:defRPr>
            </a:lvl4pPr>
            <a:lvl5pPr marL="2057243" indent="-228582" defTabSz="919093">
              <a:defRPr>
                <a:solidFill>
                  <a:schemeClr val="tx1"/>
                </a:solidFill>
                <a:latin typeface="Arial" pitchFamily="34" charset="0"/>
                <a:ea typeface="ヒラギノ角ゴ Pro W3" charset="-128"/>
              </a:defRPr>
            </a:lvl5pPr>
            <a:lvl6pPr marL="2514408" indent="-228582" defTabSz="919093" eaLnBrk="0" fontAlgn="base" hangingPunct="0">
              <a:spcBef>
                <a:spcPct val="0"/>
              </a:spcBef>
              <a:spcAft>
                <a:spcPct val="0"/>
              </a:spcAft>
              <a:defRPr>
                <a:solidFill>
                  <a:schemeClr val="tx1"/>
                </a:solidFill>
                <a:latin typeface="Arial" pitchFamily="34" charset="0"/>
                <a:ea typeface="ヒラギノ角ゴ Pro W3" charset="-128"/>
              </a:defRPr>
            </a:lvl6pPr>
            <a:lvl7pPr marL="2971572" indent="-228582" defTabSz="919093" eaLnBrk="0" fontAlgn="base" hangingPunct="0">
              <a:spcBef>
                <a:spcPct val="0"/>
              </a:spcBef>
              <a:spcAft>
                <a:spcPct val="0"/>
              </a:spcAft>
              <a:defRPr>
                <a:solidFill>
                  <a:schemeClr val="tx1"/>
                </a:solidFill>
                <a:latin typeface="Arial" pitchFamily="34" charset="0"/>
                <a:ea typeface="ヒラギノ角ゴ Pro W3" charset="-128"/>
              </a:defRPr>
            </a:lvl7pPr>
            <a:lvl8pPr marL="3428738" indent="-228582" defTabSz="919093" eaLnBrk="0" fontAlgn="base" hangingPunct="0">
              <a:spcBef>
                <a:spcPct val="0"/>
              </a:spcBef>
              <a:spcAft>
                <a:spcPct val="0"/>
              </a:spcAft>
              <a:defRPr>
                <a:solidFill>
                  <a:schemeClr val="tx1"/>
                </a:solidFill>
                <a:latin typeface="Arial" pitchFamily="34" charset="0"/>
                <a:ea typeface="ヒラギノ角ゴ Pro W3" charset="-128"/>
              </a:defRPr>
            </a:lvl8pPr>
            <a:lvl9pPr marL="3885903" indent="-228582" defTabSz="919093" eaLnBrk="0" fontAlgn="base" hangingPunct="0">
              <a:spcBef>
                <a:spcPct val="0"/>
              </a:spcBef>
              <a:spcAft>
                <a:spcPct val="0"/>
              </a:spcAft>
              <a:defRPr>
                <a:solidFill>
                  <a:schemeClr val="tx1"/>
                </a:solidFill>
                <a:latin typeface="Arial" pitchFamily="34" charset="0"/>
                <a:ea typeface="ヒラギノ角ゴ Pro W3" charset="-128"/>
              </a:defRPr>
            </a:lvl9pPr>
          </a:lstStyle>
          <a:p>
            <a:fld id="{A5E73AB2-7B01-4382-BBDA-67A2D86FD8F3}" type="slidenum">
              <a:rPr lang="fr-BE" smtClean="0">
                <a:solidFill>
                  <a:srgbClr val="000000"/>
                </a:solidFill>
              </a:rPr>
              <a:pPr/>
              <a:t>8</a:t>
            </a:fld>
            <a:endParaRPr lang="fr-BE" smtClean="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algn="just">
              <a:lnSpc>
                <a:spcPct val="115000"/>
              </a:lnSpc>
              <a:spcAft>
                <a:spcPts val="400"/>
              </a:spcAft>
            </a:pPr>
            <a:r>
              <a:rPr lang="en-GB" sz="1200" b="1" dirty="0" smtClean="0">
                <a:solidFill>
                  <a:srgbClr val="004151"/>
                </a:solidFill>
                <a:effectLst/>
                <a:latin typeface="Verdana"/>
                <a:ea typeface="Calibri"/>
                <a:cs typeface="Times New Roman"/>
              </a:rPr>
              <a:t>By providing a unique neutral platform for a continuous dialogue with patients, regulators and industry, IMI contributes to making the EU a world leader in cross-sector collaborative healthcare research</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Since 2009, 40 public-private consortia launched for a total budget of €1.2 billion</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Creation of unprecedented collective intelligence networks</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Simple, faster processes for grant applicants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Intellectual Property agreements facilitated by flexible policy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Efficient, trusted neutral platform fostering collaboration between multiple stakeholders</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Defining common agenda / priorities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Moving the boundaries of pre-competitive work by offering a truly unique environment for dialogue on research and development</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Building relationships and external networks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Securing regulatory relevance of projects outputs via regulators’ involvement</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Supporting common understanding and discussion of the current healthcare and R&amp;D challenges</a:t>
            </a:r>
            <a:endParaRPr lang="en-GB" sz="1600" dirty="0" smtClean="0">
              <a:effectLst/>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t>47</a:t>
            </a:fld>
            <a:endParaRPr lang="en-GB"/>
          </a:p>
        </p:txBody>
      </p:sp>
    </p:spTree>
    <p:extLst>
      <p:ext uri="{BB962C8B-B14F-4D97-AF65-F5344CB8AC3E}">
        <p14:creationId xmlns:p14="http://schemas.microsoft.com/office/powerpoint/2010/main" val="3616417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920750" y="746125"/>
            <a:ext cx="4962525" cy="372110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920750" y="746125"/>
            <a:ext cx="4962525" cy="3722688"/>
          </a:xfrm>
          <a:ln/>
        </p:spPr>
      </p:sp>
      <p:sp>
        <p:nvSpPr>
          <p:cNvPr id="41987" name="Rectangle 3"/>
          <p:cNvSpPr>
            <a:spLocks noGrp="1" noChangeArrowheads="1"/>
          </p:cNvSpPr>
          <p:nvPr>
            <p:ph type="body" idx="1"/>
          </p:nvPr>
        </p:nvSpPr>
        <p:spPr>
          <a:xfrm>
            <a:off x="906464" y="4716465"/>
            <a:ext cx="4984750" cy="44656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2" tIns="46002" rIns="92002" bIns="46002"/>
          <a:lstStyle/>
          <a:p>
            <a:pPr eaLnBrk="1" hangingPunct="1"/>
            <a:endParaRPr lang="fr-FR" smtClean="0">
              <a:ea typeface="ヒラギノ角ゴ Pro W3"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solidFill>
                  <a:prstClr val="black"/>
                </a:solidFill>
              </a:rPr>
              <a:pPr/>
              <a:t>11</a:t>
            </a:fld>
            <a:endParaRPr lang="en-GB" dirty="0">
              <a:solidFill>
                <a:prstClr val="black"/>
              </a:solidFill>
            </a:endParaRPr>
          </a:p>
        </p:txBody>
      </p:sp>
    </p:spTree>
    <p:extLst>
      <p:ext uri="{BB962C8B-B14F-4D97-AF65-F5344CB8AC3E}">
        <p14:creationId xmlns:p14="http://schemas.microsoft.com/office/powerpoint/2010/main" val="1727449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922338" y="746125"/>
            <a:ext cx="4960937" cy="3721100"/>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922338" y="746125"/>
            <a:ext cx="4960937" cy="3721100"/>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922338" y="746125"/>
            <a:ext cx="4960937" cy="3721100"/>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solidFill>
                  <a:prstClr val="black"/>
                </a:solidFill>
              </a:rPr>
              <a:pPr/>
              <a:t>19</a:t>
            </a:fld>
            <a:endParaRPr lang="en-GB">
              <a:solidFill>
                <a:prstClr val="black"/>
              </a:solidFill>
            </a:endParaRPr>
          </a:p>
        </p:txBody>
      </p:sp>
    </p:spTree>
    <p:extLst>
      <p:ext uri="{BB962C8B-B14F-4D97-AF65-F5344CB8AC3E}">
        <p14:creationId xmlns:p14="http://schemas.microsoft.com/office/powerpoint/2010/main" val="1703066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algn="just">
              <a:lnSpc>
                <a:spcPct val="115000"/>
              </a:lnSpc>
              <a:spcAft>
                <a:spcPts val="400"/>
              </a:spcAft>
            </a:pPr>
            <a:r>
              <a:rPr lang="en-GB" sz="1200" b="1" dirty="0" smtClean="0">
                <a:solidFill>
                  <a:srgbClr val="004151"/>
                </a:solidFill>
                <a:effectLst/>
                <a:latin typeface="Verdana"/>
                <a:ea typeface="Calibri"/>
                <a:cs typeface="Times New Roman"/>
              </a:rPr>
              <a:t>IMI accelerates the development of new therapies for major yet unmet public health needs and diseases where treatments are lacking</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Major investments in infectious diseases and brain disorders</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Standardisation of models predictive of drug actions in patients</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Development of objective measures of drug efficacy in patients</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Creation of pan-European clinical investigation networks to support drug development </a:t>
            </a:r>
            <a:endParaRPr lang="en-GB" sz="1600" dirty="0" smtClean="0">
              <a:effectLst/>
              <a:latin typeface="+mn-lt"/>
              <a:ea typeface="Calibri"/>
              <a:cs typeface="Times New Roman"/>
            </a:endParaRPr>
          </a:p>
          <a:p>
            <a:pPr marL="342900" lvl="0" indent="-342900" algn="just">
              <a:lnSpc>
                <a:spcPct val="115000"/>
              </a:lnSpc>
              <a:spcAft>
                <a:spcPts val="400"/>
              </a:spcAft>
              <a:buFont typeface="Symbol"/>
              <a:buChar char=""/>
            </a:pPr>
            <a:r>
              <a:rPr lang="en-GB" sz="1200" dirty="0" smtClean="0">
                <a:solidFill>
                  <a:srgbClr val="004151"/>
                </a:solidFill>
                <a:effectLst/>
                <a:latin typeface="Verdana"/>
                <a:ea typeface="Calibri"/>
                <a:cs typeface="Times New Roman"/>
              </a:rPr>
              <a:t>Early and continuous dialogue with regulatory agencies</a:t>
            </a:r>
            <a:endParaRPr lang="en-GB" sz="1600" dirty="0" smtClean="0">
              <a:effectLst/>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54EB6EA6-CC47-4F5C-BB8C-90CC16CA598A}" type="slidenum">
              <a:rPr lang="en-GB" smtClean="0"/>
              <a:t>21</a:t>
            </a:fld>
            <a:endParaRPr lang="en-GB"/>
          </a:p>
        </p:txBody>
      </p:sp>
    </p:spTree>
    <p:extLst>
      <p:ext uri="{BB962C8B-B14F-4D97-AF65-F5344CB8AC3E}">
        <p14:creationId xmlns:p14="http://schemas.microsoft.com/office/powerpoint/2010/main" val="3115308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5" y="2130724"/>
            <a:ext cx="7772400" cy="1470025"/>
          </a:xfrm>
        </p:spPr>
        <p:txBody>
          <a:bodyPr/>
          <a:lstStyle>
            <a:lvl1pPr algn="ctr">
              <a:defRPr/>
            </a:lvl1pPr>
          </a:lstStyle>
          <a:p>
            <a:r>
              <a:rPr lang="fr-FR" dirty="0" smtClean="0"/>
              <a:t>Cliquez pour modifier le style du titre</a:t>
            </a:r>
            <a:endParaRPr lang="fr-FR" dirty="0"/>
          </a:p>
        </p:txBody>
      </p:sp>
      <p:sp>
        <p:nvSpPr>
          <p:cNvPr id="3" name="Sous-titre 2"/>
          <p:cNvSpPr>
            <a:spLocks noGrp="1"/>
          </p:cNvSpPr>
          <p:nvPr>
            <p:ph type="subTitle" idx="1"/>
          </p:nvPr>
        </p:nvSpPr>
        <p:spPr>
          <a:xfrm>
            <a:off x="1371605"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dirty="0" smtClean="0"/>
              <a:t>Cliquez pour modifier le style des sous-titres du masque</a:t>
            </a:r>
            <a:endParaRPr lang="fr-FR" dirty="0"/>
          </a:p>
        </p:txBody>
      </p:sp>
    </p:spTree>
    <p:extLst>
      <p:ext uri="{BB962C8B-B14F-4D97-AF65-F5344CB8AC3E}">
        <p14:creationId xmlns:p14="http://schemas.microsoft.com/office/powerpoint/2010/main" val="564032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 y="0"/>
            <a:ext cx="7569150" cy="1023880"/>
          </a:xfrm>
        </p:spPr>
        <p:txBody>
          <a:bodyPr/>
          <a:lstStyle/>
          <a:p>
            <a:r>
              <a:rPr lang="fr-FR" dirty="0" smtClean="0"/>
              <a:t>Cliquez pour modifier le style du titre</a:t>
            </a:r>
            <a:endParaRPr lang="fr-FR" dirty="0"/>
          </a:p>
        </p:txBody>
      </p:sp>
      <p:sp>
        <p:nvSpPr>
          <p:cNvPr id="3" name="Espace réservé du texte 2"/>
          <p:cNvSpPr>
            <a:spLocks noGrp="1"/>
          </p:cNvSpPr>
          <p:nvPr>
            <p:ph type="body" sz="half" idx="1"/>
          </p:nvPr>
        </p:nvSpPr>
        <p:spPr>
          <a:xfrm>
            <a:off x="575801" y="1264418"/>
            <a:ext cx="3925861" cy="4831608"/>
          </a:xfrm>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contenu 3"/>
          <p:cNvSpPr>
            <a:spLocks noGrp="1"/>
          </p:cNvSpPr>
          <p:nvPr>
            <p:ph sz="half" idx="2"/>
          </p:nvPr>
        </p:nvSpPr>
        <p:spPr>
          <a:xfrm>
            <a:off x="4572000" y="1264418"/>
            <a:ext cx="3886200" cy="4831608"/>
          </a:xfrm>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347502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499100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solidFill>
                  <a:srgbClr val="52BDEC"/>
                </a:solidFill>
              </a:defRPr>
            </a:lvl1pPr>
          </a:lstStyle>
          <a:p>
            <a:r>
              <a:rPr lang="nl-NL" dirty="0" smtClean="0"/>
              <a:t>Klik en typ de titel</a:t>
            </a:r>
            <a:endParaRPr lang="nl-BE" dirty="0"/>
          </a:p>
        </p:txBody>
      </p:sp>
      <p:sp>
        <p:nvSpPr>
          <p:cNvPr id="3" name="Tijdelijke aanduiding voor datum 2"/>
          <p:cNvSpPr>
            <a:spLocks noGrp="1"/>
          </p:cNvSpPr>
          <p:nvPr>
            <p:ph type="dt" sz="half" idx="10"/>
          </p:nvPr>
        </p:nvSpPr>
        <p:spPr>
          <a:xfrm>
            <a:off x="539552" y="6048000"/>
            <a:ext cx="936000" cy="288000"/>
          </a:xfrm>
          <a:prstGeom prst="rect">
            <a:avLst/>
          </a:prstGeom>
        </p:spPr>
        <p:txBody>
          <a:bodyPr/>
          <a:lstStyle/>
          <a:p>
            <a:fld id="{C4DDCD72-59EE-436D-B435-201699A5BB49}" type="datetimeFigureOut">
              <a:rPr lang="nl-BE" smtClean="0"/>
              <a:pPr/>
              <a:t>6/02/2014</a:t>
            </a:fld>
            <a:endParaRPr lang="nl-BE" dirty="0"/>
          </a:p>
        </p:txBody>
      </p:sp>
      <p:sp>
        <p:nvSpPr>
          <p:cNvPr id="4" name="Tijdelijke aanduiding voor voettekst 3"/>
          <p:cNvSpPr>
            <a:spLocks noGrp="1"/>
          </p:cNvSpPr>
          <p:nvPr>
            <p:ph type="ftr" sz="quarter" idx="11"/>
          </p:nvPr>
        </p:nvSpPr>
        <p:spPr>
          <a:xfrm>
            <a:off x="1566000" y="6048000"/>
            <a:ext cx="1980000" cy="288000"/>
          </a:xfrm>
          <a:prstGeom prst="rect">
            <a:avLst/>
          </a:prstGeom>
        </p:spPr>
        <p:txBody>
          <a:bodyPr/>
          <a:lstStyle/>
          <a:p>
            <a:endParaRPr lang="nl-BE" dirty="0"/>
          </a:p>
        </p:txBody>
      </p:sp>
      <p:sp>
        <p:nvSpPr>
          <p:cNvPr id="5" name="Tijdelijke aanduiding voor dianummer 4"/>
          <p:cNvSpPr>
            <a:spLocks noGrp="1"/>
          </p:cNvSpPr>
          <p:nvPr>
            <p:ph type="sldNum" sz="quarter" idx="12"/>
          </p:nvPr>
        </p:nvSpPr>
        <p:spPr>
          <a:xfrm>
            <a:off x="3636000" y="6048000"/>
            <a:ext cx="936000" cy="288000"/>
          </a:xfrm>
          <a:prstGeom prst="rect">
            <a:avLst/>
          </a:prstGeom>
        </p:spPr>
        <p:txBody>
          <a:bodyPr/>
          <a:lstStyle/>
          <a:p>
            <a:fld id="{F35D8031-C8E5-48F8-A3B6-81643B27A3AF}" type="slidenum">
              <a:rPr lang="nl-BE" smtClean="0"/>
              <a:pPr/>
              <a:t>‹#›</a:t>
            </a:fld>
            <a:endParaRPr lang="nl-BE" dirty="0"/>
          </a:p>
        </p:txBody>
      </p:sp>
      <p:sp>
        <p:nvSpPr>
          <p:cNvPr id="6" name="Tijdelijke aanduiding voor tekst 2"/>
          <p:cNvSpPr>
            <a:spLocks noGrp="1"/>
          </p:cNvSpPr>
          <p:nvPr>
            <p:ph idx="1" hasCustomPrompt="1"/>
          </p:nvPr>
        </p:nvSpPr>
        <p:spPr>
          <a:xfrm>
            <a:off x="540000" y="1349999"/>
            <a:ext cx="8334000" cy="4428000"/>
          </a:xfrm>
          <a:prstGeom prst="rect">
            <a:avLst/>
          </a:prstGeom>
        </p:spPr>
        <p:txBody>
          <a:bodyPr vert="horz" lIns="0" tIns="0" rIns="0" bIns="0" rtlCol="0">
            <a:noAutofit/>
          </a:bodyPr>
          <a:lstStyle>
            <a:lvl1pPr>
              <a:defRPr/>
            </a:lvl1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Tree>
    <p:extLst>
      <p:ext uri="{BB962C8B-B14F-4D97-AF65-F5344CB8AC3E}">
        <p14:creationId xmlns:p14="http://schemas.microsoft.com/office/powerpoint/2010/main" val="230327081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656" y="2129992"/>
            <a:ext cx="7772688" cy="1470936"/>
          </a:xfrm>
          <a:prstGeom prst="rect">
            <a:avLst/>
          </a:prstGeom>
        </p:spPr>
        <p:txBody>
          <a:bodyPr/>
          <a:lstStyle/>
          <a:p>
            <a:r>
              <a:rPr lang="en-US" smtClean="0"/>
              <a:t>Click to edit Master title style</a:t>
            </a:r>
            <a:endParaRPr lang="nl-BE"/>
          </a:p>
        </p:txBody>
      </p:sp>
      <p:sp>
        <p:nvSpPr>
          <p:cNvPr id="3" name="Subtitle 2"/>
          <p:cNvSpPr>
            <a:spLocks noGrp="1"/>
          </p:cNvSpPr>
          <p:nvPr>
            <p:ph type="subTitle" idx="1"/>
          </p:nvPr>
        </p:nvSpPr>
        <p:spPr>
          <a:xfrm>
            <a:off x="1371312" y="3885882"/>
            <a:ext cx="6401376" cy="175270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nl-BE"/>
          </a:p>
        </p:txBody>
      </p:sp>
    </p:spTree>
    <p:extLst>
      <p:ext uri="{BB962C8B-B14F-4D97-AF65-F5344CB8AC3E}">
        <p14:creationId xmlns:p14="http://schemas.microsoft.com/office/powerpoint/2010/main" val="13108743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6629" y="275431"/>
            <a:ext cx="8230752" cy="1143000"/>
          </a:xfrm>
          <a:prstGeom prst="rect">
            <a:avLst/>
          </a:prstGeom>
        </p:spPr>
        <p:txBody>
          <a:bodyPr/>
          <a:lstStyle/>
          <a:p>
            <a:r>
              <a:rPr lang="en-US" smtClean="0"/>
              <a:t>Click to edit Master title style</a:t>
            </a:r>
            <a:endParaRPr lang="nl-BE"/>
          </a:p>
        </p:txBody>
      </p:sp>
      <p:sp>
        <p:nvSpPr>
          <p:cNvPr id="3" name="Content Placeholder 2"/>
          <p:cNvSpPr>
            <a:spLocks noGrp="1"/>
          </p:cNvSpPr>
          <p:nvPr>
            <p:ph idx="1"/>
          </p:nvPr>
        </p:nvSpPr>
        <p:spPr>
          <a:xfrm>
            <a:off x="456629" y="1599882"/>
            <a:ext cx="8230752" cy="4525834"/>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Tree>
    <p:extLst>
      <p:ext uri="{BB962C8B-B14F-4D97-AF65-F5344CB8AC3E}">
        <p14:creationId xmlns:p14="http://schemas.microsoft.com/office/powerpoint/2010/main" val="18138651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1668" y="4406480"/>
            <a:ext cx="7772688" cy="1362685"/>
          </a:xfrm>
          <a:prstGeom prst="rect">
            <a:avLst/>
          </a:prstGeom>
        </p:spPr>
        <p:txBody>
          <a:bodyPr anchor="t"/>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1668" y="2906882"/>
            <a:ext cx="7772688" cy="1499591"/>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2803304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6629" y="275431"/>
            <a:ext cx="8230752" cy="1143000"/>
          </a:xfrm>
          <a:prstGeom prst="rect">
            <a:avLst/>
          </a:prstGeom>
        </p:spPr>
        <p:txBody>
          <a:bodyPr/>
          <a:lstStyle/>
          <a:p>
            <a:r>
              <a:rPr lang="en-US" smtClean="0"/>
              <a:t>Click to edit Master title style</a:t>
            </a:r>
            <a:endParaRPr lang="nl-BE"/>
          </a:p>
        </p:txBody>
      </p:sp>
      <p:sp>
        <p:nvSpPr>
          <p:cNvPr id="3" name="Content Placeholder 2"/>
          <p:cNvSpPr>
            <a:spLocks noGrp="1"/>
          </p:cNvSpPr>
          <p:nvPr>
            <p:ph sz="half" idx="1"/>
          </p:nvPr>
        </p:nvSpPr>
        <p:spPr>
          <a:xfrm>
            <a:off x="456627" y="1599882"/>
            <a:ext cx="4046234" cy="4525834"/>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1164" y="1599882"/>
            <a:ext cx="4046235" cy="4525834"/>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Tree>
    <p:extLst>
      <p:ext uri="{BB962C8B-B14F-4D97-AF65-F5344CB8AC3E}">
        <p14:creationId xmlns:p14="http://schemas.microsoft.com/office/powerpoint/2010/main" val="419624125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629" y="275431"/>
            <a:ext cx="8230752" cy="1143000"/>
          </a:xfrm>
          <a:prstGeom prst="rect">
            <a:avLst/>
          </a:prstGeom>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6628" y="1534643"/>
            <a:ext cx="4040472" cy="6399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6628" y="2174566"/>
            <a:ext cx="4040472" cy="39511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511" y="1534643"/>
            <a:ext cx="4041913" cy="6399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511" y="2174566"/>
            <a:ext cx="4041913" cy="39511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Tree>
    <p:extLst>
      <p:ext uri="{BB962C8B-B14F-4D97-AF65-F5344CB8AC3E}">
        <p14:creationId xmlns:p14="http://schemas.microsoft.com/office/powerpoint/2010/main" val="379150747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6629" y="275431"/>
            <a:ext cx="8230752" cy="1143000"/>
          </a:xfrm>
          <a:prstGeom prst="rect">
            <a:avLst/>
          </a:prstGeom>
        </p:spPr>
        <p:txBody>
          <a:bodyPr/>
          <a:lstStyle/>
          <a:p>
            <a:r>
              <a:rPr lang="en-US" smtClean="0"/>
              <a:t>Click to edit Master title style</a:t>
            </a:r>
            <a:endParaRPr lang="nl-BE"/>
          </a:p>
        </p:txBody>
      </p:sp>
    </p:spTree>
    <p:extLst>
      <p:ext uri="{BB962C8B-B14F-4D97-AF65-F5344CB8AC3E}">
        <p14:creationId xmlns:p14="http://schemas.microsoft.com/office/powerpoint/2010/main" val="25954130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5927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rgbClr val="004151"/>
                </a:solidFill>
              </a:defRPr>
            </a:lvl1pPr>
          </a:lstStyle>
          <a:p>
            <a:r>
              <a:rPr lang="fr-FR" dirty="0" smtClean="0"/>
              <a:t>Cliquez pour modifier le style du titre</a:t>
            </a:r>
            <a:endParaRPr lang="fr-FR" dirty="0"/>
          </a:p>
        </p:txBody>
      </p:sp>
      <p:sp>
        <p:nvSpPr>
          <p:cNvPr id="3" name="Espace réservé du contenu 2"/>
          <p:cNvSpPr>
            <a:spLocks noGrp="1"/>
          </p:cNvSpPr>
          <p:nvPr>
            <p:ph idx="1"/>
          </p:nvPr>
        </p:nvSpPr>
        <p:spPr/>
        <p:txBody>
          <a:bodyPr/>
          <a:lstStyle>
            <a:lvl1pPr>
              <a:defRPr>
                <a:solidFill>
                  <a:srgbClr val="004151"/>
                </a:solidFill>
              </a:defRPr>
            </a:lvl1pPr>
            <a:lvl2pPr>
              <a:defRPr>
                <a:solidFill>
                  <a:srgbClr val="004151"/>
                </a:solidFill>
              </a:defRPr>
            </a:lvl2pPr>
            <a:lvl3pPr>
              <a:defRPr>
                <a:solidFill>
                  <a:srgbClr val="004151"/>
                </a:solidFill>
              </a:defRPr>
            </a:lvl3pPr>
            <a:lvl4pPr>
              <a:defRPr>
                <a:solidFill>
                  <a:srgbClr val="004151"/>
                </a:solidFill>
              </a:defRPr>
            </a:lvl4pPr>
            <a:lvl5pPr>
              <a:defRPr>
                <a:solidFill>
                  <a:srgbClr val="004151"/>
                </a:solidFill>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187192186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654" y="273810"/>
            <a:ext cx="3009107" cy="1160512"/>
          </a:xfrm>
          <a:prstGeom prst="rect">
            <a:avLst/>
          </a:prstGeo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218" y="273838"/>
            <a:ext cx="5112171" cy="585190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6654" y="1434322"/>
            <a:ext cx="3009107" cy="469139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0985513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971" y="4801237"/>
            <a:ext cx="5486689" cy="566724"/>
          </a:xfrm>
          <a:prstGeom prst="rect">
            <a:avLst/>
          </a:prstGeo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1971" y="612918"/>
            <a:ext cx="5486689" cy="411511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ext Placeholder 3"/>
          <p:cNvSpPr>
            <a:spLocks noGrp="1"/>
          </p:cNvSpPr>
          <p:nvPr>
            <p:ph type="body" sz="half" idx="2"/>
          </p:nvPr>
        </p:nvSpPr>
        <p:spPr>
          <a:xfrm>
            <a:off x="1791971" y="5368001"/>
            <a:ext cx="5486689" cy="80392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7762844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6629" y="275431"/>
            <a:ext cx="8230752" cy="1143000"/>
          </a:xfrm>
          <a:prstGeom prst="rect">
            <a:avLst/>
          </a:prstGeom>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a:xfrm>
            <a:off x="456629" y="1599882"/>
            <a:ext cx="8230752" cy="4525834"/>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Tree>
    <p:extLst>
      <p:ext uri="{BB962C8B-B14F-4D97-AF65-F5344CB8AC3E}">
        <p14:creationId xmlns:p14="http://schemas.microsoft.com/office/powerpoint/2010/main" val="204966547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409" y="275427"/>
            <a:ext cx="2056968" cy="5850313"/>
          </a:xfrm>
          <a:prstGeom prst="rect">
            <a:avLst/>
          </a:prstGeo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6657" y="275427"/>
            <a:ext cx="6035501" cy="585031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Tree>
    <p:extLst>
      <p:ext uri="{BB962C8B-B14F-4D97-AF65-F5344CB8AC3E}">
        <p14:creationId xmlns:p14="http://schemas.microsoft.com/office/powerpoint/2010/main" val="183864711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3" name="Rechthoek 12"/>
          <p:cNvSpPr/>
          <p:nvPr userDrawn="1"/>
        </p:nvSpPr>
        <p:spPr>
          <a:xfrm>
            <a:off x="0" y="648000"/>
            <a:ext cx="9144000" cy="6228000"/>
          </a:xfrm>
          <a:prstGeom prst="rect">
            <a:avLst/>
          </a:prstGeom>
          <a:gradFill flip="none" rotWithShape="1">
            <a:gsLst>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nl-BE">
              <a:solidFill>
                <a:srgbClr val="FFFFFF"/>
              </a:solidFill>
            </a:endParaRPr>
          </a:p>
        </p:txBody>
      </p:sp>
      <p:sp>
        <p:nvSpPr>
          <p:cNvPr id="9" name="Titel 1"/>
          <p:cNvSpPr>
            <a:spLocks noGrp="1"/>
          </p:cNvSpPr>
          <p:nvPr>
            <p:ph type="ctrTitle" hasCustomPrompt="1"/>
          </p:nvPr>
        </p:nvSpPr>
        <p:spPr>
          <a:xfrm>
            <a:off x="3096000" y="2088000"/>
            <a:ext cx="5580000" cy="1800000"/>
          </a:xfrm>
        </p:spPr>
        <p:txBody>
          <a:bodyPr>
            <a:noAutofit/>
          </a:bodyPr>
          <a:lstStyle>
            <a:lvl1pPr>
              <a:defRPr sz="4000">
                <a:solidFill>
                  <a:schemeClr val="bg1"/>
                </a:solidFill>
              </a:defRPr>
            </a:lvl1pPr>
          </a:lstStyle>
          <a:p>
            <a:r>
              <a:rPr lang="nl-NL" dirty="0" smtClean="0"/>
              <a:t>Klik en typ de titel van de presentatie</a:t>
            </a:r>
            <a:endParaRPr lang="nl-BE" dirty="0"/>
          </a:p>
        </p:txBody>
      </p:sp>
      <p:sp>
        <p:nvSpPr>
          <p:cNvPr id="10" name="Ondertitel 2"/>
          <p:cNvSpPr>
            <a:spLocks noGrp="1"/>
          </p:cNvSpPr>
          <p:nvPr>
            <p:ph type="subTitle" idx="1" hasCustomPrompt="1"/>
          </p:nvPr>
        </p:nvSpPr>
        <p:spPr>
          <a:xfrm>
            <a:off x="3096000" y="4193675"/>
            <a:ext cx="5580000" cy="1080000"/>
          </a:xfrm>
        </p:spPr>
        <p:txBody>
          <a:bodyPr/>
          <a:lstStyle>
            <a:lvl1pPr marL="0" indent="0" algn="l">
              <a:spcBef>
                <a:spcPts val="0"/>
              </a:spcBef>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Klik en typ de subtitel van de presentatie</a:t>
            </a:r>
            <a:endParaRPr lang="nl-BE" dirty="0"/>
          </a:p>
        </p:txBody>
      </p:sp>
      <p:pic>
        <p:nvPicPr>
          <p:cNvPr id="12" name="Afbeelding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2000" y="1800000"/>
            <a:ext cx="1840048" cy="4294442"/>
          </a:xfrm>
          <a:prstGeom prst="rect">
            <a:avLst/>
          </a:prstGeom>
        </p:spPr>
      </p:pic>
      <p:pic>
        <p:nvPicPr>
          <p:cNvPr id="11" name="Afbeelding 10"/>
          <p:cNvPicPr>
            <a:picLocks noChangeAspect="1"/>
          </p:cNvPicPr>
          <p:nvPr userDrawn="1"/>
        </p:nvPicPr>
        <p:blipFill>
          <a:blip r:embed="rId3" cstate="print"/>
          <a:stretch>
            <a:fillRect/>
          </a:stretch>
        </p:blipFill>
        <p:spPr>
          <a:xfrm>
            <a:off x="8283600" y="5706000"/>
            <a:ext cx="428400" cy="720000"/>
          </a:xfrm>
          <a:prstGeom prst="rect">
            <a:avLst/>
          </a:prstGeom>
        </p:spPr>
      </p:pic>
      <p:pic>
        <p:nvPicPr>
          <p:cNvPr id="3" name="Afbeelding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60000" y="360002"/>
            <a:ext cx="2014732" cy="719329"/>
          </a:xfrm>
          <a:prstGeom prst="rect">
            <a:avLst/>
          </a:prstGeom>
        </p:spPr>
      </p:pic>
    </p:spTree>
    <p:extLst>
      <p:ext uri="{BB962C8B-B14F-4D97-AF65-F5344CB8AC3E}">
        <p14:creationId xmlns:p14="http://schemas.microsoft.com/office/powerpoint/2010/main" val="180994195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solidFill>
                  <a:srgbClr val="52BDEC"/>
                </a:solidFill>
              </a:defRPr>
            </a:lvl1pPr>
          </a:lstStyle>
          <a:p>
            <a:r>
              <a:rPr lang="nl-NL" dirty="0" smtClean="0"/>
              <a:t>Klik en typ de titel</a:t>
            </a:r>
            <a:endParaRPr lang="nl-BE" dirty="0"/>
          </a:p>
        </p:txBody>
      </p:sp>
      <p:sp>
        <p:nvSpPr>
          <p:cNvPr id="3" name="Tijdelijke aanduiding voor datum 2"/>
          <p:cNvSpPr>
            <a:spLocks noGrp="1"/>
          </p:cNvSpPr>
          <p:nvPr>
            <p:ph type="dt" sz="half" idx="10"/>
          </p:nvPr>
        </p:nvSpPr>
        <p:spPr/>
        <p:txBody>
          <a:bodyPr/>
          <a:lstStyle/>
          <a:p>
            <a:fld id="{C4DDCD72-59EE-436D-B435-201699A5BB49}" type="datetimeFigureOut">
              <a:rPr lang="nl-BE" smtClean="0"/>
              <a:pPr/>
              <a:t>6/02/2014</a:t>
            </a:fld>
            <a:endParaRPr lang="nl-BE" dirty="0"/>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dirty="0"/>
          </a:p>
        </p:txBody>
      </p:sp>
      <p:sp>
        <p:nvSpPr>
          <p:cNvPr id="6" name="Tijdelijke aanduiding voor tekst 2"/>
          <p:cNvSpPr>
            <a:spLocks noGrp="1"/>
          </p:cNvSpPr>
          <p:nvPr>
            <p:ph idx="1" hasCustomPrompt="1"/>
          </p:nvPr>
        </p:nvSpPr>
        <p:spPr>
          <a:xfrm>
            <a:off x="540000" y="1349999"/>
            <a:ext cx="8334000" cy="4428000"/>
          </a:xfrm>
          <a:prstGeom prst="rect">
            <a:avLst/>
          </a:prstGeom>
        </p:spPr>
        <p:txBody>
          <a:bodyPr vert="horz" lIns="0" tIns="0" rIns="0" bIns="0" rtlCol="0">
            <a:noAutofit/>
          </a:bodyPr>
          <a:lstStyle>
            <a:lvl1pPr>
              <a:defRPr/>
            </a:lvl1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Tree>
    <p:extLst>
      <p:ext uri="{BB962C8B-B14F-4D97-AF65-F5344CB8AC3E}">
        <p14:creationId xmlns:p14="http://schemas.microsoft.com/office/powerpoint/2010/main" val="70739077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ekop">
    <p:spTree>
      <p:nvGrpSpPr>
        <p:cNvPr id="1" name=""/>
        <p:cNvGrpSpPr/>
        <p:nvPr/>
      </p:nvGrpSpPr>
      <p:grpSpPr>
        <a:xfrm>
          <a:off x="0" y="0"/>
          <a:ext cx="0" cy="0"/>
          <a:chOff x="0" y="0"/>
          <a:chExt cx="0" cy="0"/>
        </a:xfrm>
      </p:grpSpPr>
      <p:sp>
        <p:nvSpPr>
          <p:cNvPr id="13" name="Rechthoek 12"/>
          <p:cNvSpPr/>
          <p:nvPr userDrawn="1"/>
        </p:nvSpPr>
        <p:spPr>
          <a:xfrm>
            <a:off x="0" y="0"/>
            <a:ext cx="9144000" cy="6372000"/>
          </a:xfrm>
          <a:prstGeom prst="rect">
            <a:avLst/>
          </a:prstGeom>
          <a:gradFill flip="none" rotWithShape="1">
            <a:gsLst>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nl-BE">
              <a:solidFill>
                <a:srgbClr val="FFFFFF"/>
              </a:solidFill>
            </a:endParaRPr>
          </a:p>
        </p:txBody>
      </p:sp>
      <p:sp>
        <p:nvSpPr>
          <p:cNvPr id="9" name="Titel 1"/>
          <p:cNvSpPr>
            <a:spLocks noGrp="1"/>
          </p:cNvSpPr>
          <p:nvPr>
            <p:ph type="ctrTitle" hasCustomPrompt="1"/>
          </p:nvPr>
        </p:nvSpPr>
        <p:spPr>
          <a:xfrm>
            <a:off x="3780000" y="2304000"/>
            <a:ext cx="5094000" cy="1800200"/>
          </a:xfrm>
        </p:spPr>
        <p:txBody>
          <a:bodyPr>
            <a:noAutofit/>
          </a:bodyPr>
          <a:lstStyle>
            <a:lvl1pPr>
              <a:defRPr sz="4000">
                <a:solidFill>
                  <a:schemeClr val="bg1"/>
                </a:solidFill>
              </a:defRPr>
            </a:lvl1pPr>
          </a:lstStyle>
          <a:p>
            <a:r>
              <a:rPr lang="nl-NL" dirty="0" smtClean="0"/>
              <a:t>Klik en typ de titel van de sectie</a:t>
            </a:r>
            <a:endParaRPr lang="nl-BE" dirty="0"/>
          </a:p>
        </p:txBody>
      </p:sp>
      <p:sp>
        <p:nvSpPr>
          <p:cNvPr id="10" name="Ondertitel 2"/>
          <p:cNvSpPr>
            <a:spLocks noGrp="1"/>
          </p:cNvSpPr>
          <p:nvPr>
            <p:ph type="subTitle" idx="1" hasCustomPrompt="1"/>
          </p:nvPr>
        </p:nvSpPr>
        <p:spPr>
          <a:xfrm>
            <a:off x="3780000" y="4419108"/>
            <a:ext cx="5094000" cy="1080000"/>
          </a:xfrm>
        </p:spPr>
        <p:txBody>
          <a:bodyPr anchor="t" anchorCtr="0"/>
          <a:lstStyle>
            <a:lvl1pPr marL="0" indent="0" algn="l">
              <a:spcBef>
                <a:spcPts val="0"/>
              </a:spcBef>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Klik en typ de subtitel van de sectie</a:t>
            </a:r>
            <a:endParaRPr lang="nl-BE" dirty="0"/>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2000" y="6048000"/>
            <a:ext cx="1512458" cy="540000"/>
          </a:xfrm>
          <a:prstGeom prst="rect">
            <a:avLst/>
          </a:prstGeom>
        </p:spPr>
      </p:pic>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150001"/>
            <a:ext cx="3300991" cy="3209551"/>
          </a:xfrm>
          <a:prstGeom prst="rect">
            <a:avLst/>
          </a:prstGeom>
        </p:spPr>
      </p:pic>
    </p:spTree>
    <p:extLst>
      <p:ext uri="{BB962C8B-B14F-4D97-AF65-F5344CB8AC3E}">
        <p14:creationId xmlns:p14="http://schemas.microsoft.com/office/powerpoint/2010/main" val="2799230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solidFill>
                  <a:srgbClr val="52BDEC"/>
                </a:solidFill>
              </a:defRPr>
            </a:lvl1pPr>
          </a:lstStyle>
          <a:p>
            <a:r>
              <a:rPr lang="nl-NL" dirty="0" smtClean="0"/>
              <a:t>Klik en typ de titel</a:t>
            </a:r>
            <a:endParaRPr lang="nl-BE" dirty="0"/>
          </a:p>
        </p:txBody>
      </p:sp>
      <p:sp>
        <p:nvSpPr>
          <p:cNvPr id="3" name="Tijdelijke aanduiding voor inhoud 2"/>
          <p:cNvSpPr>
            <a:spLocks noGrp="1"/>
          </p:cNvSpPr>
          <p:nvPr>
            <p:ph sz="half" idx="1" hasCustomPrompt="1"/>
          </p:nvPr>
        </p:nvSpPr>
        <p:spPr>
          <a:xfrm>
            <a:off x="540000" y="1350000"/>
            <a:ext cx="4038600" cy="4428000"/>
          </a:xfrm>
        </p:spPr>
        <p:txBody>
          <a:bodyPr/>
          <a:lstStyle>
            <a:lvl1pPr>
              <a:defRPr sz="2400"/>
            </a:lvl1pPr>
            <a:lvl2pPr>
              <a:defRPr sz="2400"/>
            </a:lvl2pPr>
            <a:lvl3pPr>
              <a:defRPr sz="2000"/>
            </a:lvl3pPr>
            <a:lvl4pPr>
              <a:defRPr sz="1600"/>
            </a:lvl4pPr>
            <a:lvl5pPr marL="1435100" indent="-228600">
              <a:buFont typeface="Arial" pitchFamily="34" charset="0"/>
              <a:buChar char="-"/>
              <a:defRPr sz="1600">
                <a:solidFill>
                  <a:srgbClr val="00407A"/>
                </a:solidFill>
              </a:defRPr>
            </a:lvl5pPr>
            <a:lvl6pPr>
              <a:defRPr sz="1800"/>
            </a:lvl6pPr>
            <a:lvl7pPr>
              <a:defRPr sz="1800"/>
            </a:lvl7pPr>
            <a:lvl8pPr>
              <a:defRPr sz="1800"/>
            </a:lvl8pPr>
            <a:lvl9pPr>
              <a:defRPr sz="1800"/>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inhoud 3"/>
          <p:cNvSpPr>
            <a:spLocks noGrp="1"/>
          </p:cNvSpPr>
          <p:nvPr>
            <p:ph sz="half" idx="2" hasCustomPrompt="1"/>
          </p:nvPr>
        </p:nvSpPr>
        <p:spPr>
          <a:xfrm>
            <a:off x="4835400" y="1350000"/>
            <a:ext cx="4038600" cy="4428000"/>
          </a:xfrm>
        </p:spPr>
        <p:txBody>
          <a:bodyPr/>
          <a:lstStyle>
            <a:lvl1pPr>
              <a:defRPr sz="2400"/>
            </a:lvl1pPr>
            <a:lvl2pPr>
              <a:defRPr sz="2400"/>
            </a:lvl2pPr>
            <a:lvl3pPr>
              <a:defRPr sz="2000"/>
            </a:lvl3pPr>
            <a:lvl4pPr>
              <a:defRPr sz="1800"/>
            </a:lvl4pPr>
            <a:lvl5pPr marL="1435100" indent="-228600">
              <a:buFont typeface="Arial" pitchFamily="34" charset="0"/>
              <a:buChar char="-"/>
              <a:defRPr sz="1600">
                <a:solidFill>
                  <a:srgbClr val="00407A"/>
                </a:solidFill>
              </a:defRPr>
            </a:lvl5pPr>
            <a:lvl6pPr>
              <a:defRPr sz="1800"/>
            </a:lvl6pPr>
            <a:lvl7pPr>
              <a:defRPr sz="1800"/>
            </a:lvl7pPr>
            <a:lvl8pPr>
              <a:defRPr sz="1800"/>
            </a:lvl8pPr>
            <a:lvl9pPr>
              <a:defRPr sz="1800"/>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datum 4"/>
          <p:cNvSpPr>
            <a:spLocks noGrp="1"/>
          </p:cNvSpPr>
          <p:nvPr>
            <p:ph type="dt" sz="half" idx="10"/>
          </p:nvPr>
        </p:nvSpPr>
        <p:spPr/>
        <p:txBody>
          <a:bodyPr/>
          <a:lstStyle/>
          <a:p>
            <a:fld id="{C4DDCD72-59EE-436D-B435-201699A5BB49}" type="datetimeFigureOut">
              <a:rPr lang="nl-BE" smtClean="0"/>
              <a:pPr/>
              <a:t>6/02/2014</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46515471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tekst 2"/>
          <p:cNvSpPr>
            <a:spLocks noGrp="1"/>
          </p:cNvSpPr>
          <p:nvPr>
            <p:ph type="body" idx="1" hasCustomPrompt="1"/>
          </p:nvPr>
        </p:nvSpPr>
        <p:spPr>
          <a:xfrm>
            <a:off x="540000" y="1350000"/>
            <a:ext cx="4040188" cy="639762"/>
          </a:xfrm>
        </p:spPr>
        <p:txBody>
          <a:bodyPr anchor="b"/>
          <a:lstStyle>
            <a:lvl1pPr marL="0" indent="0">
              <a:buNone/>
              <a:defRPr sz="2400" b="1">
                <a:solidFill>
                  <a:srgbClr val="00407A"/>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smtClean="0"/>
              <a:t>Klik en typ de tekst</a:t>
            </a:r>
          </a:p>
        </p:txBody>
      </p:sp>
      <p:sp>
        <p:nvSpPr>
          <p:cNvPr id="4" name="Tijdelijke aanduiding voor inhoud 3"/>
          <p:cNvSpPr>
            <a:spLocks noGrp="1"/>
          </p:cNvSpPr>
          <p:nvPr>
            <p:ph sz="half" idx="2" hasCustomPrompt="1"/>
          </p:nvPr>
        </p:nvSpPr>
        <p:spPr>
          <a:xfrm>
            <a:off x="540000" y="1991922"/>
            <a:ext cx="4040188" cy="3798000"/>
          </a:xfrm>
        </p:spPr>
        <p:txBody>
          <a:bodyPr/>
          <a:lstStyle>
            <a:lvl1pPr>
              <a:defRPr sz="2400"/>
            </a:lvl1pPr>
            <a:lvl2pPr>
              <a:defRPr sz="2000"/>
            </a:lvl2pPr>
            <a:lvl3pPr>
              <a:defRPr sz="2000"/>
            </a:lvl3pPr>
            <a:lvl4pPr>
              <a:defRPr sz="1600"/>
            </a:lvl4pPr>
            <a:lvl5pPr marL="1435100" indent="-180000">
              <a:buFont typeface="Arial" pitchFamily="34" charset="0"/>
              <a:buChar char="-"/>
              <a:defRPr sz="1600">
                <a:solidFill>
                  <a:srgbClr val="00407A"/>
                </a:solidFill>
              </a:defRPr>
            </a:lvl5pPr>
            <a:lvl6pPr>
              <a:defRPr sz="1600"/>
            </a:lvl6pPr>
            <a:lvl7pPr>
              <a:defRPr sz="1600"/>
            </a:lvl7pPr>
            <a:lvl8pPr>
              <a:defRPr sz="1600"/>
            </a:lvl8pPr>
            <a:lvl9pPr>
              <a:defRPr sz="1600"/>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tekst 4"/>
          <p:cNvSpPr>
            <a:spLocks noGrp="1"/>
          </p:cNvSpPr>
          <p:nvPr>
            <p:ph type="body" sz="quarter" idx="3" hasCustomPrompt="1"/>
          </p:nvPr>
        </p:nvSpPr>
        <p:spPr>
          <a:xfrm>
            <a:off x="4824000" y="1350000"/>
            <a:ext cx="4039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smtClean="0"/>
              <a:t>Klik en typ de tekst</a:t>
            </a:r>
          </a:p>
        </p:txBody>
      </p:sp>
      <p:sp>
        <p:nvSpPr>
          <p:cNvPr id="6" name="Tijdelijke aanduiding voor inhoud 5"/>
          <p:cNvSpPr>
            <a:spLocks noGrp="1"/>
          </p:cNvSpPr>
          <p:nvPr>
            <p:ph sz="quarter" idx="4" hasCustomPrompt="1"/>
          </p:nvPr>
        </p:nvSpPr>
        <p:spPr>
          <a:xfrm>
            <a:off x="4824000" y="1991922"/>
            <a:ext cx="4039200" cy="3798000"/>
          </a:xfrm>
        </p:spPr>
        <p:txBody>
          <a:bodyPr/>
          <a:lstStyle>
            <a:lvl1pPr>
              <a:defRPr sz="2400"/>
            </a:lvl1pPr>
            <a:lvl2pPr>
              <a:defRPr sz="2000"/>
            </a:lvl2pPr>
            <a:lvl3pPr>
              <a:defRPr sz="2000"/>
            </a:lvl3pPr>
            <a:lvl4pPr>
              <a:defRPr sz="1600"/>
            </a:lvl4pPr>
            <a:lvl5pPr marL="1584325" indent="-285750">
              <a:buFont typeface="Arial" pitchFamily="34" charset="0"/>
              <a:buChar char="-"/>
              <a:defRPr lang="nl-BE" sz="1600" kern="1200" dirty="0">
                <a:solidFill>
                  <a:srgbClr val="00407A"/>
                </a:solidFill>
                <a:latin typeface="Arial" pitchFamily="34" charset="0"/>
                <a:ea typeface="+mn-ea"/>
                <a:cs typeface="Arial" pitchFamily="34" charset="0"/>
              </a:defRPr>
            </a:lvl5pPr>
            <a:lvl6pPr>
              <a:defRPr sz="1600"/>
            </a:lvl6pPr>
            <a:lvl7pPr>
              <a:defRPr sz="1600"/>
            </a:lvl7pPr>
            <a:lvl8pPr>
              <a:defRPr sz="1600"/>
            </a:lvl8pPr>
            <a:lvl9pPr>
              <a:defRPr sz="1600"/>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7" name="Tijdelijke aanduiding voor datum 6"/>
          <p:cNvSpPr>
            <a:spLocks noGrp="1"/>
          </p:cNvSpPr>
          <p:nvPr>
            <p:ph type="dt" sz="half" idx="10"/>
          </p:nvPr>
        </p:nvSpPr>
        <p:spPr/>
        <p:txBody>
          <a:bodyPr/>
          <a:lstStyle/>
          <a:p>
            <a:fld id="{C4DDCD72-59EE-436D-B435-201699A5BB49}" type="datetimeFigureOut">
              <a:rPr lang="nl-BE" smtClean="0"/>
              <a:pPr/>
              <a:t>6/02/2014</a:t>
            </a:fld>
            <a:endParaRPr lang="nl-BE"/>
          </a:p>
        </p:txBody>
      </p:sp>
      <p:sp>
        <p:nvSpPr>
          <p:cNvPr id="8" name="Tijdelijke aanduiding voor voettekst 7"/>
          <p:cNvSpPr>
            <a:spLocks noGrp="1"/>
          </p:cNvSpPr>
          <p:nvPr>
            <p:ph type="ftr" sz="quarter" idx="11"/>
          </p:nvPr>
        </p:nvSpPr>
        <p:spPr/>
        <p:txBody>
          <a:bodyPr/>
          <a:lstStyle/>
          <a:p>
            <a:endParaRPr lang="nl-BE" dirty="0"/>
          </a:p>
        </p:txBody>
      </p:sp>
      <p:sp>
        <p:nvSpPr>
          <p:cNvPr id="9" name="Tijdelijke aanduiding voor dianummer 8"/>
          <p:cNvSpPr>
            <a:spLocks noGrp="1"/>
          </p:cNvSpPr>
          <p:nvPr>
            <p:ph type="sldNum" sz="quarter" idx="12"/>
          </p:nvPr>
        </p:nvSpPr>
        <p:spPr/>
        <p:txBody>
          <a:bodyPr/>
          <a:lstStyle/>
          <a:p>
            <a:fld id="{F35D8031-C8E5-48F8-A3B6-81643B27A3AF}" type="slidenum">
              <a:rPr lang="nl-BE" smtClean="0"/>
              <a:pPr/>
              <a:t>‹#›</a:t>
            </a:fld>
            <a:endParaRPr lang="nl-BE" dirty="0"/>
          </a:p>
        </p:txBody>
      </p:sp>
    </p:spTree>
    <p:extLst>
      <p:ext uri="{BB962C8B-B14F-4D97-AF65-F5344CB8AC3E}">
        <p14:creationId xmlns:p14="http://schemas.microsoft.com/office/powerpoint/2010/main" val="360066116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datum 2"/>
          <p:cNvSpPr>
            <a:spLocks noGrp="1"/>
          </p:cNvSpPr>
          <p:nvPr>
            <p:ph type="dt" sz="half" idx="10"/>
          </p:nvPr>
        </p:nvSpPr>
        <p:spPr/>
        <p:txBody>
          <a:bodyPr/>
          <a:lstStyle/>
          <a:p>
            <a:fld id="{C4DDCD72-59EE-436D-B435-201699A5BB49}" type="datetimeFigureOut">
              <a:rPr lang="nl-BE" smtClean="0"/>
              <a:pPr/>
              <a:t>6/02/2014</a:t>
            </a:fld>
            <a:endParaRPr lang="nl-BE"/>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7652210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435" y="4407136"/>
            <a:ext cx="7772400" cy="1362076"/>
          </a:xfrm>
        </p:spPr>
        <p:txBody>
          <a:bodyPr anchor="t"/>
          <a:lstStyle>
            <a:lvl1pPr algn="l">
              <a:defRPr sz="4000" b="1" cap="all"/>
            </a:lvl1p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dirty="0" smtClean="0"/>
              <a:t>Cliquez pour modifier les styles du texte du masque</a:t>
            </a:r>
          </a:p>
        </p:txBody>
      </p:sp>
    </p:spTree>
    <p:extLst>
      <p:ext uri="{BB962C8B-B14F-4D97-AF65-F5344CB8AC3E}">
        <p14:creationId xmlns:p14="http://schemas.microsoft.com/office/powerpoint/2010/main" val="74457275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4DDCD72-59EE-436D-B435-201699A5BB49}" type="datetimeFigureOut">
              <a:rPr lang="nl-BE" smtClean="0"/>
              <a:pPr/>
              <a:t>6/02/2014</a:t>
            </a:fld>
            <a:endParaRPr lang="nl-BE"/>
          </a:p>
        </p:txBody>
      </p:sp>
      <p:sp>
        <p:nvSpPr>
          <p:cNvPr id="3" name="Tijdelijke aanduiding voor voettekst 2"/>
          <p:cNvSpPr>
            <a:spLocks noGrp="1"/>
          </p:cNvSpPr>
          <p:nvPr>
            <p:ph type="ftr" sz="quarter" idx="11"/>
          </p:nvPr>
        </p:nvSpPr>
        <p:spPr/>
        <p:txBody>
          <a:bodyPr/>
          <a:lstStyle/>
          <a:p>
            <a:endParaRPr lang="nl-BE" dirty="0"/>
          </a:p>
        </p:txBody>
      </p:sp>
      <p:sp>
        <p:nvSpPr>
          <p:cNvPr id="4" name="Tijdelijke aanduiding voor dianummer 3"/>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149794396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0000" y="540000"/>
            <a:ext cx="3008313" cy="895100"/>
          </a:xfrm>
        </p:spPr>
        <p:txBody>
          <a:bodyPr anchor="t" anchorCtr="0"/>
          <a:lstStyle>
            <a:lvl1pPr algn="l">
              <a:defRPr sz="2000" b="1"/>
            </a:lvl1pPr>
          </a:lstStyle>
          <a:p>
            <a:r>
              <a:rPr lang="nl-NL" dirty="0" smtClean="0"/>
              <a:t>Klik en typ de titel</a:t>
            </a:r>
            <a:endParaRPr lang="nl-BE" dirty="0"/>
          </a:p>
        </p:txBody>
      </p:sp>
      <p:sp>
        <p:nvSpPr>
          <p:cNvPr id="3" name="Tijdelijke aanduiding voor inhoud 2"/>
          <p:cNvSpPr>
            <a:spLocks noGrp="1"/>
          </p:cNvSpPr>
          <p:nvPr>
            <p:ph idx="1" hasCustomPrompt="1"/>
          </p:nvPr>
        </p:nvSpPr>
        <p:spPr>
          <a:xfrm>
            <a:off x="3761929" y="540000"/>
            <a:ext cx="5105139" cy="5256000"/>
          </a:xfrm>
        </p:spPr>
        <p:txBody>
          <a:bodyPr/>
          <a:lstStyle>
            <a:lvl1pPr>
              <a:defRPr sz="2400"/>
            </a:lvl1pPr>
            <a:lvl2pPr>
              <a:defRPr sz="2400"/>
            </a:lvl2pPr>
            <a:lvl3pPr>
              <a:defRPr sz="2000"/>
            </a:lvl3pPr>
            <a:lvl4pPr>
              <a:defRPr sz="1600"/>
            </a:lvl4pPr>
            <a:lvl5pPr marL="1435100" indent="-228600">
              <a:buFont typeface="Arial" pitchFamily="34" charset="0"/>
              <a:buChar char="-"/>
              <a:tabLst/>
              <a:defRPr sz="1600">
                <a:solidFill>
                  <a:srgbClr val="00407A"/>
                </a:solidFill>
              </a:defRPr>
            </a:lvl5pPr>
            <a:lvl6pPr>
              <a:defRPr sz="2000"/>
            </a:lvl6pPr>
            <a:lvl7pPr>
              <a:defRPr sz="2000"/>
            </a:lvl7pPr>
            <a:lvl8pPr>
              <a:defRPr sz="2000"/>
            </a:lvl8pPr>
            <a:lvl9pPr>
              <a:defRPr sz="2000"/>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tekst 3"/>
          <p:cNvSpPr>
            <a:spLocks noGrp="1"/>
          </p:cNvSpPr>
          <p:nvPr>
            <p:ph type="body" sz="half" idx="2" hasCustomPrompt="1"/>
          </p:nvPr>
        </p:nvSpPr>
        <p:spPr>
          <a:xfrm>
            <a:off x="539552" y="1435101"/>
            <a:ext cx="3008313" cy="435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dirty="0" smtClean="0"/>
              <a:t>Klik en typ de tekst</a:t>
            </a:r>
          </a:p>
        </p:txBody>
      </p:sp>
      <p:sp>
        <p:nvSpPr>
          <p:cNvPr id="5" name="Tijdelijke aanduiding voor datum 4"/>
          <p:cNvSpPr>
            <a:spLocks noGrp="1"/>
          </p:cNvSpPr>
          <p:nvPr>
            <p:ph type="dt" sz="half" idx="10"/>
          </p:nvPr>
        </p:nvSpPr>
        <p:spPr/>
        <p:txBody>
          <a:bodyPr/>
          <a:lstStyle/>
          <a:p>
            <a:fld id="{C4DDCD72-59EE-436D-B435-201699A5BB49}" type="datetimeFigureOut">
              <a:rPr lang="nl-BE" smtClean="0"/>
              <a:pPr/>
              <a:t>6/02/2014</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135474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0000" y="4788000"/>
            <a:ext cx="8334000" cy="540000"/>
          </a:xfrm>
        </p:spPr>
        <p:txBody>
          <a:bodyPr anchor="t" anchorCtr="0">
            <a:noAutofit/>
          </a:bodyPr>
          <a:lstStyle>
            <a:lvl1pPr algn="l">
              <a:defRPr sz="2000" b="1"/>
            </a:lvl1pPr>
          </a:lstStyle>
          <a:p>
            <a:r>
              <a:rPr lang="nl-NL" dirty="0" smtClean="0"/>
              <a:t>Klik en typ de tekst</a:t>
            </a:r>
            <a:endParaRPr lang="nl-BE" dirty="0"/>
          </a:p>
        </p:txBody>
      </p:sp>
      <p:sp>
        <p:nvSpPr>
          <p:cNvPr id="3" name="Tijdelijke aanduiding voor afbeelding 2"/>
          <p:cNvSpPr>
            <a:spLocks noGrp="1"/>
          </p:cNvSpPr>
          <p:nvPr>
            <p:ph type="pic" idx="1"/>
          </p:nvPr>
        </p:nvSpPr>
        <p:spPr>
          <a:xfrm>
            <a:off x="540000" y="540000"/>
            <a:ext cx="83340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nl-BE" dirty="0"/>
          </a:p>
        </p:txBody>
      </p:sp>
      <p:sp>
        <p:nvSpPr>
          <p:cNvPr id="4" name="Tijdelijke aanduiding voor tekst 3"/>
          <p:cNvSpPr>
            <a:spLocks noGrp="1"/>
          </p:cNvSpPr>
          <p:nvPr>
            <p:ph type="body" sz="half" idx="2" hasCustomPrompt="1"/>
          </p:nvPr>
        </p:nvSpPr>
        <p:spPr>
          <a:xfrm>
            <a:off x="540000" y="5445224"/>
            <a:ext cx="8334000" cy="360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dirty="0" smtClean="0"/>
              <a:t>Klik en typ de tekst</a:t>
            </a:r>
          </a:p>
        </p:txBody>
      </p:sp>
      <p:sp>
        <p:nvSpPr>
          <p:cNvPr id="5" name="Tijdelijke aanduiding voor datum 4"/>
          <p:cNvSpPr>
            <a:spLocks noGrp="1"/>
          </p:cNvSpPr>
          <p:nvPr>
            <p:ph type="dt" sz="half" idx="10"/>
          </p:nvPr>
        </p:nvSpPr>
        <p:spPr>
          <a:xfrm>
            <a:off x="540000" y="6048000"/>
            <a:ext cx="936000" cy="288000"/>
          </a:xfrm>
        </p:spPr>
        <p:txBody>
          <a:bodyPr/>
          <a:lstStyle/>
          <a:p>
            <a:fld id="{C4DDCD72-59EE-436D-B435-201699A5BB49}" type="datetimeFigureOut">
              <a:rPr lang="nl-BE" smtClean="0"/>
              <a:pPr/>
              <a:t>6/02/2014</a:t>
            </a:fld>
            <a:endParaRPr lang="nl-BE" dirty="0"/>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dirty="0"/>
          </a:p>
        </p:txBody>
      </p:sp>
      <p:sp>
        <p:nvSpPr>
          <p:cNvPr id="8" name="Tijdelijke aanduiding voor voettekst 3"/>
          <p:cNvSpPr>
            <a:spLocks noGrp="1"/>
          </p:cNvSpPr>
          <p:nvPr>
            <p:ph type="ftr" sz="quarter" idx="11"/>
          </p:nvPr>
        </p:nvSpPr>
        <p:spPr>
          <a:xfrm>
            <a:off x="1566000" y="6048000"/>
            <a:ext cx="1980000" cy="288000"/>
          </a:xfrm>
        </p:spPr>
        <p:txBody>
          <a:bodyPr/>
          <a:lstStyle/>
          <a:p>
            <a:endParaRPr lang="nl-BE" dirty="0"/>
          </a:p>
        </p:txBody>
      </p:sp>
    </p:spTree>
    <p:extLst>
      <p:ext uri="{BB962C8B-B14F-4D97-AF65-F5344CB8AC3E}">
        <p14:creationId xmlns:p14="http://schemas.microsoft.com/office/powerpoint/2010/main" val="120615321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p>
            <a:pPr algn="ctr" fontAlgn="base">
              <a:spcBef>
                <a:spcPct val="0"/>
              </a:spcBef>
              <a:spcAft>
                <a:spcPct val="0"/>
              </a:spcAft>
            </a:pPr>
            <a:endParaRPr lang="de-DE" dirty="0">
              <a:solidFill>
                <a:srgbClr val="FFFFFF"/>
              </a:solidFill>
              <a:cs typeface="Arial" pitchFamily="34" charset="0"/>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ndParaRPr>
          </a:p>
        </p:txBody>
      </p:sp>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6"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Click to edit Master text styles</a:t>
            </a:r>
          </a:p>
        </p:txBody>
      </p:sp>
      <p:sp>
        <p:nvSpPr>
          <p:cNvPr id="7" name="Rectangle 4"/>
          <p:cNvSpPr>
            <a:spLocks noGrp="1" noChangeArrowheads="1"/>
          </p:cNvSpPr>
          <p:nvPr>
            <p:ph type="dt" sz="half" idx="10"/>
          </p:nvPr>
        </p:nvSpPr>
        <p:spPr/>
        <p:txBody>
          <a:bodyPr/>
          <a:lstStyle>
            <a:lvl1pPr>
              <a:defRPr>
                <a:solidFill>
                  <a:srgbClr val="FFFFFF"/>
                </a:solidFill>
                <a:cs typeface="Arial" pitchFamily="34" charset="0"/>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a:solidFill>
                  <a:srgbClr val="FFFFFF"/>
                </a:solidFill>
              </a:defRPr>
            </a:lvl1pPr>
          </a:lstStyle>
          <a:p>
            <a:pPr>
              <a:defRPr/>
            </a:pPr>
            <a:endParaRPr dirty="0"/>
          </a:p>
        </p:txBody>
      </p:sp>
      <p:sp>
        <p:nvSpPr>
          <p:cNvPr id="9" name="Rectangle 6"/>
          <p:cNvSpPr>
            <a:spLocks noGrp="1" noChangeArrowheads="1"/>
          </p:cNvSpPr>
          <p:nvPr>
            <p:ph type="sldNum" sz="quarter" idx="12"/>
          </p:nvPr>
        </p:nvSpPr>
        <p:spPr/>
        <p:txBody>
          <a:bodyPr/>
          <a:lstStyle>
            <a:lvl1pPr>
              <a:defRPr>
                <a:solidFill>
                  <a:srgbClr val="FFFFFF"/>
                </a:solidFill>
                <a:cs typeface="Arial" pitchFamily="34" charset="0"/>
              </a:defRPr>
            </a:lvl1pPr>
          </a:lstStyle>
          <a:p>
            <a:pPr>
              <a:defRPr/>
            </a:pPr>
            <a:fld id="{105691AD-22E1-4F32-8B3C-02DBFD3ED1E6}" type="slidenum">
              <a:rPr lang="en-GB"/>
              <a:pPr>
                <a:defRPr/>
              </a:pPr>
              <a:t>‹#›</a:t>
            </a:fld>
            <a:endParaRPr lang="en-GB" dirty="0"/>
          </a:p>
        </p:txBody>
      </p:sp>
    </p:spTree>
    <p:extLst>
      <p:ext uri="{BB962C8B-B14F-4D97-AF65-F5344CB8AC3E}">
        <p14:creationId xmlns:p14="http://schemas.microsoft.com/office/powerpoint/2010/main" val="5498909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1"/>
            <a:ext cx="9144000" cy="8366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 y="0"/>
            <a:ext cx="1584325"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8"/>
            <a:ext cx="8229600" cy="936625"/>
          </a:xfrm>
        </p:spPr>
        <p:txBody>
          <a:bodyPr/>
          <a:lstStyle/>
          <a:p>
            <a:r>
              <a:rPr lang="en-US" dirty="0"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7" name="Rectangle 5"/>
          <p:cNvSpPr>
            <a:spLocks noGrp="1" noChangeArrowheads="1"/>
          </p:cNvSpPr>
          <p:nvPr>
            <p:ph type="ftr" sz="quarter" idx="11"/>
          </p:nvPr>
        </p:nvSpPr>
        <p:spPr>
          <a:xfrm>
            <a:off x="3124200" y="6237328"/>
            <a:ext cx="2895600" cy="484187"/>
          </a:xfrm>
        </p:spPr>
        <p:txBody>
          <a:bodyPr/>
          <a:lstStyle>
            <a:lvl1pPr>
              <a:defRPr/>
            </a:lvl1pPr>
          </a:lstStyle>
          <a:p>
            <a:pPr>
              <a:defRPr/>
            </a:pPr>
            <a:endParaRPr dirty="0"/>
          </a:p>
        </p:txBody>
      </p:sp>
      <p:sp>
        <p:nvSpPr>
          <p:cNvPr id="8" name="Rectangle 6"/>
          <p:cNvSpPr>
            <a:spLocks noGrp="1" noChangeArrowheads="1"/>
          </p:cNvSpPr>
          <p:nvPr>
            <p:ph type="sldNum" sz="quarter" idx="12"/>
          </p:nvPr>
        </p:nvSpPr>
        <p:spPr/>
        <p:txBody>
          <a:bodyPr/>
          <a:lstStyle>
            <a:lvl1pPr>
              <a:defRPr>
                <a:cs typeface="Arial" pitchFamily="34" charset="0"/>
              </a:defRPr>
            </a:lvl1pPr>
          </a:lstStyle>
          <a:p>
            <a:pPr>
              <a:defRPr/>
            </a:pPr>
            <a:fld id="{D07227CA-0983-44C0-A3BE-8968CDA7567B}" type="slidenum">
              <a:rPr lang="en-GB"/>
              <a:pPr>
                <a:defRPr/>
              </a:pPr>
              <a:t>‹#›</a:t>
            </a:fld>
            <a:endParaRPr lang="en-GB" dirty="0"/>
          </a:p>
        </p:txBody>
      </p:sp>
    </p:spTree>
    <p:extLst>
      <p:ext uri="{BB962C8B-B14F-4D97-AF65-F5344CB8AC3E}">
        <p14:creationId xmlns:p14="http://schemas.microsoft.com/office/powerpoint/2010/main" val="6741251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5" name="Rectangle 5"/>
          <p:cNvSpPr>
            <a:spLocks noGrp="1" noChangeArrowheads="1"/>
          </p:cNvSpPr>
          <p:nvPr>
            <p:ph type="ftr" sz="quarter" idx="11"/>
          </p:nvPr>
        </p:nvSpPr>
        <p:spPr/>
        <p:txBody>
          <a:bodyPr/>
          <a:lstStyle>
            <a:lvl1pPr>
              <a:defRPr/>
            </a:lvl1pPr>
          </a:lstStyle>
          <a:p>
            <a:pPr>
              <a:defRPr/>
            </a:pPr>
            <a:endParaRPr dirty="0"/>
          </a:p>
        </p:txBody>
      </p:sp>
      <p:sp>
        <p:nvSpPr>
          <p:cNvPr id="6" name="Rectangle 6"/>
          <p:cNvSpPr>
            <a:spLocks noGrp="1" noChangeArrowheads="1"/>
          </p:cNvSpPr>
          <p:nvPr>
            <p:ph type="sldNum" sz="quarter" idx="12"/>
          </p:nvPr>
        </p:nvSpPr>
        <p:spPr/>
        <p:txBody>
          <a:bodyPr/>
          <a:lstStyle>
            <a:lvl1pPr>
              <a:defRPr>
                <a:cs typeface="Arial" pitchFamily="34" charset="0"/>
              </a:defRPr>
            </a:lvl1pPr>
          </a:lstStyle>
          <a:p>
            <a:pPr>
              <a:defRPr/>
            </a:pPr>
            <a:fld id="{569E18BA-5AEF-4F67-9B7C-FF65C587E7EA}" type="slidenum">
              <a:rPr lang="en-GB"/>
              <a:pPr>
                <a:defRPr/>
              </a:pPr>
              <a:t>‹#›</a:t>
            </a:fld>
            <a:endParaRPr lang="en-GB" dirty="0"/>
          </a:p>
        </p:txBody>
      </p:sp>
    </p:spTree>
    <p:extLst>
      <p:ext uri="{BB962C8B-B14F-4D97-AF65-F5344CB8AC3E}">
        <p14:creationId xmlns:p14="http://schemas.microsoft.com/office/powerpoint/2010/main" val="26079040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6" name="Rectangle 5"/>
          <p:cNvSpPr>
            <a:spLocks noGrp="1" noChangeArrowheads="1"/>
          </p:cNvSpPr>
          <p:nvPr>
            <p:ph type="ftr" sz="quarter" idx="11"/>
          </p:nvPr>
        </p:nvSpPr>
        <p:spPr/>
        <p:txBody>
          <a:bodyPr/>
          <a:lstStyle>
            <a:lvl1pPr>
              <a:defRPr/>
            </a:lvl1pPr>
          </a:lstStyle>
          <a:p>
            <a:pPr>
              <a:defRPr/>
            </a:pPr>
            <a:endParaRPr dirty="0"/>
          </a:p>
        </p:txBody>
      </p:sp>
      <p:sp>
        <p:nvSpPr>
          <p:cNvPr id="7" name="Rectangle 6"/>
          <p:cNvSpPr>
            <a:spLocks noGrp="1" noChangeArrowheads="1"/>
          </p:cNvSpPr>
          <p:nvPr>
            <p:ph type="sldNum" sz="quarter" idx="12"/>
          </p:nvPr>
        </p:nvSpPr>
        <p:spPr/>
        <p:txBody>
          <a:bodyPr/>
          <a:lstStyle>
            <a:lvl1pPr>
              <a:defRPr>
                <a:cs typeface="Arial" pitchFamily="34" charset="0"/>
              </a:defRPr>
            </a:lvl1pPr>
          </a:lstStyle>
          <a:p>
            <a:pPr>
              <a:defRPr/>
            </a:pPr>
            <a:fld id="{BBCB1D26-5C6F-413E-A312-91442A20388F}" type="slidenum">
              <a:rPr lang="en-GB"/>
              <a:pPr>
                <a:defRPr/>
              </a:pPr>
              <a:t>‹#›</a:t>
            </a:fld>
            <a:endParaRPr lang="en-GB" dirty="0"/>
          </a:p>
        </p:txBody>
      </p:sp>
    </p:spTree>
    <p:extLst>
      <p:ext uri="{BB962C8B-B14F-4D97-AF65-F5344CB8AC3E}">
        <p14:creationId xmlns:p14="http://schemas.microsoft.com/office/powerpoint/2010/main" val="31276582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a:lvl1pPr>
          </a:lstStyle>
          <a:p>
            <a:pPr>
              <a:defRPr/>
            </a:pPr>
            <a:endParaRPr dirty="0"/>
          </a:p>
        </p:txBody>
      </p:sp>
      <p:sp>
        <p:nvSpPr>
          <p:cNvPr id="9" name="Rectangle 6"/>
          <p:cNvSpPr>
            <a:spLocks noGrp="1" noChangeArrowheads="1"/>
          </p:cNvSpPr>
          <p:nvPr>
            <p:ph type="sldNum" sz="quarter" idx="12"/>
          </p:nvPr>
        </p:nvSpPr>
        <p:spPr/>
        <p:txBody>
          <a:bodyPr/>
          <a:lstStyle>
            <a:lvl1pPr>
              <a:defRPr>
                <a:cs typeface="Arial" pitchFamily="34" charset="0"/>
              </a:defRPr>
            </a:lvl1pPr>
          </a:lstStyle>
          <a:p>
            <a:pPr>
              <a:defRPr/>
            </a:pPr>
            <a:fld id="{97ACBABB-FA36-4822-8F6E-17897151314C}" type="slidenum">
              <a:rPr lang="en-GB"/>
              <a:pPr>
                <a:defRPr/>
              </a:pPr>
              <a:t>‹#›</a:t>
            </a:fld>
            <a:endParaRPr lang="en-GB" dirty="0"/>
          </a:p>
        </p:txBody>
      </p:sp>
    </p:spTree>
    <p:extLst>
      <p:ext uri="{BB962C8B-B14F-4D97-AF65-F5344CB8AC3E}">
        <p14:creationId xmlns:p14="http://schemas.microsoft.com/office/powerpoint/2010/main" val="530985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4" name="Rectangle 5"/>
          <p:cNvSpPr>
            <a:spLocks noGrp="1" noChangeArrowheads="1"/>
          </p:cNvSpPr>
          <p:nvPr>
            <p:ph type="ftr" sz="quarter" idx="11"/>
          </p:nvPr>
        </p:nvSpPr>
        <p:spPr/>
        <p:txBody>
          <a:bodyPr/>
          <a:lstStyle>
            <a:lvl1pPr>
              <a:defRPr/>
            </a:lvl1pPr>
          </a:lstStyle>
          <a:p>
            <a:pPr>
              <a:defRPr/>
            </a:pPr>
            <a:endParaRPr dirty="0"/>
          </a:p>
        </p:txBody>
      </p:sp>
      <p:sp>
        <p:nvSpPr>
          <p:cNvPr id="5" name="Rectangle 6"/>
          <p:cNvSpPr>
            <a:spLocks noGrp="1" noChangeArrowheads="1"/>
          </p:cNvSpPr>
          <p:nvPr>
            <p:ph type="sldNum" sz="quarter" idx="12"/>
          </p:nvPr>
        </p:nvSpPr>
        <p:spPr/>
        <p:txBody>
          <a:bodyPr/>
          <a:lstStyle>
            <a:lvl1pPr>
              <a:defRPr>
                <a:cs typeface="Arial" pitchFamily="34" charset="0"/>
              </a:defRPr>
            </a:lvl1pPr>
          </a:lstStyle>
          <a:p>
            <a:pPr>
              <a:defRPr/>
            </a:pPr>
            <a:fld id="{458170A3-4EB3-4B9B-AF17-E3ACE4FECF4C}" type="slidenum">
              <a:rPr lang="en-GB"/>
              <a:pPr>
                <a:defRPr/>
              </a:pPr>
              <a:t>‹#›</a:t>
            </a:fld>
            <a:endParaRPr lang="en-GB" dirty="0"/>
          </a:p>
        </p:txBody>
      </p:sp>
    </p:spTree>
    <p:extLst>
      <p:ext uri="{BB962C8B-B14F-4D97-AF65-F5344CB8AC3E}">
        <p14:creationId xmlns:p14="http://schemas.microsoft.com/office/powerpoint/2010/main" val="38720420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3" name="Rectangle 5"/>
          <p:cNvSpPr>
            <a:spLocks noGrp="1" noChangeArrowheads="1"/>
          </p:cNvSpPr>
          <p:nvPr>
            <p:ph type="ftr" sz="quarter" idx="11"/>
          </p:nvPr>
        </p:nvSpPr>
        <p:spPr/>
        <p:txBody>
          <a:bodyPr/>
          <a:lstStyle>
            <a:lvl1pPr>
              <a:defRPr/>
            </a:lvl1pPr>
          </a:lstStyle>
          <a:p>
            <a:pPr>
              <a:defRPr/>
            </a:pPr>
            <a:endParaRPr dirty="0"/>
          </a:p>
        </p:txBody>
      </p:sp>
      <p:sp>
        <p:nvSpPr>
          <p:cNvPr id="4" name="Rectangle 6"/>
          <p:cNvSpPr>
            <a:spLocks noGrp="1" noChangeArrowheads="1"/>
          </p:cNvSpPr>
          <p:nvPr>
            <p:ph type="sldNum" sz="quarter" idx="12"/>
          </p:nvPr>
        </p:nvSpPr>
        <p:spPr/>
        <p:txBody>
          <a:bodyPr/>
          <a:lstStyle>
            <a:lvl1pPr>
              <a:defRPr>
                <a:cs typeface="Arial" pitchFamily="34" charset="0"/>
              </a:defRPr>
            </a:lvl1pPr>
          </a:lstStyle>
          <a:p>
            <a:pPr>
              <a:defRPr/>
            </a:pPr>
            <a:fld id="{D5C36587-7399-42E5-8ECC-C1A7AA9B2472}" type="slidenum">
              <a:rPr lang="en-GB"/>
              <a:pPr>
                <a:defRPr/>
              </a:pPr>
              <a:t>‹#›</a:t>
            </a:fld>
            <a:endParaRPr lang="en-GB" dirty="0"/>
          </a:p>
        </p:txBody>
      </p:sp>
    </p:spTree>
    <p:extLst>
      <p:ext uri="{BB962C8B-B14F-4D97-AF65-F5344CB8AC3E}">
        <p14:creationId xmlns:p14="http://schemas.microsoft.com/office/powerpoint/2010/main" val="3835798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FR" dirty="0"/>
          </a:p>
        </p:txBody>
      </p:sp>
      <p:sp>
        <p:nvSpPr>
          <p:cNvPr id="3" name="Espace réservé du contenu 2"/>
          <p:cNvSpPr>
            <a:spLocks noGrp="1"/>
          </p:cNvSpPr>
          <p:nvPr>
            <p:ph sz="half" idx="1"/>
          </p:nvPr>
        </p:nvSpPr>
        <p:spPr>
          <a:xfrm>
            <a:off x="575801" y="1264418"/>
            <a:ext cx="3925861" cy="4831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contenu 3"/>
          <p:cNvSpPr>
            <a:spLocks noGrp="1"/>
          </p:cNvSpPr>
          <p:nvPr>
            <p:ph sz="half" idx="2"/>
          </p:nvPr>
        </p:nvSpPr>
        <p:spPr>
          <a:xfrm>
            <a:off x="4572000" y="1264418"/>
            <a:ext cx="3886200" cy="4831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71974532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6" name="Rectangle 5"/>
          <p:cNvSpPr>
            <a:spLocks noGrp="1" noChangeArrowheads="1"/>
          </p:cNvSpPr>
          <p:nvPr>
            <p:ph type="ftr" sz="quarter" idx="11"/>
          </p:nvPr>
        </p:nvSpPr>
        <p:spPr/>
        <p:txBody>
          <a:bodyPr/>
          <a:lstStyle>
            <a:lvl1pPr>
              <a:defRPr/>
            </a:lvl1pPr>
          </a:lstStyle>
          <a:p>
            <a:pPr>
              <a:defRPr/>
            </a:pPr>
            <a:endParaRPr dirty="0"/>
          </a:p>
        </p:txBody>
      </p:sp>
      <p:sp>
        <p:nvSpPr>
          <p:cNvPr id="7" name="Rectangle 6"/>
          <p:cNvSpPr>
            <a:spLocks noGrp="1" noChangeArrowheads="1"/>
          </p:cNvSpPr>
          <p:nvPr>
            <p:ph type="sldNum" sz="quarter" idx="12"/>
          </p:nvPr>
        </p:nvSpPr>
        <p:spPr/>
        <p:txBody>
          <a:bodyPr/>
          <a:lstStyle>
            <a:lvl1pPr>
              <a:defRPr>
                <a:cs typeface="Arial" pitchFamily="34" charset="0"/>
              </a:defRPr>
            </a:lvl1pPr>
          </a:lstStyle>
          <a:p>
            <a:pPr>
              <a:defRPr/>
            </a:pPr>
            <a:fld id="{8392BC21-233B-444E-81AD-B95FB091AE06}" type="slidenum">
              <a:rPr lang="en-GB"/>
              <a:pPr>
                <a:defRPr/>
              </a:pPr>
              <a:t>‹#›</a:t>
            </a:fld>
            <a:endParaRPr lang="en-GB" dirty="0"/>
          </a:p>
        </p:txBody>
      </p:sp>
    </p:spTree>
    <p:extLst>
      <p:ext uri="{BB962C8B-B14F-4D97-AF65-F5344CB8AC3E}">
        <p14:creationId xmlns:p14="http://schemas.microsoft.com/office/powerpoint/2010/main" val="2730430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6" name="Rectangle 5"/>
          <p:cNvSpPr>
            <a:spLocks noGrp="1" noChangeArrowheads="1"/>
          </p:cNvSpPr>
          <p:nvPr>
            <p:ph type="ftr" sz="quarter" idx="11"/>
          </p:nvPr>
        </p:nvSpPr>
        <p:spPr/>
        <p:txBody>
          <a:bodyPr/>
          <a:lstStyle>
            <a:lvl1pPr>
              <a:defRPr/>
            </a:lvl1pPr>
          </a:lstStyle>
          <a:p>
            <a:pPr>
              <a:defRPr/>
            </a:pPr>
            <a:endParaRPr dirty="0"/>
          </a:p>
        </p:txBody>
      </p:sp>
      <p:sp>
        <p:nvSpPr>
          <p:cNvPr id="7" name="Rectangle 6"/>
          <p:cNvSpPr>
            <a:spLocks noGrp="1" noChangeArrowheads="1"/>
          </p:cNvSpPr>
          <p:nvPr>
            <p:ph type="sldNum" sz="quarter" idx="12"/>
          </p:nvPr>
        </p:nvSpPr>
        <p:spPr/>
        <p:txBody>
          <a:bodyPr/>
          <a:lstStyle>
            <a:lvl1pPr>
              <a:defRPr>
                <a:cs typeface="Arial" pitchFamily="34" charset="0"/>
              </a:defRPr>
            </a:lvl1pPr>
          </a:lstStyle>
          <a:p>
            <a:pPr>
              <a:defRPr/>
            </a:pPr>
            <a:fld id="{1EC49FCE-B3CB-452B-8697-D243DE8DEC58}" type="slidenum">
              <a:rPr lang="en-GB"/>
              <a:pPr>
                <a:defRPr/>
              </a:pPr>
              <a:t>‹#›</a:t>
            </a:fld>
            <a:endParaRPr lang="en-GB" dirty="0"/>
          </a:p>
        </p:txBody>
      </p:sp>
    </p:spTree>
    <p:extLst>
      <p:ext uri="{BB962C8B-B14F-4D97-AF65-F5344CB8AC3E}">
        <p14:creationId xmlns:p14="http://schemas.microsoft.com/office/powerpoint/2010/main" val="30763120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5" name="Rectangle 5"/>
          <p:cNvSpPr>
            <a:spLocks noGrp="1" noChangeArrowheads="1"/>
          </p:cNvSpPr>
          <p:nvPr>
            <p:ph type="ftr" sz="quarter" idx="11"/>
          </p:nvPr>
        </p:nvSpPr>
        <p:spPr/>
        <p:txBody>
          <a:bodyPr/>
          <a:lstStyle>
            <a:lvl1pPr>
              <a:defRPr/>
            </a:lvl1pPr>
          </a:lstStyle>
          <a:p>
            <a:pPr>
              <a:defRPr/>
            </a:pPr>
            <a:endParaRPr dirty="0"/>
          </a:p>
        </p:txBody>
      </p:sp>
      <p:sp>
        <p:nvSpPr>
          <p:cNvPr id="6" name="Rectangle 6"/>
          <p:cNvSpPr>
            <a:spLocks noGrp="1" noChangeArrowheads="1"/>
          </p:cNvSpPr>
          <p:nvPr>
            <p:ph type="sldNum" sz="quarter" idx="12"/>
          </p:nvPr>
        </p:nvSpPr>
        <p:spPr/>
        <p:txBody>
          <a:bodyPr/>
          <a:lstStyle>
            <a:lvl1pPr>
              <a:defRPr>
                <a:cs typeface="Arial" pitchFamily="34" charset="0"/>
              </a:defRPr>
            </a:lvl1pPr>
          </a:lstStyle>
          <a:p>
            <a:pPr>
              <a:defRPr/>
            </a:pPr>
            <a:fld id="{E7719297-F8D4-4C7E-A34D-E76B22A0EBFE}" type="slidenum">
              <a:rPr lang="en-GB"/>
              <a:pPr>
                <a:defRPr/>
              </a:pPr>
              <a:t>‹#›</a:t>
            </a:fld>
            <a:endParaRPr lang="en-GB" dirty="0"/>
          </a:p>
        </p:txBody>
      </p:sp>
    </p:spTree>
    <p:extLst>
      <p:ext uri="{BB962C8B-B14F-4D97-AF65-F5344CB8AC3E}">
        <p14:creationId xmlns:p14="http://schemas.microsoft.com/office/powerpoint/2010/main" val="25096372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13"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a:cs typeface="Arial" pitchFamily="34" charset="0"/>
              </a:defRPr>
            </a:lvl1pPr>
          </a:lstStyle>
          <a:p>
            <a:pPr>
              <a:defRPr/>
            </a:pPr>
            <a:endParaRPr lang="en-GB" dirty="0"/>
          </a:p>
        </p:txBody>
      </p:sp>
      <p:sp>
        <p:nvSpPr>
          <p:cNvPr id="5" name="Rectangle 5"/>
          <p:cNvSpPr>
            <a:spLocks noGrp="1" noChangeArrowheads="1"/>
          </p:cNvSpPr>
          <p:nvPr>
            <p:ph type="ftr" sz="quarter" idx="11"/>
          </p:nvPr>
        </p:nvSpPr>
        <p:spPr/>
        <p:txBody>
          <a:bodyPr/>
          <a:lstStyle>
            <a:lvl1pPr>
              <a:defRPr/>
            </a:lvl1pPr>
          </a:lstStyle>
          <a:p>
            <a:pPr>
              <a:defRPr/>
            </a:pPr>
            <a:endParaRPr dirty="0"/>
          </a:p>
        </p:txBody>
      </p:sp>
      <p:sp>
        <p:nvSpPr>
          <p:cNvPr id="6" name="Rectangle 6"/>
          <p:cNvSpPr>
            <a:spLocks noGrp="1" noChangeArrowheads="1"/>
          </p:cNvSpPr>
          <p:nvPr>
            <p:ph type="sldNum" sz="quarter" idx="12"/>
          </p:nvPr>
        </p:nvSpPr>
        <p:spPr/>
        <p:txBody>
          <a:bodyPr/>
          <a:lstStyle>
            <a:lvl1pPr>
              <a:defRPr>
                <a:cs typeface="Arial" pitchFamily="34" charset="0"/>
              </a:defRPr>
            </a:lvl1pPr>
          </a:lstStyle>
          <a:p>
            <a:pPr>
              <a:defRPr/>
            </a:pPr>
            <a:fld id="{B9124485-58DF-4ED8-BEA7-291FB1939D98}" type="slidenum">
              <a:rPr lang="en-GB"/>
              <a:pPr>
                <a:defRPr/>
              </a:pPr>
              <a:t>‹#›</a:t>
            </a:fld>
            <a:endParaRPr lang="en-GB" dirty="0"/>
          </a:p>
        </p:txBody>
      </p:sp>
    </p:spTree>
    <p:extLst>
      <p:ext uri="{BB962C8B-B14F-4D97-AF65-F5344CB8AC3E}">
        <p14:creationId xmlns:p14="http://schemas.microsoft.com/office/powerpoint/2010/main" val="40252295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54"/>
            <a:ext cx="7772400" cy="1470025"/>
          </a:xfrm>
        </p:spPr>
        <p:txBody>
          <a:bodyPr/>
          <a:lstStyle>
            <a:lvl1pPr algn="ctr">
              <a:defRPr/>
            </a:lvl1pPr>
          </a:lstStyle>
          <a:p>
            <a:r>
              <a:rPr lang="fr-FR" dirty="0" smtClean="0"/>
              <a:t>Cliquez pour modifier le style du titre</a:t>
            </a:r>
            <a:endParaRPr lang="fr-FR"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dirty="0" smtClean="0"/>
              <a:t>Cliquez pour modifier le style des sous-titres du masque</a:t>
            </a:r>
            <a:endParaRPr lang="fr-FR" dirty="0"/>
          </a:p>
        </p:txBody>
      </p:sp>
    </p:spTree>
    <p:extLst>
      <p:ext uri="{BB962C8B-B14F-4D97-AF65-F5344CB8AC3E}">
        <p14:creationId xmlns:p14="http://schemas.microsoft.com/office/powerpoint/2010/main" val="166749799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rgbClr val="004151"/>
                </a:solidFill>
              </a:defRPr>
            </a:lvl1pPr>
          </a:lstStyle>
          <a:p>
            <a:r>
              <a:rPr lang="fr-FR" dirty="0" smtClean="0"/>
              <a:t>Cliquez pour modifier le style du titre</a:t>
            </a:r>
            <a:endParaRPr lang="fr-FR" dirty="0"/>
          </a:p>
        </p:txBody>
      </p:sp>
      <p:sp>
        <p:nvSpPr>
          <p:cNvPr id="3" name="Espace réservé du contenu 2"/>
          <p:cNvSpPr>
            <a:spLocks noGrp="1"/>
          </p:cNvSpPr>
          <p:nvPr>
            <p:ph idx="1"/>
          </p:nvPr>
        </p:nvSpPr>
        <p:spPr/>
        <p:txBody>
          <a:bodyPr/>
          <a:lstStyle>
            <a:lvl1pPr>
              <a:defRPr>
                <a:solidFill>
                  <a:srgbClr val="004151"/>
                </a:solidFill>
              </a:defRPr>
            </a:lvl1pPr>
            <a:lvl2pPr>
              <a:defRPr>
                <a:solidFill>
                  <a:srgbClr val="004151"/>
                </a:solidFill>
              </a:defRPr>
            </a:lvl2pPr>
            <a:lvl3pPr>
              <a:defRPr>
                <a:solidFill>
                  <a:srgbClr val="004151"/>
                </a:solidFill>
              </a:defRPr>
            </a:lvl3pPr>
            <a:lvl4pPr>
              <a:defRPr>
                <a:solidFill>
                  <a:srgbClr val="004151"/>
                </a:solidFill>
              </a:defRPr>
            </a:lvl4pPr>
            <a:lvl5pPr>
              <a:defRPr>
                <a:solidFill>
                  <a:srgbClr val="004151"/>
                </a:solidFill>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17383838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435" y="4406929"/>
            <a:ext cx="7772400" cy="1362075"/>
          </a:xfrm>
        </p:spPr>
        <p:txBody>
          <a:bodyPr anchor="t"/>
          <a:lstStyle>
            <a:lvl1pPr algn="l">
              <a:defRPr sz="4000" b="1" cap="all"/>
            </a:lvl1p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dirty="0" smtClean="0"/>
              <a:t>Cliquez pour modifier les styles du texte du masque</a:t>
            </a:r>
          </a:p>
        </p:txBody>
      </p:sp>
    </p:spTree>
    <p:extLst>
      <p:ext uri="{BB962C8B-B14F-4D97-AF65-F5344CB8AC3E}">
        <p14:creationId xmlns:p14="http://schemas.microsoft.com/office/powerpoint/2010/main" val="166354242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FR" dirty="0"/>
          </a:p>
        </p:txBody>
      </p:sp>
      <p:sp>
        <p:nvSpPr>
          <p:cNvPr id="3" name="Espace réservé du contenu 2"/>
          <p:cNvSpPr>
            <a:spLocks noGrp="1"/>
          </p:cNvSpPr>
          <p:nvPr>
            <p:ph sz="half" idx="1"/>
          </p:nvPr>
        </p:nvSpPr>
        <p:spPr>
          <a:xfrm>
            <a:off x="575801" y="1264392"/>
            <a:ext cx="3925861" cy="4831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contenu 3"/>
          <p:cNvSpPr>
            <a:spLocks noGrp="1"/>
          </p:cNvSpPr>
          <p:nvPr>
            <p:ph sz="half" idx="2"/>
          </p:nvPr>
        </p:nvSpPr>
        <p:spPr>
          <a:xfrm>
            <a:off x="4572000" y="1264392"/>
            <a:ext cx="3886200" cy="4831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22782134"/>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8686800" cy="1023880"/>
          </a:xfrm>
        </p:spPr>
        <p:txBody>
          <a:bodyPr/>
          <a:lstStyle>
            <a:lvl1pPr>
              <a:defRPr/>
            </a:lvl1p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575804" y="1264396"/>
            <a:ext cx="3921465" cy="910483"/>
          </a:xfr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4" name="Espace réservé du contenu 3"/>
          <p:cNvSpPr>
            <a:spLocks noGrp="1"/>
          </p:cNvSpPr>
          <p:nvPr>
            <p:ph sz="half" idx="2"/>
          </p:nvPr>
        </p:nvSpPr>
        <p:spPr>
          <a:xfrm>
            <a:off x="575804" y="2166313"/>
            <a:ext cx="3921465" cy="395985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texte 4"/>
          <p:cNvSpPr>
            <a:spLocks noGrp="1"/>
          </p:cNvSpPr>
          <p:nvPr>
            <p:ph type="body" sz="quarter" idx="3"/>
          </p:nvPr>
        </p:nvSpPr>
        <p:spPr>
          <a:xfrm>
            <a:off x="4572001" y="1264396"/>
            <a:ext cx="4114800" cy="910483"/>
          </a:xfr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6" name="Espace réservé du contenu 5"/>
          <p:cNvSpPr>
            <a:spLocks noGrp="1"/>
          </p:cNvSpPr>
          <p:nvPr>
            <p:ph sz="quarter" idx="4"/>
          </p:nvPr>
        </p:nvSpPr>
        <p:spPr>
          <a:xfrm>
            <a:off x="4572001" y="2166313"/>
            <a:ext cx="4114800" cy="395985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2086428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FR" dirty="0"/>
          </a:p>
        </p:txBody>
      </p:sp>
    </p:spTree>
    <p:extLst>
      <p:ext uri="{BB962C8B-B14F-4D97-AF65-F5344CB8AC3E}">
        <p14:creationId xmlns:p14="http://schemas.microsoft.com/office/powerpoint/2010/main" val="7363947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8686800" cy="1023880"/>
          </a:xfrm>
        </p:spPr>
        <p:txBody>
          <a:bodyPr/>
          <a:lstStyle>
            <a:lvl1pPr>
              <a:defRPr/>
            </a:lvl1p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575830" y="1264401"/>
            <a:ext cx="3921465" cy="910483"/>
          </a:xfr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4" name="Espace réservé du contenu 3"/>
          <p:cNvSpPr>
            <a:spLocks noGrp="1"/>
          </p:cNvSpPr>
          <p:nvPr>
            <p:ph sz="half" idx="2"/>
          </p:nvPr>
        </p:nvSpPr>
        <p:spPr>
          <a:xfrm>
            <a:off x="575830" y="2166352"/>
            <a:ext cx="3921465" cy="395985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texte 4"/>
          <p:cNvSpPr>
            <a:spLocks noGrp="1"/>
          </p:cNvSpPr>
          <p:nvPr>
            <p:ph type="body" sz="quarter" idx="3"/>
          </p:nvPr>
        </p:nvSpPr>
        <p:spPr>
          <a:xfrm>
            <a:off x="4572003" y="1264401"/>
            <a:ext cx="4114800" cy="910483"/>
          </a:xfr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Cliquez pour modifier les styles du texte du masque</a:t>
            </a:r>
          </a:p>
        </p:txBody>
      </p:sp>
      <p:sp>
        <p:nvSpPr>
          <p:cNvPr id="6" name="Espace réservé du contenu 5"/>
          <p:cNvSpPr>
            <a:spLocks noGrp="1"/>
          </p:cNvSpPr>
          <p:nvPr>
            <p:ph sz="quarter" idx="4"/>
          </p:nvPr>
        </p:nvSpPr>
        <p:spPr>
          <a:xfrm>
            <a:off x="4572003" y="2166352"/>
            <a:ext cx="4114800" cy="395985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68727855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98157"/>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5801" y="1023880"/>
            <a:ext cx="2889834" cy="892244"/>
          </a:xfrm>
        </p:spPr>
        <p:txBody>
          <a:bodyPr anchor="b"/>
          <a:lstStyle>
            <a:lvl1pPr algn="l">
              <a:lnSpc>
                <a:spcPct val="150000"/>
              </a:lnSpc>
              <a:defRPr sz="2000" b="1"/>
            </a:lvl1pPr>
          </a:lstStyle>
          <a:p>
            <a:r>
              <a:rPr lang="fr-FR" dirty="0" smtClean="0"/>
              <a:t>Cliquez pour modifier le style du titre</a:t>
            </a:r>
            <a:endParaRPr lang="fr-FR" dirty="0"/>
          </a:p>
        </p:txBody>
      </p:sp>
      <p:sp>
        <p:nvSpPr>
          <p:cNvPr id="3" name="Espace réservé du contenu 2"/>
          <p:cNvSpPr>
            <a:spLocks noGrp="1"/>
          </p:cNvSpPr>
          <p:nvPr>
            <p:ph idx="1"/>
          </p:nvPr>
        </p:nvSpPr>
        <p:spPr>
          <a:xfrm>
            <a:off x="3575538" y="1023886"/>
            <a:ext cx="5111262" cy="51022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half" idx="2"/>
          </p:nvPr>
        </p:nvSpPr>
        <p:spPr>
          <a:xfrm>
            <a:off x="575801" y="1925801"/>
            <a:ext cx="2889834" cy="420896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Tree>
    <p:extLst>
      <p:ext uri="{BB962C8B-B14F-4D97-AF65-F5344CB8AC3E}">
        <p14:creationId xmlns:p14="http://schemas.microsoft.com/office/powerpoint/2010/main" val="51173525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166" y="4800600"/>
            <a:ext cx="5486400" cy="566738"/>
          </a:xfrm>
        </p:spPr>
        <p:txBody>
          <a:bodyPr anchor="b"/>
          <a:lstStyle>
            <a:lvl1pPr algn="l">
              <a:defRPr sz="2000" b="1"/>
            </a:lvl1pPr>
          </a:lstStyle>
          <a:p>
            <a:r>
              <a:rPr lang="fr-FR" dirty="0" smtClean="0"/>
              <a:t>Cliquez pour modifier le style du titre</a:t>
            </a:r>
            <a:endParaRPr lang="fr-FR" dirty="0"/>
          </a:p>
        </p:txBody>
      </p:sp>
      <p:sp>
        <p:nvSpPr>
          <p:cNvPr id="3" name="Espace réservé pour une image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smtClean="0"/>
          </a:p>
        </p:txBody>
      </p:sp>
      <p:sp>
        <p:nvSpPr>
          <p:cNvPr id="4" name="Espace réservé du texte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extLst>
      <p:ext uri="{BB962C8B-B14F-4D97-AF65-F5344CB8AC3E}">
        <p14:creationId xmlns:p14="http://schemas.microsoft.com/office/powerpoint/2010/main" val="416597299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 y="0"/>
            <a:ext cx="7569150" cy="1023880"/>
          </a:xfrm>
        </p:spPr>
        <p:txBody>
          <a:bodyPr/>
          <a:lstStyle/>
          <a:p>
            <a:r>
              <a:rPr lang="fr-FR" dirty="0" smtClean="0"/>
              <a:t>Cliquez pour modifier le style du titre</a:t>
            </a:r>
            <a:endParaRPr lang="fr-FR" dirty="0"/>
          </a:p>
        </p:txBody>
      </p:sp>
      <p:sp>
        <p:nvSpPr>
          <p:cNvPr id="3" name="Espace réservé du texte 2"/>
          <p:cNvSpPr>
            <a:spLocks noGrp="1"/>
          </p:cNvSpPr>
          <p:nvPr>
            <p:ph type="body" sz="half" idx="1"/>
          </p:nvPr>
        </p:nvSpPr>
        <p:spPr>
          <a:xfrm>
            <a:off x="575801" y="1264392"/>
            <a:ext cx="3925861" cy="4831608"/>
          </a:xfrm>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contenu 3"/>
          <p:cNvSpPr>
            <a:spLocks noGrp="1"/>
          </p:cNvSpPr>
          <p:nvPr>
            <p:ph sz="half" idx="2"/>
          </p:nvPr>
        </p:nvSpPr>
        <p:spPr>
          <a:xfrm>
            <a:off x="4572000" y="1264392"/>
            <a:ext cx="3886200" cy="4831608"/>
          </a:xfrm>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68405939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nl-BE" smtClean="0"/>
              <a:t>Cliquez et modifiez le titre</a:t>
            </a:r>
            <a:endParaRPr lang="en-GB"/>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smtClean="0"/>
              <a:t>Cliquez pour modifier le style des sous-titres du masque</a:t>
            </a:r>
            <a:endParaRPr lang="en-GB"/>
          </a:p>
        </p:txBody>
      </p:sp>
      <p:sp>
        <p:nvSpPr>
          <p:cNvPr id="4" name="Espace réservé de la date 3"/>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423048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en-GB"/>
          </a:p>
        </p:txBody>
      </p:sp>
      <p:sp>
        <p:nvSpPr>
          <p:cNvPr id="3" name="Espace réservé du contenu 2"/>
          <p:cNvSpPr>
            <a:spLocks noGrp="1"/>
          </p:cNvSpPr>
          <p:nvPr>
            <p:ph idx="1"/>
          </p:nvPr>
        </p:nvSpPr>
        <p:spPr/>
        <p:txBody>
          <a:body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4" name="Espace réservé de la date 3"/>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137562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nl-BE" smtClean="0"/>
              <a:t>Cliquez et modifiez le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smtClean="0"/>
              <a:t>Cliquez pour modifier les styles du texte du masque</a:t>
            </a:r>
          </a:p>
        </p:txBody>
      </p:sp>
      <p:sp>
        <p:nvSpPr>
          <p:cNvPr id="4" name="Espace réservé de la date 3"/>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818985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en-GB"/>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5" name="Espace réservé de la date 4"/>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en-GB">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471331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nl-BE" smtClean="0"/>
              <a:t>Cliquez et modifiez le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7" name="Espace réservé de la date 6"/>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en-GB">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3343108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en-GB"/>
          </a:p>
        </p:txBody>
      </p:sp>
      <p:sp>
        <p:nvSpPr>
          <p:cNvPr id="3" name="Espace réservé de la date 2"/>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en-GB">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57259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FR" dirty="0"/>
          </a:p>
        </p:txBody>
      </p:sp>
    </p:spTree>
    <p:extLst>
      <p:ext uri="{BB962C8B-B14F-4D97-AF65-F5344CB8AC3E}">
        <p14:creationId xmlns:p14="http://schemas.microsoft.com/office/powerpoint/2010/main" val="810443098"/>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en-GB">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169133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nl-BE" smtClean="0"/>
              <a:t>Cliquez et modifiez le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Cliquez pour modifier les styles du texte du masque</a:t>
            </a:r>
          </a:p>
        </p:txBody>
      </p:sp>
      <p:sp>
        <p:nvSpPr>
          <p:cNvPr id="5" name="Espace réservé de la date 4"/>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en-GB">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31880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nl-BE" smtClean="0"/>
              <a:t>Cliquez et modifiez le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Cliquez pour modifier les styles du texte du masque</a:t>
            </a:r>
          </a:p>
        </p:txBody>
      </p:sp>
      <p:sp>
        <p:nvSpPr>
          <p:cNvPr id="5" name="Espace réservé de la date 4"/>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en-GB">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460640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en-GB"/>
          </a:p>
        </p:txBody>
      </p:sp>
      <p:sp>
        <p:nvSpPr>
          <p:cNvPr id="3" name="Espace réservé du texte vertical 2"/>
          <p:cNvSpPr>
            <a:spLocks noGrp="1"/>
          </p:cNvSpPr>
          <p:nvPr>
            <p:ph type="body" orient="vert" idx="1"/>
          </p:nvPr>
        </p:nvSpPr>
        <p:spPr/>
        <p:txBody>
          <a:bodyPr vert="eaVert"/>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4" name="Espace réservé de la date 3"/>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9574725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nl-BE" smtClean="0"/>
              <a:t>Cliquez et modifiez le titre</a:t>
            </a:r>
            <a:endParaRPr lang="en-GB"/>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4" name="Espace réservé de la date 3"/>
          <p:cNvSpPr>
            <a:spLocks noGrp="1"/>
          </p:cNvSpPr>
          <p:nvPr>
            <p:ph type="dt" sz="half" idx="10"/>
          </p:nvPr>
        </p:nvSpPr>
        <p:spPr/>
        <p:txBody>
          <a:body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10009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29181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5801" y="1023880"/>
            <a:ext cx="2889834" cy="892244"/>
          </a:xfrm>
        </p:spPr>
        <p:txBody>
          <a:bodyPr anchor="b"/>
          <a:lstStyle>
            <a:lvl1pPr algn="l">
              <a:lnSpc>
                <a:spcPct val="150000"/>
              </a:lnSpc>
              <a:defRPr sz="2000" b="1"/>
            </a:lvl1pPr>
          </a:lstStyle>
          <a:p>
            <a:r>
              <a:rPr lang="fr-FR" dirty="0" smtClean="0"/>
              <a:t>Cliquez pour modifier le style du titre</a:t>
            </a:r>
            <a:endParaRPr lang="fr-FR" dirty="0"/>
          </a:p>
        </p:txBody>
      </p:sp>
      <p:sp>
        <p:nvSpPr>
          <p:cNvPr id="3" name="Espace réservé du contenu 2"/>
          <p:cNvSpPr>
            <a:spLocks noGrp="1"/>
          </p:cNvSpPr>
          <p:nvPr>
            <p:ph idx="1"/>
          </p:nvPr>
        </p:nvSpPr>
        <p:spPr>
          <a:xfrm>
            <a:off x="3575541" y="1023912"/>
            <a:ext cx="5111262" cy="51022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half" idx="2"/>
          </p:nvPr>
        </p:nvSpPr>
        <p:spPr>
          <a:xfrm>
            <a:off x="575801" y="1925802"/>
            <a:ext cx="2889834" cy="420896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Cliquez pour modifier les styles du texte du masque</a:t>
            </a:r>
          </a:p>
        </p:txBody>
      </p:sp>
    </p:spTree>
    <p:extLst>
      <p:ext uri="{BB962C8B-B14F-4D97-AF65-F5344CB8AC3E}">
        <p14:creationId xmlns:p14="http://schemas.microsoft.com/office/powerpoint/2010/main" val="25304681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166" y="4800600"/>
            <a:ext cx="5486400" cy="566738"/>
          </a:xfrm>
        </p:spPr>
        <p:txBody>
          <a:bodyPr anchor="b"/>
          <a:lstStyle>
            <a:lvl1pPr algn="l">
              <a:defRPr sz="2000" b="1"/>
            </a:lvl1pPr>
          </a:lstStyle>
          <a:p>
            <a:r>
              <a:rPr lang="fr-FR" dirty="0" smtClean="0"/>
              <a:t>Cliquez pour modifier le style du titre</a:t>
            </a:r>
            <a:endParaRPr lang="fr-FR" dirty="0"/>
          </a:p>
        </p:txBody>
      </p:sp>
      <p:sp>
        <p:nvSpPr>
          <p:cNvPr id="3" name="Espace réservé pour une image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smtClean="0"/>
          </a:p>
        </p:txBody>
      </p:sp>
      <p:sp>
        <p:nvSpPr>
          <p:cNvPr id="4" name="Espace réservé du texte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extLst>
      <p:ext uri="{BB962C8B-B14F-4D97-AF65-F5344CB8AC3E}">
        <p14:creationId xmlns:p14="http://schemas.microsoft.com/office/powerpoint/2010/main" val="40315476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wmf"/><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oleObject" Target="../embeddings/oleObject2.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vmlDrawing" Target="../drawings/vmlDrawing2.v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17" Type="http://schemas.openxmlformats.org/officeDocument/2006/relationships/image" Target="../media/image2.wmf"/><Relationship Id="rId2" Type="http://schemas.openxmlformats.org/officeDocument/2006/relationships/slideLayout" Target="../slideLayouts/slideLayout14.xml"/><Relationship Id="rId16"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oleObject" Target="../embeddings/oleObject3.bin"/><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5.png"/><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4.jpeg"/><Relationship Id="rId18" Type="http://schemas.openxmlformats.org/officeDocument/2006/relationships/oleObject" Target="../embeddings/oleObject5.bin"/><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vmlDrawing" Target="../drawings/vmlDrawing3.vml"/><Relationship Id="rId17" Type="http://schemas.openxmlformats.org/officeDocument/2006/relationships/image" Target="../media/image11.jpeg"/><Relationship Id="rId2" Type="http://schemas.openxmlformats.org/officeDocument/2006/relationships/slideLayout" Target="../slideLayouts/slideLayout45.xml"/><Relationship Id="rId16" Type="http://schemas.openxmlformats.org/officeDocument/2006/relationships/image" Target="../media/image2.wmf"/><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heme" Target="../theme/theme5.xml"/><Relationship Id="rId5" Type="http://schemas.openxmlformats.org/officeDocument/2006/relationships/slideLayout" Target="../slideLayouts/slideLayout48.xml"/><Relationship Id="rId15" Type="http://schemas.openxmlformats.org/officeDocument/2006/relationships/image" Target="../media/image1.png"/><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oleObject" Target="../embeddings/oleObject4.bin"/></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
          <p:cNvSpPr>
            <a:spLocks noChangeShapeType="1"/>
          </p:cNvSpPr>
          <p:nvPr/>
        </p:nvSpPr>
        <p:spPr bwMode="auto">
          <a:xfrm flipH="1">
            <a:off x="122553" y="6172200"/>
            <a:ext cx="889923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cs typeface="Arial"/>
            </a:endParaRPr>
          </a:p>
        </p:txBody>
      </p:sp>
      <p:sp>
        <p:nvSpPr>
          <p:cNvPr id="1028" name="Rectangle 2"/>
          <p:cNvSpPr>
            <a:spLocks noGrp="1" noChangeArrowheads="1"/>
          </p:cNvSpPr>
          <p:nvPr>
            <p:ph type="title"/>
          </p:nvPr>
        </p:nvSpPr>
        <p:spPr bwMode="auto">
          <a:xfrm>
            <a:off x="0" y="-11879"/>
            <a:ext cx="7624652" cy="1035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9" name="Rectangle 3"/>
          <p:cNvSpPr>
            <a:spLocks noGrp="1" noChangeArrowheads="1"/>
          </p:cNvSpPr>
          <p:nvPr>
            <p:ph type="body" idx="1"/>
          </p:nvPr>
        </p:nvSpPr>
        <p:spPr bwMode="auto">
          <a:xfrm>
            <a:off x="575831" y="1264418"/>
            <a:ext cx="7882399" cy="483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grpSp>
        <p:nvGrpSpPr>
          <p:cNvPr id="1031" name="Group 11"/>
          <p:cNvGrpSpPr>
            <a:grpSpLocks/>
          </p:cNvGrpSpPr>
          <p:nvPr/>
        </p:nvGrpSpPr>
        <p:grpSpPr bwMode="auto">
          <a:xfrm>
            <a:off x="7367954" y="6221413"/>
            <a:ext cx="1647092" cy="539750"/>
            <a:chOff x="4550" y="3098"/>
            <a:chExt cx="1396" cy="422"/>
          </a:xfrm>
        </p:grpSpPr>
        <p:graphicFrame>
          <p:nvGraphicFramePr>
            <p:cNvPr id="1037" name="Object 8"/>
            <p:cNvGraphicFramePr>
              <a:graphicFrameLocks noChangeAspect="1"/>
            </p:cNvGraphicFramePr>
            <p:nvPr/>
          </p:nvGraphicFramePr>
          <p:xfrm>
            <a:off x="5274" y="3098"/>
            <a:ext cx="672" cy="384"/>
          </p:xfrm>
          <a:graphic>
            <a:graphicData uri="http://schemas.openxmlformats.org/presentationml/2006/ole">
              <mc:AlternateContent xmlns:mc="http://schemas.openxmlformats.org/markup-compatibility/2006">
                <mc:Choice xmlns:v="urn:schemas-microsoft-com:vml" Requires="v">
                  <p:oleObj spid="_x0000_s1174" name="Photo Editor Photo" r:id="rId15" imgW="2828571" imgH="866896" progId="">
                    <p:embed/>
                  </p:oleObj>
                </mc:Choice>
                <mc:Fallback>
                  <p:oleObj name="Photo Editor Photo" r:id="rId15" imgW="2828571" imgH="866896" progId="">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r="62289" b="29671"/>
                        <a:stretch>
                          <a:fillRect/>
                        </a:stretch>
                      </p:blipFill>
                      <p:spPr bwMode="auto">
                        <a:xfrm>
                          <a:off x="5274" y="3098"/>
                          <a:ext cx="67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8" name="Picture 8" descr="Europa"/>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50" y="3098"/>
              <a:ext cx="63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2" name="Picture 10" descr="IMI Logo version2 copie"/>
          <p:cNvPicPr>
            <a:picLocks noChangeAspect="1" noChangeArrowheads="1"/>
          </p:cNvPicPr>
          <p:nvPr/>
        </p:nvPicPr>
        <p:blipFill>
          <a:blip r:embed="rId18" cstate="print">
            <a:extLst>
              <a:ext uri="{28A0092B-C50C-407E-A947-70E740481C1C}">
                <a14:useLocalDpi xmlns:a14="http://schemas.microsoft.com/office/drawing/2010/main" val="0"/>
              </a:ext>
            </a:extLst>
          </a:blip>
          <a:srcRect b="17415"/>
          <a:stretch>
            <a:fillRect/>
          </a:stretch>
        </p:blipFill>
        <p:spPr bwMode="auto">
          <a:xfrm>
            <a:off x="7524759" y="57151"/>
            <a:ext cx="1531326"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3" name="Group 11"/>
          <p:cNvGrpSpPr>
            <a:grpSpLocks/>
          </p:cNvGrpSpPr>
          <p:nvPr userDrawn="1"/>
        </p:nvGrpSpPr>
        <p:grpSpPr bwMode="auto">
          <a:xfrm>
            <a:off x="7367954" y="6221413"/>
            <a:ext cx="1647092" cy="539750"/>
            <a:chOff x="4550" y="3098"/>
            <a:chExt cx="1396" cy="422"/>
          </a:xfrm>
        </p:grpSpPr>
        <p:graphicFrame>
          <p:nvGraphicFramePr>
            <p:cNvPr id="1035" name="Object 12"/>
            <p:cNvGraphicFramePr>
              <a:graphicFrameLocks noChangeAspect="1"/>
            </p:cNvGraphicFramePr>
            <p:nvPr/>
          </p:nvGraphicFramePr>
          <p:xfrm>
            <a:off x="5274" y="3098"/>
            <a:ext cx="672" cy="384"/>
          </p:xfrm>
          <a:graphic>
            <a:graphicData uri="http://schemas.openxmlformats.org/presentationml/2006/ole">
              <mc:AlternateContent xmlns:mc="http://schemas.openxmlformats.org/markup-compatibility/2006">
                <mc:Choice xmlns:v="urn:schemas-microsoft-com:vml" Requires="v">
                  <p:oleObj spid="_x0000_s1175" name="Photo Editor Photo" r:id="rId19" imgW="2828571" imgH="866896" progId="">
                    <p:embed/>
                  </p:oleObj>
                </mc:Choice>
                <mc:Fallback>
                  <p:oleObj name="Photo Editor Photo" r:id="rId19" imgW="2828571" imgH="866896" progId="">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r="62289" b="29671"/>
                        <a:stretch>
                          <a:fillRect/>
                        </a:stretch>
                      </p:blipFill>
                      <p:spPr bwMode="auto">
                        <a:xfrm>
                          <a:off x="5274" y="3098"/>
                          <a:ext cx="67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6" name="Picture 8" descr="Europa"/>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50" y="3098"/>
              <a:ext cx="63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10" descr="IMI Logo version2 copie"/>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b="17415"/>
          <a:stretch>
            <a:fillRect/>
          </a:stretch>
        </p:blipFill>
        <p:spPr bwMode="auto">
          <a:xfrm>
            <a:off x="7524759" y="57151"/>
            <a:ext cx="1531326"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645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893" r:id="rId11"/>
    <p:sldLayoutId id="2147483956"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rgbClr val="004151"/>
          </a:solidFill>
          <a:latin typeface="Calibri" pitchFamily="34" charset="0"/>
          <a:ea typeface="+mj-ea"/>
          <a:cs typeface="Calibri" pitchFamily="34" charset="0"/>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p:titleStyle>
    <p:bodyStyle>
      <a:lvl1pPr marL="342900" indent="-342900" algn="l" rtl="0" eaLnBrk="0" fontAlgn="base" hangingPunct="0">
        <a:lnSpc>
          <a:spcPct val="150000"/>
        </a:lnSpc>
        <a:spcBef>
          <a:spcPct val="20000"/>
        </a:spcBef>
        <a:spcAft>
          <a:spcPct val="0"/>
        </a:spcAft>
        <a:buClr>
          <a:srgbClr val="004151"/>
        </a:buClr>
        <a:buFont typeface="Times" pitchFamily="18" charset="0"/>
        <a:buChar char="•"/>
        <a:defRPr sz="2800" b="1">
          <a:solidFill>
            <a:srgbClr val="004151"/>
          </a:solidFill>
          <a:latin typeface="Calibri" pitchFamily="34" charset="0"/>
          <a:ea typeface="+mn-ea"/>
          <a:cs typeface="Calibri" pitchFamily="34" charset="0"/>
        </a:defRPr>
      </a:lvl1pPr>
      <a:lvl2pPr marL="742950" indent="-28575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2pPr>
      <a:lvl3pPr marL="1143000" indent="-22860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3pPr>
      <a:lvl4pPr marL="16002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4pPr>
      <a:lvl5pPr marL="20574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5pPr>
      <a:lvl6pPr marL="2514600" indent="-228600" algn="l" rtl="0" eaLnBrk="0" fontAlgn="base" hangingPunct="0">
        <a:spcBef>
          <a:spcPct val="20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0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0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0000"/>
        </a:spcBef>
        <a:spcAft>
          <a:spcPct val="0"/>
        </a:spcAft>
        <a:buChar char="»"/>
        <a:defRPr sz="20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Line 6"/>
          <p:cNvSpPr>
            <a:spLocks noChangeShapeType="1"/>
          </p:cNvSpPr>
          <p:nvPr userDrawn="1"/>
        </p:nvSpPr>
        <p:spPr bwMode="auto">
          <a:xfrm flipH="1">
            <a:off x="685656" y="6171882"/>
            <a:ext cx="7772688" cy="0"/>
          </a:xfrm>
          <a:prstGeom prst="line">
            <a:avLst/>
          </a:prstGeom>
          <a:noFill/>
          <a:ln w="28575">
            <a:solidFill>
              <a:srgbClr val="669900"/>
            </a:solidFill>
            <a:round/>
            <a:headEnd/>
            <a:tailEnd/>
          </a:ln>
          <a:extLst>
            <a:ext uri="{909E8E84-426E-40DD-AFC4-6F175D3DCCD1}">
              <a14:hiddenFill xmlns:a14="http://schemas.microsoft.com/office/drawing/2010/main">
                <a:noFill/>
              </a14:hiddenFill>
            </a:ext>
          </a:extLst>
        </p:spPr>
        <p:txBody>
          <a:bodyPr wrap="none" anchor="ctr"/>
          <a:lstStyle/>
          <a:p>
            <a:pPr defTabSz="914400" fontAlgn="base">
              <a:spcBef>
                <a:spcPct val="0"/>
              </a:spcBef>
              <a:spcAft>
                <a:spcPct val="0"/>
              </a:spcAft>
            </a:pPr>
            <a:endParaRPr lang="nl-BE" sz="1600" b="1">
              <a:solidFill>
                <a:srgbClr val="00446A"/>
              </a:solidFill>
              <a:latin typeface="Arial" charset="0"/>
              <a:ea typeface="ヒラギノ角ゴ Pro W3" pitchFamily="1" charset="-128"/>
              <a:cs typeface="Arial"/>
            </a:endParaRPr>
          </a:p>
        </p:txBody>
      </p:sp>
      <p:pic>
        <p:nvPicPr>
          <p:cNvPr id="3075" name="Picture 11" descr="imi logo 3.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1" y="5215204"/>
            <a:ext cx="718787" cy="148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7" name="Group 3"/>
          <p:cNvGrpSpPr>
            <a:grpSpLocks/>
          </p:cNvGrpSpPr>
          <p:nvPr userDrawn="1"/>
        </p:nvGrpSpPr>
        <p:grpSpPr bwMode="auto">
          <a:xfrm>
            <a:off x="7225316" y="6238783"/>
            <a:ext cx="1619070" cy="541253"/>
            <a:chOff x="4550" y="3098"/>
            <a:chExt cx="1396" cy="422"/>
          </a:xfrm>
        </p:grpSpPr>
        <p:graphicFrame>
          <p:nvGraphicFramePr>
            <p:cNvPr id="3078" name="Object 4"/>
            <p:cNvGraphicFramePr>
              <a:graphicFrameLocks noChangeAspect="1"/>
            </p:cNvGraphicFramePr>
            <p:nvPr/>
          </p:nvGraphicFramePr>
          <p:xfrm>
            <a:off x="5274" y="3098"/>
            <a:ext cx="672" cy="384"/>
          </p:xfrm>
          <a:graphic>
            <a:graphicData uri="http://schemas.openxmlformats.org/presentationml/2006/ole">
              <mc:AlternateContent xmlns:mc="http://schemas.openxmlformats.org/markup-compatibility/2006">
                <mc:Choice xmlns:v="urn:schemas-microsoft-com:vml" Requires="v">
                  <p:oleObj spid="_x0000_s17449" name="Photo Editor Photo" r:id="rId15" imgW="2828571" imgH="866896" progId="">
                    <p:embed/>
                  </p:oleObj>
                </mc:Choice>
                <mc:Fallback>
                  <p:oleObj name="Photo Editor Photo" r:id="rId15" imgW="2828571" imgH="866896" progId="">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r="62289" b="29671"/>
                        <a:stretch>
                          <a:fillRect/>
                        </a:stretch>
                      </p:blipFill>
                      <p:spPr bwMode="auto">
                        <a:xfrm>
                          <a:off x="5274" y="3098"/>
                          <a:ext cx="67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79" name="Picture 8" descr="Europa"/>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50" y="3098"/>
              <a:ext cx="63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25483012"/>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Lst>
  <p:timing>
    <p:tnLst>
      <p:par>
        <p:cTn id="1" dur="indefinite" restart="never" nodeType="tmRoot"/>
      </p:par>
    </p:tnLst>
  </p:timing>
  <p:hf sldNum="0" hd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Helvetica" charset="0"/>
          <a:ea typeface="Osaka" charset="-128"/>
          <a:cs typeface="Arial" charset="0"/>
        </a:defRPr>
      </a:lvl2pPr>
      <a:lvl3pPr algn="l" rtl="0" eaLnBrk="0" fontAlgn="base" hangingPunct="0">
        <a:spcBef>
          <a:spcPct val="0"/>
        </a:spcBef>
        <a:spcAft>
          <a:spcPct val="0"/>
        </a:spcAft>
        <a:defRPr sz="3200">
          <a:solidFill>
            <a:schemeClr val="tx2"/>
          </a:solidFill>
          <a:latin typeface="Helvetica" charset="0"/>
          <a:ea typeface="Osaka" charset="-128"/>
          <a:cs typeface="Arial" charset="0"/>
        </a:defRPr>
      </a:lvl3pPr>
      <a:lvl4pPr algn="l" rtl="0" eaLnBrk="0" fontAlgn="base" hangingPunct="0">
        <a:spcBef>
          <a:spcPct val="0"/>
        </a:spcBef>
        <a:spcAft>
          <a:spcPct val="0"/>
        </a:spcAft>
        <a:defRPr sz="3200">
          <a:solidFill>
            <a:schemeClr val="tx2"/>
          </a:solidFill>
          <a:latin typeface="Helvetica" charset="0"/>
          <a:ea typeface="Osaka" charset="-128"/>
          <a:cs typeface="Arial" charset="0"/>
        </a:defRPr>
      </a:lvl4pPr>
      <a:lvl5pPr algn="l" rtl="0" eaLnBrk="0" fontAlgn="base" hangingPunct="0">
        <a:spcBef>
          <a:spcPct val="0"/>
        </a:spcBef>
        <a:spcAft>
          <a:spcPct val="0"/>
        </a:spcAft>
        <a:defRPr sz="3200">
          <a:solidFill>
            <a:schemeClr val="tx2"/>
          </a:solidFill>
          <a:latin typeface="Helvetica" charset="0"/>
          <a:ea typeface="Osaka" charset="-128"/>
          <a:cs typeface="Arial" charset="0"/>
        </a:defRPr>
      </a:lvl5pPr>
      <a:lvl6pPr marL="457200" algn="l" rtl="0" fontAlgn="base">
        <a:spcBef>
          <a:spcPct val="0"/>
        </a:spcBef>
        <a:spcAft>
          <a:spcPct val="0"/>
        </a:spcAft>
        <a:defRPr sz="3200">
          <a:solidFill>
            <a:schemeClr val="tx2"/>
          </a:solidFill>
          <a:latin typeface="Helvetica" charset="0"/>
          <a:ea typeface="Osaka" charset="-128"/>
          <a:cs typeface="Arial" charset="0"/>
        </a:defRPr>
      </a:lvl6pPr>
      <a:lvl7pPr marL="914400" algn="l" rtl="0" fontAlgn="base">
        <a:spcBef>
          <a:spcPct val="0"/>
        </a:spcBef>
        <a:spcAft>
          <a:spcPct val="0"/>
        </a:spcAft>
        <a:defRPr sz="3200">
          <a:solidFill>
            <a:schemeClr val="tx2"/>
          </a:solidFill>
          <a:latin typeface="Helvetica" charset="0"/>
          <a:ea typeface="Osaka" charset="-128"/>
          <a:cs typeface="Arial" charset="0"/>
        </a:defRPr>
      </a:lvl7pPr>
      <a:lvl8pPr marL="1371600" algn="l" rtl="0" fontAlgn="base">
        <a:spcBef>
          <a:spcPct val="0"/>
        </a:spcBef>
        <a:spcAft>
          <a:spcPct val="0"/>
        </a:spcAft>
        <a:defRPr sz="3200">
          <a:solidFill>
            <a:schemeClr val="tx2"/>
          </a:solidFill>
          <a:latin typeface="Helvetica" charset="0"/>
          <a:ea typeface="Osaka" charset="-128"/>
          <a:cs typeface="Arial" charset="0"/>
        </a:defRPr>
      </a:lvl8pPr>
      <a:lvl9pPr marL="1828800" algn="l" rtl="0" fontAlgn="base">
        <a:spcBef>
          <a:spcPct val="0"/>
        </a:spcBef>
        <a:spcAft>
          <a:spcPct val="0"/>
        </a:spcAft>
        <a:defRPr sz="3200">
          <a:solidFill>
            <a:schemeClr val="tx2"/>
          </a:solidFill>
          <a:latin typeface="Helvetica" charset="0"/>
          <a:ea typeface="Osaka" charset="-128"/>
          <a:cs typeface="Arial" charset="0"/>
        </a:defRPr>
      </a:lvl9pPr>
    </p:titleStyle>
    <p:bodyStyle>
      <a:lvl1pPr marL="342900" indent="-342900" algn="l" rtl="0" eaLnBrk="0" fontAlgn="base" hangingPunct="0">
        <a:spcBef>
          <a:spcPct val="20000"/>
        </a:spcBef>
        <a:spcAft>
          <a:spcPct val="0"/>
        </a:spcAft>
        <a:buClr>
          <a:srgbClr val="004151"/>
        </a:buClr>
        <a:buFont typeface="Times" pitchFamily="18" charset="0"/>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540000" y="180000"/>
            <a:ext cx="8334000" cy="900000"/>
          </a:xfrm>
          <a:prstGeom prst="rect">
            <a:avLst/>
          </a:prstGeom>
        </p:spPr>
        <p:txBody>
          <a:bodyPr vert="horz" lIns="0" tIns="0" rIns="0" bIns="0" rtlCol="0" anchor="b" anchorCtr="0">
            <a:normAutofit/>
          </a:bodyPr>
          <a:lstStyle/>
          <a:p>
            <a:r>
              <a:rPr lang="nl-NL" dirty="0" smtClean="0"/>
              <a:t>Klik en typ de titel</a:t>
            </a:r>
            <a:endParaRPr lang="nl-BE" dirty="0"/>
          </a:p>
        </p:txBody>
      </p:sp>
      <p:sp>
        <p:nvSpPr>
          <p:cNvPr id="3" name="Tijdelijke aanduiding voor tekst 2"/>
          <p:cNvSpPr>
            <a:spLocks noGrp="1"/>
          </p:cNvSpPr>
          <p:nvPr>
            <p:ph type="body" idx="1"/>
          </p:nvPr>
        </p:nvSpPr>
        <p:spPr>
          <a:xfrm>
            <a:off x="540000" y="1349999"/>
            <a:ext cx="8334000" cy="4428000"/>
          </a:xfrm>
          <a:prstGeom prst="rect">
            <a:avLst/>
          </a:prstGeom>
        </p:spPr>
        <p:txBody>
          <a:bodyPr vert="horz" lIns="0" tIns="0" rIns="0" bIns="0" rtlCol="0">
            <a:noAutofit/>
          </a:body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datum 3"/>
          <p:cNvSpPr>
            <a:spLocks noGrp="1"/>
          </p:cNvSpPr>
          <p:nvPr>
            <p:ph type="dt" sz="half" idx="2"/>
          </p:nvPr>
        </p:nvSpPr>
        <p:spPr>
          <a:xfrm>
            <a:off x="539552" y="6048000"/>
            <a:ext cx="936000" cy="288000"/>
          </a:xfrm>
          <a:prstGeom prst="rect">
            <a:avLst/>
          </a:prstGeom>
        </p:spPr>
        <p:txBody>
          <a:bodyPr vert="horz" lIns="0" tIns="0" rIns="0" bIns="0" rtlCol="0" anchor="t" anchorCtr="0"/>
          <a:lstStyle>
            <a:lvl1pPr algn="l">
              <a:defRPr sz="1000">
                <a:solidFill>
                  <a:srgbClr val="00407A"/>
                </a:solidFill>
                <a:latin typeface="Arial" pitchFamily="34" charset="0"/>
                <a:cs typeface="Arial" pitchFamily="34" charset="0"/>
              </a:defRPr>
            </a:lvl1pPr>
          </a:lstStyle>
          <a:p>
            <a:pPr defTabSz="914400"/>
            <a:fld id="{C4DDCD72-59EE-436D-B435-201699A5BB49}" type="datetimeFigureOut">
              <a:rPr lang="nl-BE" smtClean="0"/>
              <a:pPr defTabSz="914400"/>
              <a:t>6/02/2014</a:t>
            </a:fld>
            <a:endParaRPr lang="nl-BE" dirty="0"/>
          </a:p>
        </p:txBody>
      </p:sp>
      <p:sp>
        <p:nvSpPr>
          <p:cNvPr id="5" name="Tijdelijke aanduiding voor voettekst 4"/>
          <p:cNvSpPr>
            <a:spLocks noGrp="1"/>
          </p:cNvSpPr>
          <p:nvPr>
            <p:ph type="ftr" sz="quarter" idx="3"/>
          </p:nvPr>
        </p:nvSpPr>
        <p:spPr>
          <a:xfrm>
            <a:off x="1566000" y="6048000"/>
            <a:ext cx="1980000" cy="288000"/>
          </a:xfrm>
          <a:prstGeom prst="rect">
            <a:avLst/>
          </a:prstGeom>
        </p:spPr>
        <p:txBody>
          <a:bodyPr vert="horz" lIns="0" tIns="0" rIns="0" bIns="0" rtlCol="0" anchor="t" anchorCtr="0"/>
          <a:lstStyle>
            <a:lvl1pPr algn="ctr">
              <a:defRPr sz="1000">
                <a:solidFill>
                  <a:srgbClr val="00407A"/>
                </a:solidFill>
                <a:latin typeface="Arial" pitchFamily="34" charset="0"/>
                <a:cs typeface="Arial" pitchFamily="34" charset="0"/>
              </a:defRPr>
            </a:lvl1pPr>
          </a:lstStyle>
          <a:p>
            <a:pPr defTabSz="914400"/>
            <a:endParaRPr lang="nl-BE" dirty="0"/>
          </a:p>
        </p:txBody>
      </p:sp>
      <p:sp>
        <p:nvSpPr>
          <p:cNvPr id="6" name="Tijdelijke aanduiding voor dianummer 5"/>
          <p:cNvSpPr>
            <a:spLocks noGrp="1"/>
          </p:cNvSpPr>
          <p:nvPr>
            <p:ph type="sldNum" sz="quarter" idx="4"/>
          </p:nvPr>
        </p:nvSpPr>
        <p:spPr>
          <a:xfrm>
            <a:off x="3636000" y="6048000"/>
            <a:ext cx="936000" cy="288000"/>
          </a:xfrm>
          <a:prstGeom prst="rect">
            <a:avLst/>
          </a:prstGeom>
        </p:spPr>
        <p:txBody>
          <a:bodyPr vert="horz" lIns="0" tIns="0" rIns="0" bIns="0" rtlCol="0" anchor="t" anchorCtr="0"/>
          <a:lstStyle>
            <a:lvl1pPr algn="r">
              <a:defRPr sz="1000">
                <a:solidFill>
                  <a:srgbClr val="00407A"/>
                </a:solidFill>
                <a:latin typeface="Arial" pitchFamily="34" charset="0"/>
                <a:cs typeface="Arial" pitchFamily="34" charset="0"/>
              </a:defRPr>
            </a:lvl1pPr>
          </a:lstStyle>
          <a:p>
            <a:pPr defTabSz="914400"/>
            <a:fld id="{F35D8031-C8E5-48F8-A3B6-81643B27A3AF}" type="slidenum">
              <a:rPr lang="nl-BE" smtClean="0"/>
              <a:pPr defTabSz="914400"/>
              <a:t>‹#›</a:t>
            </a:fld>
            <a:endParaRPr lang="nl-BE" dirty="0"/>
          </a:p>
        </p:txBody>
      </p:sp>
      <p:sp>
        <p:nvSpPr>
          <p:cNvPr id="7" name="Rechthoek 6"/>
          <p:cNvSpPr/>
          <p:nvPr/>
        </p:nvSpPr>
        <p:spPr>
          <a:xfrm>
            <a:off x="0" y="6372000"/>
            <a:ext cx="9144000" cy="486000"/>
          </a:xfrm>
          <a:prstGeom prst="rect">
            <a:avLst/>
          </a:prstGeom>
          <a:gradFill flip="none" rotWithShape="1">
            <a:gsLst>
              <a:gs pos="100000">
                <a:srgbClr val="116E8A"/>
              </a:gs>
              <a:gs pos="100000">
                <a:srgbClr val="116E8A"/>
              </a:gs>
              <a:gs pos="100000">
                <a:srgbClr val="116E8A"/>
              </a:gs>
              <a:gs pos="100000">
                <a:srgbClr val="116E8A"/>
              </a:gs>
              <a:gs pos="100000">
                <a:srgbClr val="116E8A"/>
              </a:gs>
              <a:gs pos="100000">
                <a:srgbClr val="177E9D"/>
              </a:gs>
              <a:gs pos="100000">
                <a:srgbClr val="116E8A"/>
              </a:gs>
              <a:gs pos="100000">
                <a:schemeClr val="accent1">
                  <a:tint val="44500"/>
                  <a:satMod val="160000"/>
                </a:schemeClr>
              </a:gs>
              <a:gs pos="0">
                <a:srgbClr val="1D8DB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nl-BE">
              <a:solidFill>
                <a:srgbClr val="FFFFFF"/>
              </a:solidFill>
            </a:endParaRPr>
          </a:p>
        </p:txBody>
      </p:sp>
      <p:pic>
        <p:nvPicPr>
          <p:cNvPr id="9" name="Afbeelding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62000" y="6048000"/>
            <a:ext cx="1512458" cy="540000"/>
          </a:xfrm>
          <a:prstGeom prst="rect">
            <a:avLst/>
          </a:prstGeom>
        </p:spPr>
      </p:pic>
    </p:spTree>
    <p:extLst>
      <p:ext uri="{BB962C8B-B14F-4D97-AF65-F5344CB8AC3E}">
        <p14:creationId xmlns:p14="http://schemas.microsoft.com/office/powerpoint/2010/main" val="2714200366"/>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Lst>
  <p:timing>
    <p:tnLst>
      <p:par>
        <p:cTn id="1" dur="indefinite" restart="never" nodeType="tmRoot"/>
      </p:par>
    </p:tnLst>
  </p:timing>
  <p:txStyles>
    <p:titleStyle>
      <a:lvl1pPr algn="l" defTabSz="914400" rtl="0" eaLnBrk="1" latinLnBrk="0" hangingPunct="1">
        <a:spcBef>
          <a:spcPct val="0"/>
        </a:spcBef>
        <a:buNone/>
        <a:defRPr sz="3600" kern="1200" baseline="0">
          <a:solidFill>
            <a:srgbClr val="52BDEC"/>
          </a:solidFill>
          <a:latin typeface="Arial" pitchFamily="34" charset="0"/>
          <a:ea typeface="+mj-ea"/>
          <a:cs typeface="Arial" pitchFamily="34" charset="0"/>
        </a:defRPr>
      </a:lvl1pPr>
    </p:titleStyle>
    <p:bodyStyle>
      <a:lvl1pPr marL="360000" indent="-360000" algn="l" defTabSz="914400" rtl="0" eaLnBrk="1" latinLnBrk="0" hangingPunct="1">
        <a:spcBef>
          <a:spcPts val="580"/>
        </a:spcBef>
        <a:buSzPct val="110000"/>
        <a:buFont typeface="Arial" pitchFamily="34" charset="0"/>
        <a:buChar char="•"/>
        <a:defRPr sz="2400" kern="1200">
          <a:solidFill>
            <a:srgbClr val="00407A"/>
          </a:solidFill>
          <a:latin typeface="Arial" pitchFamily="34" charset="0"/>
          <a:ea typeface="+mn-ea"/>
          <a:cs typeface="Arial" pitchFamily="34" charset="0"/>
        </a:defRPr>
      </a:lvl1pPr>
      <a:lvl2pPr marL="720000" indent="-360363" algn="l" defTabSz="914400" rtl="0" eaLnBrk="1" latinLnBrk="0" hangingPunct="1">
        <a:spcBef>
          <a:spcPts val="580"/>
        </a:spcBef>
        <a:buSzPct val="75000"/>
        <a:buFont typeface="Courier New" pitchFamily="49" charset="0"/>
        <a:buChar char="o"/>
        <a:defRPr sz="2400" kern="1200">
          <a:solidFill>
            <a:srgbClr val="00407A"/>
          </a:solidFill>
          <a:latin typeface="Arial" pitchFamily="34" charset="0"/>
          <a:ea typeface="+mn-ea"/>
          <a:cs typeface="Arial" pitchFamily="34" charset="0"/>
        </a:defRPr>
      </a:lvl2pPr>
      <a:lvl3pPr marL="990000" indent="-270000" algn="l" defTabSz="914400" rtl="0" eaLnBrk="1" latinLnBrk="0" hangingPunct="1">
        <a:spcBef>
          <a:spcPct val="20000"/>
        </a:spcBef>
        <a:buFont typeface="Arial" pitchFamily="34" charset="0"/>
        <a:buChar char="•"/>
        <a:defRPr sz="2000" kern="1200">
          <a:solidFill>
            <a:srgbClr val="00407A"/>
          </a:solidFill>
          <a:latin typeface="Arial" pitchFamily="34" charset="0"/>
          <a:ea typeface="+mn-ea"/>
          <a:cs typeface="Arial" pitchFamily="34" charset="0"/>
        </a:defRPr>
      </a:lvl3pPr>
      <a:lvl4pPr marL="1168400" indent="-180000" algn="l" defTabSz="914400" rtl="0" eaLnBrk="1" latinLnBrk="0" hangingPunct="1">
        <a:spcBef>
          <a:spcPts val="380"/>
        </a:spcBef>
        <a:buSzPct val="80000"/>
        <a:buFont typeface="Arial" pitchFamily="34" charset="0"/>
        <a:buChar char="•"/>
        <a:defRPr sz="1600" kern="1200">
          <a:solidFill>
            <a:srgbClr val="00407A"/>
          </a:solidFill>
          <a:latin typeface="Arial" pitchFamily="34" charset="0"/>
          <a:ea typeface="+mn-ea"/>
          <a:cs typeface="Arial" pitchFamily="34" charset="0"/>
        </a:defRPr>
      </a:lvl4pPr>
      <a:lvl5pPr marL="1338263" indent="-179388" algn="l" defTabSz="914400" rtl="0" eaLnBrk="1" latinLnBrk="0" hangingPunct="1">
        <a:spcBef>
          <a:spcPts val="380"/>
        </a:spcBef>
        <a:buFont typeface="Arial" pitchFamily="34" charset="0"/>
        <a:buChar char="-"/>
        <a:defRPr lang="nl-BE" sz="1600" kern="1200" dirty="0">
          <a:solidFill>
            <a:srgbClr val="00407A"/>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9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Et dolor fragum</a:t>
            </a:r>
            <a:endParaRPr lang="en-GB" smtClean="0"/>
          </a:p>
          <a:p>
            <a:pPr lvl="1"/>
            <a:r>
              <a:rPr lang="en-GB" smtClean="0"/>
              <a:t>Et dolor fragum</a:t>
            </a:r>
          </a:p>
          <a:p>
            <a:pPr lvl="2"/>
            <a:r>
              <a:rPr lang="en-GB" smtClean="0"/>
              <a:t>- Et dolor fragum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000000"/>
                </a:solidFill>
                <a:latin typeface="+mj-lt"/>
                <a:cs typeface="+mn-cs"/>
              </a:defRPr>
            </a:lvl1pPr>
          </a:lstStyle>
          <a:p>
            <a:pPr defTabSz="914400" fontAlgn="base">
              <a:spcBef>
                <a:spcPct val="0"/>
              </a:spcBef>
              <a:spcAft>
                <a:spcPct val="0"/>
              </a:spcAft>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a:solidFill>
                  <a:srgbClr val="000000"/>
                </a:solidFill>
                <a:latin typeface="+mj-lt"/>
                <a:ea typeface="+mn-ea"/>
                <a:cs typeface="+mn-cs"/>
              </a:defRPr>
            </a:lvl1pPr>
          </a:lstStyle>
          <a:p>
            <a:pPr defTabSz="914400" fontAlgn="base">
              <a:spcBef>
                <a:spcPct val="0"/>
              </a:spcBef>
              <a:spcAft>
                <a:spcPct val="0"/>
              </a:spcAft>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cs typeface="+mn-cs"/>
              </a:defRPr>
            </a:lvl1pPr>
          </a:lstStyle>
          <a:p>
            <a:pPr defTabSz="914400" fontAlgn="base">
              <a:spcBef>
                <a:spcPct val="0"/>
              </a:spcBef>
              <a:spcAft>
                <a:spcPct val="0"/>
              </a:spcAft>
              <a:defRPr/>
            </a:pPr>
            <a:fld id="{ED072CC5-23C8-4FEB-9396-40F7D00356CF}" type="slidenum">
              <a:rPr lang="en-GB"/>
              <a:pPr defTabSz="914400" fontAlgn="base">
                <a:spcBef>
                  <a:spcPct val="0"/>
                </a:spcBef>
                <a:spcAft>
                  <a:spcPct val="0"/>
                </a:spcAft>
                <a:defRPr/>
              </a:pPr>
              <a:t>‹#›</a:t>
            </a:fld>
            <a:endParaRPr lang="en-GB" dirty="0"/>
          </a:p>
        </p:txBody>
      </p:sp>
    </p:spTree>
    <p:extLst>
      <p:ext uri="{BB962C8B-B14F-4D97-AF65-F5344CB8AC3E}">
        <p14:creationId xmlns:p14="http://schemas.microsoft.com/office/powerpoint/2010/main" val="3082630217"/>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6"/>
          <p:cNvSpPr>
            <a:spLocks noChangeShapeType="1"/>
          </p:cNvSpPr>
          <p:nvPr/>
        </p:nvSpPr>
        <p:spPr bwMode="auto">
          <a:xfrm flipH="1">
            <a:off x="685800" y="6172200"/>
            <a:ext cx="7772400"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wrap="none" anchor="ctr"/>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pic>
        <p:nvPicPr>
          <p:cNvPr id="1027" name="Picture 11" descr="imi logo 3.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 y="5214967"/>
            <a:ext cx="719504"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0" y="-11906"/>
            <a:ext cx="7624652" cy="1035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9" name="Rectangle 3"/>
          <p:cNvSpPr>
            <a:spLocks noGrp="1" noChangeArrowheads="1"/>
          </p:cNvSpPr>
          <p:nvPr>
            <p:ph type="body" idx="1"/>
          </p:nvPr>
        </p:nvSpPr>
        <p:spPr bwMode="auto">
          <a:xfrm>
            <a:off x="575805" y="1264392"/>
            <a:ext cx="7882399" cy="483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grpSp>
        <p:nvGrpSpPr>
          <p:cNvPr id="1031" name="Group 11"/>
          <p:cNvGrpSpPr>
            <a:grpSpLocks/>
          </p:cNvGrpSpPr>
          <p:nvPr/>
        </p:nvGrpSpPr>
        <p:grpSpPr bwMode="auto">
          <a:xfrm>
            <a:off x="7367954" y="6221413"/>
            <a:ext cx="1647092" cy="539750"/>
            <a:chOff x="4550" y="3098"/>
            <a:chExt cx="1396" cy="422"/>
          </a:xfrm>
        </p:grpSpPr>
        <p:graphicFrame>
          <p:nvGraphicFramePr>
            <p:cNvPr id="1037" name="Object 8"/>
            <p:cNvGraphicFramePr>
              <a:graphicFrameLocks noChangeAspect="1"/>
            </p:cNvGraphicFramePr>
            <p:nvPr/>
          </p:nvGraphicFramePr>
          <p:xfrm>
            <a:off x="5274" y="3098"/>
            <a:ext cx="672" cy="384"/>
          </p:xfrm>
          <a:graphic>
            <a:graphicData uri="http://schemas.openxmlformats.org/presentationml/2006/ole">
              <mc:AlternateContent xmlns:mc="http://schemas.openxmlformats.org/markup-compatibility/2006">
                <mc:Choice xmlns:v="urn:schemas-microsoft-com:vml" Requires="v">
                  <p:oleObj spid="_x0000_s20492" name="Photo Editor Photo" r:id="rId14" imgW="2828571" imgH="866896" progId="">
                    <p:embed/>
                  </p:oleObj>
                </mc:Choice>
                <mc:Fallback>
                  <p:oleObj name="Photo Editor Photo" r:id="rId14" imgW="2828571" imgH="866896" progId="">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r="62289" b="29671"/>
                        <a:stretch>
                          <a:fillRect/>
                        </a:stretch>
                      </p:blipFill>
                      <p:spPr bwMode="auto">
                        <a:xfrm>
                          <a:off x="5274" y="3098"/>
                          <a:ext cx="67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8" name="Picture 8" descr="Europa"/>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50" y="3098"/>
              <a:ext cx="63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2" name="Picture 10" descr="IMI Logo version2 copie"/>
          <p:cNvPicPr>
            <a:picLocks noChangeAspect="1" noChangeArrowheads="1"/>
          </p:cNvPicPr>
          <p:nvPr/>
        </p:nvPicPr>
        <p:blipFill>
          <a:blip r:embed="rId17">
            <a:extLst>
              <a:ext uri="{28A0092B-C50C-407E-A947-70E740481C1C}">
                <a14:useLocalDpi xmlns:a14="http://schemas.microsoft.com/office/drawing/2010/main" val="0"/>
              </a:ext>
            </a:extLst>
          </a:blip>
          <a:srcRect b="17415"/>
          <a:stretch>
            <a:fillRect/>
          </a:stretch>
        </p:blipFill>
        <p:spPr bwMode="auto">
          <a:xfrm>
            <a:off x="7524751" y="57150"/>
            <a:ext cx="1531326"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3" name="Group 11"/>
          <p:cNvGrpSpPr>
            <a:grpSpLocks/>
          </p:cNvGrpSpPr>
          <p:nvPr userDrawn="1"/>
        </p:nvGrpSpPr>
        <p:grpSpPr bwMode="auto">
          <a:xfrm>
            <a:off x="7367954" y="6221413"/>
            <a:ext cx="1647092" cy="539750"/>
            <a:chOff x="4550" y="3098"/>
            <a:chExt cx="1396" cy="422"/>
          </a:xfrm>
        </p:grpSpPr>
        <p:graphicFrame>
          <p:nvGraphicFramePr>
            <p:cNvPr id="1035" name="Object 12"/>
            <p:cNvGraphicFramePr>
              <a:graphicFrameLocks noChangeAspect="1"/>
            </p:cNvGraphicFramePr>
            <p:nvPr/>
          </p:nvGraphicFramePr>
          <p:xfrm>
            <a:off x="5274" y="3098"/>
            <a:ext cx="672" cy="384"/>
          </p:xfrm>
          <a:graphic>
            <a:graphicData uri="http://schemas.openxmlformats.org/presentationml/2006/ole">
              <mc:AlternateContent xmlns:mc="http://schemas.openxmlformats.org/markup-compatibility/2006">
                <mc:Choice xmlns:v="urn:schemas-microsoft-com:vml" Requires="v">
                  <p:oleObj spid="_x0000_s20493" name="Photo Editor Photo" r:id="rId18" imgW="2828571" imgH="866896" progId="">
                    <p:embed/>
                  </p:oleObj>
                </mc:Choice>
                <mc:Fallback>
                  <p:oleObj name="Photo Editor Photo" r:id="rId18" imgW="2828571" imgH="866896" progId="">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r="62289" b="29671"/>
                        <a:stretch>
                          <a:fillRect/>
                        </a:stretch>
                      </p:blipFill>
                      <p:spPr bwMode="auto">
                        <a:xfrm>
                          <a:off x="5274" y="3098"/>
                          <a:ext cx="67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6" name="Picture 8" descr="Europa"/>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50" y="3098"/>
              <a:ext cx="63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10" descr="IMI Logo version2 copie"/>
          <p:cNvPicPr>
            <a:picLocks noChangeAspect="1" noChangeArrowheads="1"/>
          </p:cNvPicPr>
          <p:nvPr userDrawn="1"/>
        </p:nvPicPr>
        <p:blipFill>
          <a:blip r:embed="rId17">
            <a:extLst>
              <a:ext uri="{28A0092B-C50C-407E-A947-70E740481C1C}">
                <a14:useLocalDpi xmlns:a14="http://schemas.microsoft.com/office/drawing/2010/main" val="0"/>
              </a:ext>
            </a:extLst>
          </a:blip>
          <a:srcRect b="17415"/>
          <a:stretch>
            <a:fillRect/>
          </a:stretch>
        </p:blipFill>
        <p:spPr bwMode="auto">
          <a:xfrm>
            <a:off x="7524751" y="57150"/>
            <a:ext cx="1531326"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349081"/>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600" b="1">
          <a:solidFill>
            <a:srgbClr val="004151"/>
          </a:solidFill>
          <a:latin typeface="Calibri" pitchFamily="34" charset="0"/>
          <a:ea typeface="+mj-ea"/>
          <a:cs typeface="Calibri" pitchFamily="34" charset="0"/>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p:titleStyle>
    <p:bodyStyle>
      <a:lvl1pPr marL="342900" indent="-342900" algn="l" rtl="0" eaLnBrk="0" fontAlgn="base" hangingPunct="0">
        <a:lnSpc>
          <a:spcPct val="150000"/>
        </a:lnSpc>
        <a:spcBef>
          <a:spcPct val="20000"/>
        </a:spcBef>
        <a:spcAft>
          <a:spcPct val="0"/>
        </a:spcAft>
        <a:buClr>
          <a:srgbClr val="004151"/>
        </a:buClr>
        <a:buFont typeface="Times" pitchFamily="18" charset="0"/>
        <a:buChar char="•"/>
        <a:defRPr sz="2800" b="1">
          <a:solidFill>
            <a:srgbClr val="004151"/>
          </a:solidFill>
          <a:latin typeface="Calibri" pitchFamily="34" charset="0"/>
          <a:ea typeface="+mn-ea"/>
          <a:cs typeface="Calibri" pitchFamily="34" charset="0"/>
        </a:defRPr>
      </a:lvl1pPr>
      <a:lvl2pPr marL="742950" indent="-28575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2pPr>
      <a:lvl3pPr marL="1143000" indent="-22860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3pPr>
      <a:lvl4pPr marL="16002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4pPr>
      <a:lvl5pPr marL="20574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5pPr>
      <a:lvl6pPr marL="2514600" indent="-228600" algn="l" rtl="0" eaLnBrk="0" fontAlgn="base" hangingPunct="0">
        <a:spcBef>
          <a:spcPct val="20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0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0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0000"/>
        </a:spcBef>
        <a:spcAft>
          <a:spcPct val="0"/>
        </a:spcAft>
        <a:buChar char="»"/>
        <a:defRPr sz="20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BE" smtClean="0"/>
              <a:t>Cliquez et modifiez le titre</a:t>
            </a:r>
            <a:endParaRPr lang="en-GB"/>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en-GB"/>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B7DE2B-6303-5145-9D30-4D2824CFB7CF}" type="datetimeFigureOut">
              <a:rPr lang="fr-FR" smtClean="0">
                <a:solidFill>
                  <a:prstClr val="black">
                    <a:tint val="75000"/>
                  </a:prstClr>
                </a:solidFill>
              </a:rPr>
              <a:pPr/>
              <a:t>06/02/2014</a:t>
            </a:fld>
            <a:endParaRPr lang="en-GB">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ED8E52-EAA0-0344-AD65-B96B56640083}"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60599138"/>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jpeg"/><Relationship Id="rId18" Type="http://schemas.openxmlformats.org/officeDocument/2006/relationships/image" Target="../media/image52.jpeg"/><Relationship Id="rId3" Type="http://schemas.openxmlformats.org/officeDocument/2006/relationships/image" Target="../media/image37.jpg"/><Relationship Id="rId21" Type="http://schemas.openxmlformats.org/officeDocument/2006/relationships/image" Target="../media/image55.jpeg"/><Relationship Id="rId7" Type="http://schemas.openxmlformats.org/officeDocument/2006/relationships/image" Target="../media/image41.jpeg"/><Relationship Id="rId12" Type="http://schemas.openxmlformats.org/officeDocument/2006/relationships/image" Target="../media/image46.jpeg"/><Relationship Id="rId17" Type="http://schemas.openxmlformats.org/officeDocument/2006/relationships/image" Target="../media/image51.jpeg"/><Relationship Id="rId25" Type="http://schemas.openxmlformats.org/officeDocument/2006/relationships/image" Target="../media/image59.png"/><Relationship Id="rId2" Type="http://schemas.openxmlformats.org/officeDocument/2006/relationships/notesSlide" Target="../notesSlides/notesSlide16.xml"/><Relationship Id="rId16" Type="http://schemas.openxmlformats.org/officeDocument/2006/relationships/image" Target="../media/image50.jpeg"/><Relationship Id="rId20"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40.jpeg"/><Relationship Id="rId11" Type="http://schemas.openxmlformats.org/officeDocument/2006/relationships/image" Target="../media/image45.jpeg"/><Relationship Id="rId24" Type="http://schemas.openxmlformats.org/officeDocument/2006/relationships/image" Target="../media/image58.jpeg"/><Relationship Id="rId5" Type="http://schemas.openxmlformats.org/officeDocument/2006/relationships/image" Target="../media/image39.jpeg"/><Relationship Id="rId15" Type="http://schemas.openxmlformats.org/officeDocument/2006/relationships/image" Target="../media/image49.jpeg"/><Relationship Id="rId23" Type="http://schemas.openxmlformats.org/officeDocument/2006/relationships/image" Target="../media/image57.jpeg"/><Relationship Id="rId10" Type="http://schemas.openxmlformats.org/officeDocument/2006/relationships/image" Target="../media/image44.jpeg"/><Relationship Id="rId19" Type="http://schemas.openxmlformats.org/officeDocument/2006/relationships/image" Target="../media/image53.jpeg"/><Relationship Id="rId4" Type="http://schemas.openxmlformats.org/officeDocument/2006/relationships/image" Target="../media/image38.jpeg"/><Relationship Id="rId9" Type="http://schemas.openxmlformats.org/officeDocument/2006/relationships/image" Target="../media/image43.jpeg"/><Relationship Id="rId14" Type="http://schemas.openxmlformats.org/officeDocument/2006/relationships/image" Target="../media/image48.jpeg"/><Relationship Id="rId22" Type="http://schemas.openxmlformats.org/officeDocument/2006/relationships/image" Target="../media/image56.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7"/>
          <p:cNvSpPr>
            <a:spLocks noChangeArrowheads="1"/>
          </p:cNvSpPr>
          <p:nvPr/>
        </p:nvSpPr>
        <p:spPr bwMode="auto">
          <a:xfrm>
            <a:off x="0" y="2089406"/>
            <a:ext cx="9144000" cy="4093428"/>
          </a:xfrm>
          <a:prstGeom prst="rect">
            <a:avLst/>
          </a:prstGeom>
          <a:solidFill>
            <a:srgbClr val="004151"/>
          </a:solidFill>
          <a:ln>
            <a:noFill/>
          </a:ln>
          <a:extLst/>
        </p:spPr>
        <p:txBody>
          <a:bodyPr wrap="square" anchor="ctr">
            <a:spAutoFit/>
          </a:bodyPr>
          <a:lstStyle/>
          <a:p>
            <a:pPr algn="ctr" eaLnBrk="1" hangingPunct="1"/>
            <a:endParaRPr lang="en-GB" sz="3600" b="1" dirty="0">
              <a:solidFill>
                <a:srgbClr val="000000"/>
              </a:solidFill>
            </a:endParaRPr>
          </a:p>
          <a:p>
            <a:pPr marL="714375" algn="ctr" eaLnBrk="1" hangingPunct="1">
              <a:tabLst>
                <a:tab pos="8791575" algn="l"/>
              </a:tabLst>
            </a:pPr>
            <a:r>
              <a:rPr lang="en-US" sz="4000" b="1" dirty="0" smtClean="0">
                <a:solidFill>
                  <a:srgbClr val="FFFFFF"/>
                </a:solidFill>
                <a:latin typeface="Calibri" pitchFamily="34" charset="0"/>
                <a:cs typeface="Calibri" pitchFamily="34" charset="0"/>
              </a:rPr>
              <a:t>The Innovative Medicines Initiative:</a:t>
            </a:r>
          </a:p>
          <a:p>
            <a:pPr marL="714375" algn="ctr" eaLnBrk="1" hangingPunct="1">
              <a:tabLst>
                <a:tab pos="8791575" algn="l"/>
              </a:tabLst>
            </a:pPr>
            <a:r>
              <a:rPr lang="en-US" sz="4000" b="1" dirty="0" smtClean="0">
                <a:solidFill>
                  <a:srgbClr val="FFFFFF"/>
                </a:solidFill>
                <a:latin typeface="Calibri" pitchFamily="34" charset="0"/>
                <a:cs typeface="Calibri" pitchFamily="34" charset="0"/>
              </a:rPr>
              <a:t>Overview and achievements</a:t>
            </a:r>
          </a:p>
          <a:p>
            <a:pPr marL="714375" algn="ctr" eaLnBrk="1" hangingPunct="1">
              <a:tabLst>
                <a:tab pos="8791575" algn="l"/>
              </a:tabLst>
            </a:pPr>
            <a:endParaRPr lang="en-GB" sz="3600" b="1" dirty="0" smtClean="0">
              <a:solidFill>
                <a:srgbClr val="FFFFFF"/>
              </a:solidFill>
              <a:latin typeface="Calibri" pitchFamily="34" charset="0"/>
              <a:cs typeface="Calibri" pitchFamily="34" charset="0"/>
            </a:endParaRPr>
          </a:p>
          <a:p>
            <a:pPr algn="ctr" eaLnBrk="1" hangingPunct="1"/>
            <a:r>
              <a:rPr lang="en-GB" sz="3600" b="1" dirty="0" smtClean="0">
                <a:solidFill>
                  <a:srgbClr val="FFFFFF"/>
                </a:solidFill>
                <a:latin typeface="Calibri" pitchFamily="34" charset="0"/>
                <a:cs typeface="Calibri" pitchFamily="34" charset="0"/>
              </a:rPr>
              <a:t>Michel Goldman</a:t>
            </a:r>
          </a:p>
          <a:p>
            <a:pPr algn="ctr" eaLnBrk="1" hangingPunct="1"/>
            <a:r>
              <a:rPr lang="en-GB" sz="3600" b="1" i="1" dirty="0" smtClean="0">
                <a:solidFill>
                  <a:srgbClr val="FFFFFF"/>
                </a:solidFill>
                <a:latin typeface="Calibri" pitchFamily="34" charset="0"/>
                <a:cs typeface="Calibri" pitchFamily="34" charset="0"/>
              </a:rPr>
              <a:t>Executive Director</a:t>
            </a:r>
            <a:endParaRPr lang="fr-BE" sz="3600" b="1" i="1" dirty="0" smtClean="0">
              <a:solidFill>
                <a:srgbClr val="FFFFFF"/>
              </a:solidFill>
              <a:latin typeface="Calibri" pitchFamily="34" charset="0"/>
              <a:cs typeface="Calibri" pitchFamily="34" charset="0"/>
            </a:endParaRPr>
          </a:p>
          <a:p>
            <a:pPr algn="ctr" eaLnBrk="1" hangingPunct="1"/>
            <a:endParaRPr lang="en-GB" sz="3600" b="1" i="1" dirty="0" smtClean="0">
              <a:solidFill>
                <a:srgbClr val="FFFFFF"/>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0571" y="25656"/>
            <a:ext cx="2988227" cy="2009837"/>
          </a:xfrm>
          <a:prstGeom prst="rect">
            <a:avLst/>
          </a:prstGeom>
        </p:spPr>
      </p:pic>
    </p:spTree>
    <p:extLst>
      <p:ext uri="{BB962C8B-B14F-4D97-AF65-F5344CB8AC3E}">
        <p14:creationId xmlns:p14="http://schemas.microsoft.com/office/powerpoint/2010/main" val="26998032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ubtitle 2"/>
          <p:cNvSpPr>
            <a:spLocks noGrp="1"/>
          </p:cNvSpPr>
          <p:nvPr>
            <p:ph type="subTitle" idx="4294967295"/>
          </p:nvPr>
        </p:nvSpPr>
        <p:spPr bwMode="auto">
          <a:xfrm>
            <a:off x="5" y="1609729"/>
            <a:ext cx="2187087" cy="677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None/>
            </a:pPr>
            <a:r>
              <a:rPr lang="nl-BE" sz="1800" b="1" dirty="0" smtClean="0">
                <a:solidFill>
                  <a:srgbClr val="558ED5"/>
                </a:solidFill>
                <a:latin typeface="Verdana" pitchFamily="34" charset="0"/>
              </a:rPr>
              <a:t>Private </a:t>
            </a:r>
          </a:p>
          <a:p>
            <a:pPr marL="0" indent="0" algn="ctr">
              <a:buNone/>
            </a:pPr>
            <a:r>
              <a:rPr lang="nl-BE" sz="1800" b="1" dirty="0" smtClean="0">
                <a:solidFill>
                  <a:srgbClr val="558ED5"/>
                </a:solidFill>
                <a:latin typeface="Verdana" pitchFamily="34" charset="0"/>
              </a:rPr>
              <a:t>Investment</a:t>
            </a:r>
          </a:p>
          <a:p>
            <a:pPr marL="0" indent="0" algn="ctr">
              <a:buNone/>
            </a:pPr>
            <a:r>
              <a:rPr lang="nl-BE" altLang="en-GB" sz="1800" b="1" i="1" dirty="0" smtClean="0">
                <a:solidFill>
                  <a:srgbClr val="558ED5"/>
                </a:solidFill>
                <a:latin typeface="Verdana" pitchFamily="34" charset="0"/>
              </a:rPr>
              <a:t>i</a:t>
            </a:r>
            <a:r>
              <a:rPr lang="nl-BE" sz="1800" b="1" i="1" dirty="0" smtClean="0">
                <a:solidFill>
                  <a:srgbClr val="558ED5"/>
                </a:solidFill>
                <a:latin typeface="Verdana" pitchFamily="34" charset="0"/>
              </a:rPr>
              <a:t>n kind</a:t>
            </a:r>
          </a:p>
          <a:p>
            <a:pPr marL="0" indent="0" algn="ctr">
              <a:buNone/>
            </a:pPr>
            <a:r>
              <a:rPr lang="en-US" sz="1800" b="1" dirty="0" smtClean="0">
                <a:solidFill>
                  <a:srgbClr val="558ED5"/>
                </a:solidFill>
                <a:latin typeface="Verdana" pitchFamily="34" charset="0"/>
              </a:rPr>
              <a:t>(</a:t>
            </a:r>
            <a:r>
              <a:rPr lang="en-US" sz="1800" b="1" dirty="0">
                <a:solidFill>
                  <a:srgbClr val="558ED5"/>
                </a:solidFill>
                <a:latin typeface="Verdana" pitchFamily="34" charset="0"/>
              </a:rPr>
              <a:t>€ </a:t>
            </a:r>
            <a:r>
              <a:rPr lang="nl-BE" sz="1800" b="1" dirty="0" smtClean="0">
                <a:solidFill>
                  <a:srgbClr val="558ED5"/>
                </a:solidFill>
                <a:latin typeface="Verdana" pitchFamily="34" charset="0"/>
              </a:rPr>
              <a:t>1 billion)</a:t>
            </a:r>
            <a:endParaRPr lang="en-GB" sz="1800" b="1" dirty="0" smtClean="0">
              <a:solidFill>
                <a:srgbClr val="558ED5"/>
              </a:solidFill>
              <a:latin typeface="Verdana" pitchFamily="34" charset="0"/>
            </a:endParaRPr>
          </a:p>
          <a:p>
            <a:endParaRPr lang="nl-BE" sz="1800" b="1" dirty="0" smtClean="0">
              <a:solidFill>
                <a:srgbClr val="558ED5"/>
              </a:solidFill>
              <a:latin typeface="Verdana" pitchFamily="34" charset="0"/>
            </a:endParaRPr>
          </a:p>
          <a:p>
            <a:endParaRPr lang="en-GB" sz="1800" b="1" dirty="0" smtClean="0">
              <a:solidFill>
                <a:srgbClr val="558ED5"/>
              </a:solidFill>
              <a:latin typeface="Verdana" pitchFamily="34" charset="0"/>
            </a:endParaRPr>
          </a:p>
        </p:txBody>
      </p:sp>
      <p:sp>
        <p:nvSpPr>
          <p:cNvPr id="22531" name="Subtitle 2"/>
          <p:cNvSpPr txBox="1">
            <a:spLocks/>
          </p:cNvSpPr>
          <p:nvPr/>
        </p:nvSpPr>
        <p:spPr bwMode="auto">
          <a:xfrm>
            <a:off x="199326" y="3667131"/>
            <a:ext cx="2045677"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20000"/>
              </a:spcBef>
              <a:spcAft>
                <a:spcPct val="0"/>
              </a:spcAft>
              <a:buFont typeface="Arial" pitchFamily="34" charset="0"/>
              <a:buNone/>
            </a:pPr>
            <a:r>
              <a:rPr lang="nl-BE" sz="1600" b="1" dirty="0">
                <a:solidFill>
                  <a:srgbClr val="77933C"/>
                </a:solidFill>
                <a:latin typeface="Verdana" pitchFamily="34" charset="0"/>
                <a:cs typeface="Arial"/>
              </a:rPr>
              <a:t>EU Public </a:t>
            </a:r>
          </a:p>
          <a:p>
            <a:pPr algn="ctr" defTabSz="914400" fontAlgn="base">
              <a:spcBef>
                <a:spcPct val="20000"/>
              </a:spcBef>
              <a:spcAft>
                <a:spcPct val="0"/>
              </a:spcAft>
              <a:buFont typeface="Arial" pitchFamily="34" charset="0"/>
              <a:buNone/>
            </a:pPr>
            <a:r>
              <a:rPr lang="nl-BE" sz="1600" b="1" dirty="0">
                <a:solidFill>
                  <a:srgbClr val="77933C"/>
                </a:solidFill>
                <a:latin typeface="Verdana" pitchFamily="34" charset="0"/>
                <a:cs typeface="Arial"/>
              </a:rPr>
              <a:t>Funding</a:t>
            </a:r>
          </a:p>
          <a:p>
            <a:pPr algn="ctr" defTabSz="914400" fontAlgn="base">
              <a:spcBef>
                <a:spcPct val="20000"/>
              </a:spcBef>
              <a:spcAft>
                <a:spcPct val="0"/>
              </a:spcAft>
              <a:buFont typeface="Arial" pitchFamily="34" charset="0"/>
              <a:buNone/>
            </a:pPr>
            <a:r>
              <a:rPr lang="en-US" sz="1600" b="1" i="1" dirty="0">
                <a:solidFill>
                  <a:srgbClr val="77933C"/>
                </a:solidFill>
                <a:latin typeface="Verdana" pitchFamily="34" charset="0"/>
                <a:cs typeface="Arial"/>
              </a:rPr>
              <a:t>c</a:t>
            </a:r>
            <a:r>
              <a:rPr lang="nl-BE" sz="1600" b="1" i="1" dirty="0">
                <a:solidFill>
                  <a:srgbClr val="77933C"/>
                </a:solidFill>
                <a:latin typeface="Verdana" pitchFamily="34" charset="0"/>
                <a:cs typeface="Arial"/>
              </a:rPr>
              <a:t>ash</a:t>
            </a:r>
          </a:p>
          <a:p>
            <a:pPr algn="ctr" defTabSz="914400" fontAlgn="base">
              <a:spcBef>
                <a:spcPct val="20000"/>
              </a:spcBef>
              <a:spcAft>
                <a:spcPct val="0"/>
              </a:spcAft>
              <a:buFont typeface="Arial" pitchFamily="34" charset="0"/>
              <a:buNone/>
            </a:pPr>
            <a:r>
              <a:rPr lang="en-US" sz="1600" b="1" dirty="0" smtClean="0">
                <a:solidFill>
                  <a:srgbClr val="77933C"/>
                </a:solidFill>
                <a:latin typeface="Verdana" pitchFamily="34" charset="0"/>
                <a:cs typeface="Arial"/>
              </a:rPr>
              <a:t>(</a:t>
            </a:r>
            <a:r>
              <a:rPr lang="en-US" sz="1600" b="1" dirty="0">
                <a:solidFill>
                  <a:srgbClr val="77933C"/>
                </a:solidFill>
                <a:latin typeface="Verdana" pitchFamily="34" charset="0"/>
                <a:cs typeface="Arial"/>
              </a:rPr>
              <a:t>€ </a:t>
            </a:r>
            <a:r>
              <a:rPr lang="nl-BE" sz="1600" b="1" dirty="0">
                <a:solidFill>
                  <a:srgbClr val="77933C"/>
                </a:solidFill>
                <a:latin typeface="Verdana" pitchFamily="34" charset="0"/>
                <a:cs typeface="Arial"/>
              </a:rPr>
              <a:t>1 billion)</a:t>
            </a:r>
            <a:endParaRPr lang="en-GB" sz="1600" b="1" dirty="0">
              <a:solidFill>
                <a:srgbClr val="77933C"/>
              </a:solidFill>
              <a:latin typeface="Verdana" pitchFamily="34" charset="0"/>
              <a:cs typeface="Arial"/>
            </a:endParaRPr>
          </a:p>
          <a:p>
            <a:pPr algn="ctr" defTabSz="914400" fontAlgn="base">
              <a:spcBef>
                <a:spcPct val="20000"/>
              </a:spcBef>
              <a:spcAft>
                <a:spcPct val="0"/>
              </a:spcAft>
              <a:buFont typeface="Arial" pitchFamily="34" charset="0"/>
              <a:buNone/>
            </a:pPr>
            <a:endParaRPr lang="en-GB" sz="1600" b="1" dirty="0">
              <a:solidFill>
                <a:srgbClr val="77933C"/>
              </a:solidFill>
              <a:latin typeface="Verdana" pitchFamily="34" charset="0"/>
              <a:cs typeface="Arial"/>
            </a:endParaRPr>
          </a:p>
        </p:txBody>
      </p:sp>
      <p:sp>
        <p:nvSpPr>
          <p:cNvPr id="4" name="Left Brace 3"/>
          <p:cNvSpPr/>
          <p:nvPr/>
        </p:nvSpPr>
        <p:spPr bwMode="auto">
          <a:xfrm>
            <a:off x="1935774" y="1524000"/>
            <a:ext cx="502626" cy="1447800"/>
          </a:xfrm>
          <a:prstGeom prst="leftBrace">
            <a:avLst>
              <a:gd name="adj1" fmla="val 8333"/>
              <a:gd name="adj2" fmla="val 48774"/>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914400">
              <a:defRPr/>
            </a:pPr>
            <a:endParaRPr lang="en-GB" sz="1600" b="1">
              <a:solidFill>
                <a:srgbClr val="00446A"/>
              </a:solidFill>
              <a:latin typeface="Helvetica"/>
              <a:ea typeface="Osaka"/>
              <a:cs typeface="Arial"/>
            </a:endParaRPr>
          </a:p>
        </p:txBody>
      </p:sp>
      <p:sp>
        <p:nvSpPr>
          <p:cNvPr id="5" name="Left Brace 4"/>
          <p:cNvSpPr/>
          <p:nvPr/>
        </p:nvSpPr>
        <p:spPr bwMode="auto">
          <a:xfrm>
            <a:off x="1935802" y="3048004"/>
            <a:ext cx="596411" cy="2582863"/>
          </a:xfrm>
          <a:prstGeom prst="leftBrace">
            <a:avLst/>
          </a:prstGeom>
          <a:ln w="25400">
            <a:solidFill>
              <a:srgbClr val="66BC29"/>
            </a:solidFill>
          </a:ln>
        </p:spPr>
        <p:style>
          <a:lnRef idx="1">
            <a:schemeClr val="accent1"/>
          </a:lnRef>
          <a:fillRef idx="0">
            <a:schemeClr val="accent1"/>
          </a:fillRef>
          <a:effectRef idx="0">
            <a:schemeClr val="accent1"/>
          </a:effectRef>
          <a:fontRef idx="minor">
            <a:schemeClr val="tx1"/>
          </a:fontRef>
        </p:style>
        <p:txBody>
          <a:bodyPr anchor="ctr"/>
          <a:lstStyle/>
          <a:p>
            <a:pPr algn="ctr" defTabSz="914400">
              <a:defRPr/>
            </a:pPr>
            <a:endParaRPr lang="en-GB" sz="1600" b="1">
              <a:solidFill>
                <a:srgbClr val="00446A"/>
              </a:solidFill>
              <a:latin typeface="Helvetica"/>
              <a:ea typeface="Osaka"/>
              <a:cs typeface="Arial"/>
            </a:endParaRPr>
          </a:p>
        </p:txBody>
      </p:sp>
      <p:sp>
        <p:nvSpPr>
          <p:cNvPr id="25" name="Hexagon 24"/>
          <p:cNvSpPr/>
          <p:nvPr/>
        </p:nvSpPr>
        <p:spPr bwMode="auto">
          <a:xfrm>
            <a:off x="2512070" y="4404421"/>
            <a:ext cx="1430978" cy="1278979"/>
          </a:xfrm>
          <a:prstGeom prst="hexagon">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a:defRPr/>
            </a:pPr>
            <a:endParaRPr lang="en-GB" sz="1600" b="1">
              <a:solidFill>
                <a:srgbClr val="FFFFFF"/>
              </a:solidFill>
              <a:latin typeface="Helvetica"/>
              <a:ea typeface="Osaka"/>
              <a:cs typeface="Arial"/>
            </a:endParaRPr>
          </a:p>
        </p:txBody>
      </p:sp>
      <p:sp>
        <p:nvSpPr>
          <p:cNvPr id="26" name="Hexagon 25"/>
          <p:cNvSpPr/>
          <p:nvPr/>
        </p:nvSpPr>
        <p:spPr bwMode="auto">
          <a:xfrm>
            <a:off x="2433394" y="3039159"/>
            <a:ext cx="1430978" cy="1278979"/>
          </a:xfrm>
          <a:prstGeom prst="hexagon">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a:defRPr/>
            </a:pPr>
            <a:endParaRPr lang="en-GB" sz="1600" b="1">
              <a:solidFill>
                <a:srgbClr val="FFFFFF"/>
              </a:solidFill>
              <a:latin typeface="Helvetica"/>
              <a:ea typeface="Osaka"/>
              <a:cs typeface="Arial"/>
            </a:endParaRPr>
          </a:p>
        </p:txBody>
      </p:sp>
      <p:sp>
        <p:nvSpPr>
          <p:cNvPr id="24" name="Hexagon 23"/>
          <p:cNvSpPr/>
          <p:nvPr/>
        </p:nvSpPr>
        <p:spPr bwMode="auto">
          <a:xfrm>
            <a:off x="3747471" y="3729661"/>
            <a:ext cx="1430978" cy="1278979"/>
          </a:xfrm>
          <a:prstGeom prst="hexagon">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a:defRPr/>
            </a:pPr>
            <a:endParaRPr lang="en-GB" sz="1600" b="1">
              <a:solidFill>
                <a:srgbClr val="FFFFFF"/>
              </a:solidFill>
              <a:latin typeface="Helvetica"/>
              <a:ea typeface="Osaka"/>
              <a:cs typeface="Arial"/>
            </a:endParaRPr>
          </a:p>
        </p:txBody>
      </p:sp>
      <p:sp>
        <p:nvSpPr>
          <p:cNvPr id="23" name="Hexagon 22"/>
          <p:cNvSpPr/>
          <p:nvPr/>
        </p:nvSpPr>
        <p:spPr bwMode="auto">
          <a:xfrm>
            <a:off x="5034887" y="3039159"/>
            <a:ext cx="1430978" cy="1278979"/>
          </a:xfrm>
          <a:prstGeom prst="hexagon">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a:defRPr/>
            </a:pPr>
            <a:endParaRPr lang="en-GB" sz="1600" b="1">
              <a:solidFill>
                <a:srgbClr val="FFFFFF"/>
              </a:solidFill>
              <a:latin typeface="Helvetica"/>
              <a:ea typeface="Osaka"/>
              <a:cs typeface="Arial"/>
            </a:endParaRPr>
          </a:p>
        </p:txBody>
      </p:sp>
      <p:sp>
        <p:nvSpPr>
          <p:cNvPr id="2" name="Hexagon 1"/>
          <p:cNvSpPr/>
          <p:nvPr/>
        </p:nvSpPr>
        <p:spPr bwMode="auto">
          <a:xfrm>
            <a:off x="3464994" y="1536374"/>
            <a:ext cx="2016224" cy="1602291"/>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defTabSz="914400">
              <a:defRPr/>
            </a:pPr>
            <a:endParaRPr lang="en-GB" sz="1600" b="1">
              <a:solidFill>
                <a:srgbClr val="FFFFFF"/>
              </a:solidFill>
              <a:latin typeface="Helvetica"/>
              <a:ea typeface="Osaka"/>
              <a:cs typeface="Arial"/>
            </a:endParaRPr>
          </a:p>
        </p:txBody>
      </p:sp>
      <p:sp>
        <p:nvSpPr>
          <p:cNvPr id="17" name="Hexagon 16"/>
          <p:cNvSpPr/>
          <p:nvPr/>
        </p:nvSpPr>
        <p:spPr bwMode="auto">
          <a:xfrm>
            <a:off x="4982855" y="4420195"/>
            <a:ext cx="1430978" cy="1278979"/>
          </a:xfrm>
          <a:prstGeom prst="hexagon">
            <a:avLst/>
          </a:prstGeom>
          <a:ln/>
        </p:spPr>
        <p:style>
          <a:lnRef idx="0">
            <a:schemeClr val="accent3"/>
          </a:lnRef>
          <a:fillRef idx="3">
            <a:schemeClr val="accent3"/>
          </a:fillRef>
          <a:effectRef idx="3">
            <a:schemeClr val="accent3"/>
          </a:effectRef>
          <a:fontRef idx="minor">
            <a:schemeClr val="lt1"/>
          </a:fontRef>
        </p:style>
        <p:txBody>
          <a:bodyPr anchor="ctr"/>
          <a:lstStyle/>
          <a:p>
            <a:pPr algn="ctr" defTabSz="914400">
              <a:defRPr/>
            </a:pPr>
            <a:endParaRPr lang="en-GB" sz="1600" b="1">
              <a:solidFill>
                <a:srgbClr val="FFFFFF"/>
              </a:solidFill>
              <a:latin typeface="Helvetica"/>
              <a:ea typeface="Osaka"/>
              <a:cs typeface="Arial"/>
            </a:endParaRPr>
          </a:p>
        </p:txBody>
      </p:sp>
      <p:sp>
        <p:nvSpPr>
          <p:cNvPr id="22552" name="TextBox 5"/>
          <p:cNvSpPr txBox="1">
            <a:spLocks noChangeArrowheads="1"/>
          </p:cNvSpPr>
          <p:nvPr/>
        </p:nvSpPr>
        <p:spPr bwMode="auto">
          <a:xfrm>
            <a:off x="3934579" y="1552575"/>
            <a:ext cx="111515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0"/>
              </a:spcBef>
              <a:spcAft>
                <a:spcPct val="0"/>
              </a:spcAft>
            </a:pPr>
            <a:r>
              <a:rPr lang="nl-BE" sz="1600" b="1">
                <a:solidFill>
                  <a:srgbClr val="FFFFFF"/>
                </a:solidFill>
                <a:latin typeface="Verdana" pitchFamily="34" charset="0"/>
                <a:cs typeface="Arial"/>
              </a:rPr>
              <a:t>EFPIA</a:t>
            </a:r>
            <a:endParaRPr lang="en-GB" sz="1600" b="1">
              <a:solidFill>
                <a:srgbClr val="FFFFFF"/>
              </a:solidFill>
              <a:latin typeface="Verdana" pitchFamily="34" charset="0"/>
              <a:cs typeface="Arial"/>
            </a:endParaRPr>
          </a:p>
        </p:txBody>
      </p:sp>
      <p:sp>
        <p:nvSpPr>
          <p:cNvPr id="22553" name="TextBox 17"/>
          <p:cNvSpPr txBox="1">
            <a:spLocks noChangeArrowheads="1"/>
          </p:cNvSpPr>
          <p:nvPr/>
        </p:nvSpPr>
        <p:spPr bwMode="auto">
          <a:xfrm>
            <a:off x="2571774" y="3538538"/>
            <a:ext cx="111369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0"/>
              </a:spcBef>
              <a:spcAft>
                <a:spcPct val="0"/>
              </a:spcAft>
            </a:pPr>
            <a:r>
              <a:rPr lang="nl-BE" sz="1000" b="1">
                <a:solidFill>
                  <a:srgbClr val="004151"/>
                </a:solidFill>
                <a:latin typeface="Verdana" pitchFamily="34" charset="0"/>
                <a:cs typeface="Arial"/>
              </a:rPr>
              <a:t>ACADEMIA</a:t>
            </a:r>
            <a:endParaRPr lang="en-GB" sz="1000" b="1">
              <a:solidFill>
                <a:srgbClr val="004151"/>
              </a:solidFill>
              <a:latin typeface="Verdana" pitchFamily="34" charset="0"/>
              <a:cs typeface="Arial"/>
            </a:endParaRPr>
          </a:p>
        </p:txBody>
      </p:sp>
      <p:sp>
        <p:nvSpPr>
          <p:cNvPr id="22554" name="TextBox 18"/>
          <p:cNvSpPr txBox="1">
            <a:spLocks noChangeArrowheads="1"/>
          </p:cNvSpPr>
          <p:nvPr/>
        </p:nvSpPr>
        <p:spPr bwMode="auto">
          <a:xfrm>
            <a:off x="2680220" y="4876869"/>
            <a:ext cx="1175239"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0"/>
              </a:spcBef>
              <a:spcAft>
                <a:spcPct val="0"/>
              </a:spcAft>
            </a:pPr>
            <a:r>
              <a:rPr lang="nl-BE" sz="1000" b="1">
                <a:solidFill>
                  <a:srgbClr val="004151"/>
                </a:solidFill>
                <a:latin typeface="Verdana" pitchFamily="34" charset="0"/>
                <a:cs typeface="Arial"/>
              </a:rPr>
              <a:t>HOSPITALS</a:t>
            </a:r>
            <a:endParaRPr lang="en-GB" sz="1000" b="1">
              <a:solidFill>
                <a:srgbClr val="004151"/>
              </a:solidFill>
              <a:latin typeface="Verdana" pitchFamily="34" charset="0"/>
              <a:cs typeface="Arial"/>
            </a:endParaRPr>
          </a:p>
        </p:txBody>
      </p:sp>
      <p:sp>
        <p:nvSpPr>
          <p:cNvPr id="22555" name="TextBox 19"/>
          <p:cNvSpPr txBox="1">
            <a:spLocks noChangeArrowheads="1"/>
          </p:cNvSpPr>
          <p:nvPr/>
        </p:nvSpPr>
        <p:spPr bwMode="auto">
          <a:xfrm>
            <a:off x="3713334" y="4116417"/>
            <a:ext cx="1499089"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0"/>
              </a:spcBef>
              <a:spcAft>
                <a:spcPct val="0"/>
              </a:spcAft>
            </a:pPr>
            <a:r>
              <a:rPr lang="nl-BE" sz="1000" b="1">
                <a:solidFill>
                  <a:srgbClr val="004151"/>
                </a:solidFill>
                <a:latin typeface="Verdana" pitchFamily="34" charset="0"/>
                <a:cs typeface="Arial"/>
              </a:rPr>
              <a:t>PATIENTS</a:t>
            </a:r>
            <a:r>
              <a:rPr lang="nl-BE" altLang="en-GB" sz="1000" b="1">
                <a:solidFill>
                  <a:srgbClr val="004151"/>
                </a:solidFill>
                <a:latin typeface="Verdana" pitchFamily="34" charset="0"/>
                <a:cs typeface="Arial"/>
              </a:rPr>
              <a:t>’</a:t>
            </a:r>
            <a:r>
              <a:rPr lang="nl-BE" sz="1000" b="1">
                <a:solidFill>
                  <a:srgbClr val="004151"/>
                </a:solidFill>
                <a:latin typeface="Verdana" pitchFamily="34" charset="0"/>
                <a:cs typeface="Arial"/>
              </a:rPr>
              <a:t> ORGANISATIONS</a:t>
            </a:r>
            <a:endParaRPr lang="en-GB" sz="1000" b="1">
              <a:solidFill>
                <a:srgbClr val="004151"/>
              </a:solidFill>
              <a:latin typeface="Verdana" pitchFamily="34" charset="0"/>
              <a:cs typeface="Arial"/>
            </a:endParaRPr>
          </a:p>
        </p:txBody>
      </p:sp>
      <p:sp>
        <p:nvSpPr>
          <p:cNvPr id="22556" name="TextBox 20"/>
          <p:cNvSpPr txBox="1">
            <a:spLocks noChangeArrowheads="1"/>
          </p:cNvSpPr>
          <p:nvPr/>
        </p:nvSpPr>
        <p:spPr bwMode="auto">
          <a:xfrm>
            <a:off x="5114218" y="3421083"/>
            <a:ext cx="135108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0"/>
              </a:spcBef>
              <a:spcAft>
                <a:spcPct val="0"/>
              </a:spcAft>
            </a:pPr>
            <a:r>
              <a:rPr lang="nl-BE" sz="1000" b="1">
                <a:solidFill>
                  <a:srgbClr val="004151"/>
                </a:solidFill>
                <a:latin typeface="Verdana" pitchFamily="34" charset="0"/>
                <a:cs typeface="Arial"/>
              </a:rPr>
              <a:t>SMALL AND MEDIUM-SIZED ENTERPRISES</a:t>
            </a:r>
            <a:endParaRPr lang="en-GB" sz="1000" b="1">
              <a:solidFill>
                <a:srgbClr val="004151"/>
              </a:solidFill>
              <a:latin typeface="Verdana" pitchFamily="34" charset="0"/>
              <a:cs typeface="Arial"/>
            </a:endParaRPr>
          </a:p>
        </p:txBody>
      </p:sp>
      <p:sp>
        <p:nvSpPr>
          <p:cNvPr id="22557" name="TextBox 21"/>
          <p:cNvSpPr txBox="1">
            <a:spLocks noChangeArrowheads="1"/>
          </p:cNvSpPr>
          <p:nvPr/>
        </p:nvSpPr>
        <p:spPr bwMode="auto">
          <a:xfrm>
            <a:off x="5102469" y="4948238"/>
            <a:ext cx="1291004"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algn="ctr" defTabSz="914400" fontAlgn="base">
              <a:spcBef>
                <a:spcPct val="0"/>
              </a:spcBef>
              <a:spcAft>
                <a:spcPct val="0"/>
              </a:spcAft>
            </a:pPr>
            <a:r>
              <a:rPr lang="nl-BE" sz="1000" b="1">
                <a:solidFill>
                  <a:srgbClr val="004151"/>
                </a:solidFill>
                <a:latin typeface="Verdana" pitchFamily="34" charset="0"/>
                <a:cs typeface="Arial"/>
              </a:rPr>
              <a:t>REGULATORS</a:t>
            </a:r>
            <a:endParaRPr lang="en-GB" sz="1000" b="1">
              <a:solidFill>
                <a:srgbClr val="004151"/>
              </a:solidFill>
              <a:latin typeface="Verdana" pitchFamily="34" charset="0"/>
              <a:cs typeface="Arial"/>
            </a:endParaRPr>
          </a:p>
        </p:txBody>
      </p:sp>
      <p:sp>
        <p:nvSpPr>
          <p:cNvPr id="7" name="Hexagon 6"/>
          <p:cNvSpPr/>
          <p:nvPr/>
        </p:nvSpPr>
        <p:spPr>
          <a:xfrm>
            <a:off x="3660579" y="1963738"/>
            <a:ext cx="740019" cy="317500"/>
          </a:xfrm>
          <a:prstGeom prst="hexag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fr-BE" sz="800" b="1" dirty="0">
                <a:solidFill>
                  <a:srgbClr val="FFFFFF"/>
                </a:solidFill>
                <a:latin typeface="Helvetica"/>
                <a:ea typeface="Osaka"/>
                <a:cs typeface="Arial"/>
              </a:rPr>
              <a:t>Pharma 1</a:t>
            </a:r>
            <a:endParaRPr lang="en-GB" sz="800" b="1" dirty="0">
              <a:solidFill>
                <a:srgbClr val="FFFFFF"/>
              </a:solidFill>
              <a:latin typeface="Helvetica"/>
              <a:ea typeface="Osaka"/>
              <a:cs typeface="Arial"/>
            </a:endParaRPr>
          </a:p>
        </p:txBody>
      </p:sp>
      <p:sp>
        <p:nvSpPr>
          <p:cNvPr id="27" name="Hexagon 26"/>
          <p:cNvSpPr/>
          <p:nvPr/>
        </p:nvSpPr>
        <p:spPr>
          <a:xfrm>
            <a:off x="3587282" y="2322582"/>
            <a:ext cx="741485" cy="319087"/>
          </a:xfrm>
          <a:prstGeom prst="hexag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fr-BE" sz="800" b="1" dirty="0">
                <a:solidFill>
                  <a:srgbClr val="FFFFFF"/>
                </a:solidFill>
                <a:latin typeface="Helvetica"/>
                <a:ea typeface="Osaka"/>
                <a:cs typeface="Arial"/>
              </a:rPr>
              <a:t>Pharma 2</a:t>
            </a:r>
            <a:endParaRPr lang="en-GB" sz="800" b="1" dirty="0">
              <a:solidFill>
                <a:srgbClr val="FFFFFF"/>
              </a:solidFill>
              <a:latin typeface="Helvetica"/>
              <a:ea typeface="Osaka"/>
              <a:cs typeface="Arial"/>
            </a:endParaRPr>
          </a:p>
        </p:txBody>
      </p:sp>
      <p:sp>
        <p:nvSpPr>
          <p:cNvPr id="28" name="Hexagon 27"/>
          <p:cNvSpPr/>
          <p:nvPr/>
        </p:nvSpPr>
        <p:spPr>
          <a:xfrm>
            <a:off x="3732336" y="2682875"/>
            <a:ext cx="740018" cy="319088"/>
          </a:xfrm>
          <a:prstGeom prst="hexag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fr-BE" sz="800" b="1" dirty="0">
                <a:solidFill>
                  <a:srgbClr val="FFFFFF"/>
                </a:solidFill>
                <a:latin typeface="Helvetica"/>
                <a:ea typeface="Osaka"/>
                <a:cs typeface="Arial"/>
              </a:rPr>
              <a:t>Pharma 3</a:t>
            </a:r>
            <a:endParaRPr lang="en-GB" sz="800" b="1" dirty="0">
              <a:solidFill>
                <a:srgbClr val="FFFFFF"/>
              </a:solidFill>
              <a:latin typeface="Helvetica"/>
              <a:ea typeface="Osaka"/>
              <a:cs typeface="Arial"/>
            </a:endParaRPr>
          </a:p>
        </p:txBody>
      </p:sp>
      <p:sp>
        <p:nvSpPr>
          <p:cNvPr id="29" name="Hexagon 28"/>
          <p:cNvSpPr/>
          <p:nvPr/>
        </p:nvSpPr>
        <p:spPr>
          <a:xfrm>
            <a:off x="4400575" y="1860550"/>
            <a:ext cx="741485" cy="319088"/>
          </a:xfrm>
          <a:prstGeom prst="hexag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fr-BE" sz="800" b="1" dirty="0">
                <a:solidFill>
                  <a:srgbClr val="FFFFFF"/>
                </a:solidFill>
                <a:latin typeface="Helvetica"/>
                <a:ea typeface="Osaka"/>
                <a:cs typeface="Arial"/>
              </a:rPr>
              <a:t>Pharma 4</a:t>
            </a:r>
            <a:endParaRPr lang="en-GB" sz="800" b="1" dirty="0">
              <a:solidFill>
                <a:srgbClr val="FFFFFF"/>
              </a:solidFill>
              <a:latin typeface="Helvetica"/>
              <a:ea typeface="Osaka"/>
              <a:cs typeface="Arial"/>
            </a:endParaRPr>
          </a:p>
        </p:txBody>
      </p:sp>
      <p:sp>
        <p:nvSpPr>
          <p:cNvPr id="30" name="Hexagon 29"/>
          <p:cNvSpPr/>
          <p:nvPr/>
        </p:nvSpPr>
        <p:spPr>
          <a:xfrm>
            <a:off x="4595457" y="2220982"/>
            <a:ext cx="741485" cy="319087"/>
          </a:xfrm>
          <a:prstGeom prst="hexag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fr-BE" sz="800" b="1" dirty="0">
                <a:solidFill>
                  <a:srgbClr val="FFFFFF"/>
                </a:solidFill>
                <a:latin typeface="Helvetica"/>
                <a:ea typeface="Osaka"/>
                <a:cs typeface="Arial"/>
              </a:rPr>
              <a:t>Pharma 5</a:t>
            </a:r>
            <a:endParaRPr lang="en-GB" sz="800" b="1" dirty="0">
              <a:solidFill>
                <a:srgbClr val="FFFFFF"/>
              </a:solidFill>
              <a:latin typeface="Helvetica"/>
              <a:ea typeface="Osaka"/>
              <a:cs typeface="Arial"/>
            </a:endParaRPr>
          </a:p>
        </p:txBody>
      </p:sp>
      <p:sp>
        <p:nvSpPr>
          <p:cNvPr id="31" name="Hexagon 30"/>
          <p:cNvSpPr/>
          <p:nvPr/>
        </p:nvSpPr>
        <p:spPr>
          <a:xfrm>
            <a:off x="4523663" y="2581275"/>
            <a:ext cx="741485" cy="317500"/>
          </a:xfrm>
          <a:prstGeom prst="hexag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fr-BE" sz="800" b="1" dirty="0">
                <a:solidFill>
                  <a:srgbClr val="FFFFFF"/>
                </a:solidFill>
                <a:latin typeface="Helvetica"/>
                <a:ea typeface="Osaka"/>
                <a:cs typeface="Arial"/>
              </a:rPr>
              <a:t>Pharma 6</a:t>
            </a:r>
            <a:endParaRPr lang="en-GB" sz="800" b="1" dirty="0">
              <a:solidFill>
                <a:srgbClr val="FFFFFF"/>
              </a:solidFill>
              <a:latin typeface="Helvetica"/>
              <a:ea typeface="Osaka"/>
              <a:cs typeface="Arial"/>
            </a:endParaRPr>
          </a:p>
        </p:txBody>
      </p:sp>
      <p:sp>
        <p:nvSpPr>
          <p:cNvPr id="22564" name="Rectangle 2"/>
          <p:cNvSpPr>
            <a:spLocks noChangeArrowheads="1"/>
          </p:cNvSpPr>
          <p:nvPr/>
        </p:nvSpPr>
        <p:spPr bwMode="auto">
          <a:xfrm>
            <a:off x="240616" y="354900"/>
            <a:ext cx="9072196"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r>
              <a:rPr lang="en-US" sz="3600" b="1" dirty="0">
                <a:solidFill>
                  <a:srgbClr val="00446A"/>
                </a:solidFill>
                <a:latin typeface="Calibri" pitchFamily="34" charset="0"/>
                <a:ea typeface="Osaka" charset="-128"/>
                <a:cs typeface="Calibri" pitchFamily="34" charset="0"/>
              </a:rPr>
              <a:t>A Typical IMI Consortium</a:t>
            </a:r>
            <a:endParaRPr lang="en-GB" sz="3600" b="1" dirty="0">
              <a:solidFill>
                <a:srgbClr val="00446A"/>
              </a:solidFill>
              <a:latin typeface="Calibri" pitchFamily="34" charset="0"/>
              <a:ea typeface="Osaka" charset="-128"/>
              <a:cs typeface="Calibri" pitchFamily="34" charset="0"/>
            </a:endParaRPr>
          </a:p>
        </p:txBody>
      </p:sp>
      <p:sp>
        <p:nvSpPr>
          <p:cNvPr id="32" name="Line 7"/>
          <p:cNvSpPr>
            <a:spLocks noChangeShapeType="1"/>
          </p:cNvSpPr>
          <p:nvPr/>
        </p:nvSpPr>
        <p:spPr bwMode="auto">
          <a:xfrm flipV="1">
            <a:off x="13161" y="1208955"/>
            <a:ext cx="7454412" cy="60325"/>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US" sz="1600" b="1">
              <a:solidFill>
                <a:srgbClr val="00446A"/>
              </a:solidFill>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375896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 name="Rectangle 2"/>
          <p:cNvSpPr>
            <a:spLocks noChangeArrowheads="1"/>
          </p:cNvSpPr>
          <p:nvPr/>
        </p:nvSpPr>
        <p:spPr bwMode="auto">
          <a:xfrm>
            <a:off x="6" y="44624"/>
            <a:ext cx="9340619"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0" fontAlgn="base" hangingPunct="0">
              <a:spcBef>
                <a:spcPct val="0"/>
              </a:spcBef>
              <a:spcAft>
                <a:spcPct val="0"/>
              </a:spcAft>
              <a:defRPr/>
            </a:pPr>
            <a:r>
              <a:rPr lang="en-GB" sz="3200" b="1" kern="0" dirty="0" smtClean="0">
                <a:solidFill>
                  <a:srgbClr val="00446A"/>
                </a:solidFill>
                <a:latin typeface="Calibri" panose="020F0502020204030204" pitchFamily="34" charset="0"/>
                <a:ea typeface="ヒラギノ角ゴ Pro W3" pitchFamily="1" charset="-128"/>
              </a:rPr>
              <a:t>How it works – from definition to project start</a:t>
            </a:r>
          </a:p>
        </p:txBody>
      </p:sp>
      <p:sp>
        <p:nvSpPr>
          <p:cNvPr id="34" name="Rectangle 33"/>
          <p:cNvSpPr/>
          <p:nvPr/>
        </p:nvSpPr>
        <p:spPr>
          <a:xfrm>
            <a:off x="1979712" y="836712"/>
            <a:ext cx="2164608" cy="3600400"/>
          </a:xfrm>
          <a:prstGeom prst="rect">
            <a:avLst/>
          </a:prstGeom>
          <a:solidFill>
            <a:srgbClr val="4F81BD">
              <a:lumMod val="20000"/>
              <a:lumOff val="80000"/>
            </a:srgbClr>
          </a:solidFill>
          <a:ln w="25400" cap="flat" cmpd="sng" algn="ctr">
            <a:noFill/>
            <a:prstDash val="solid"/>
          </a:ln>
          <a:effectLst/>
        </p:spPr>
        <p:txBody>
          <a:bodyPr rtlCol="0" anchor="ctr"/>
          <a:lstStyle/>
          <a:p>
            <a:pPr algn="ctr" defTabSz="914400">
              <a:defRPr/>
            </a:pPr>
            <a:endParaRPr lang="nl-BE" kern="0" dirty="0">
              <a:solidFill>
                <a:sysClr val="window" lastClr="FFFFFF"/>
              </a:solidFill>
              <a:latin typeface="Calibri" panose="020F0502020204030204" pitchFamily="34" charset="0"/>
              <a:ea typeface="ヒラギノ角ゴ Pro W3" pitchFamily="1" charset="-128"/>
            </a:endParaRPr>
          </a:p>
        </p:txBody>
      </p:sp>
      <p:sp>
        <p:nvSpPr>
          <p:cNvPr id="35" name="Rectangle 34"/>
          <p:cNvSpPr/>
          <p:nvPr/>
        </p:nvSpPr>
        <p:spPr>
          <a:xfrm>
            <a:off x="110681" y="844108"/>
            <a:ext cx="1225398" cy="3600400"/>
          </a:xfrm>
          <a:prstGeom prst="rect">
            <a:avLst/>
          </a:prstGeom>
          <a:solidFill>
            <a:srgbClr val="4F81BD">
              <a:lumMod val="20000"/>
              <a:lumOff val="80000"/>
            </a:srgbClr>
          </a:solidFill>
          <a:ln w="25400" cap="flat" cmpd="sng" algn="ctr">
            <a:noFill/>
            <a:prstDash val="solid"/>
          </a:ln>
          <a:effectLst/>
        </p:spPr>
        <p:txBody>
          <a:bodyPr rtlCol="0" anchor="ctr"/>
          <a:lstStyle/>
          <a:p>
            <a:pPr algn="ctr" defTabSz="914400">
              <a:defRPr/>
            </a:pPr>
            <a:endParaRPr lang="nl-BE" kern="0" dirty="0">
              <a:solidFill>
                <a:sysClr val="window" lastClr="FFFFFF"/>
              </a:solidFill>
              <a:latin typeface="Calibri" panose="020F0502020204030204" pitchFamily="34" charset="0"/>
              <a:ea typeface="ヒラギノ角ゴ Pro W3" pitchFamily="1" charset="-128"/>
            </a:endParaRPr>
          </a:p>
        </p:txBody>
      </p:sp>
      <p:sp>
        <p:nvSpPr>
          <p:cNvPr id="36" name="Rectangle 35"/>
          <p:cNvSpPr/>
          <p:nvPr/>
        </p:nvSpPr>
        <p:spPr>
          <a:xfrm>
            <a:off x="5426643" y="852348"/>
            <a:ext cx="1345858" cy="3600400"/>
          </a:xfrm>
          <a:prstGeom prst="rect">
            <a:avLst/>
          </a:prstGeom>
          <a:solidFill>
            <a:srgbClr val="4F81BD">
              <a:lumMod val="20000"/>
              <a:lumOff val="80000"/>
            </a:srgbClr>
          </a:solidFill>
          <a:ln w="25400" cap="flat" cmpd="sng" algn="ctr">
            <a:noFill/>
            <a:prstDash val="solid"/>
          </a:ln>
          <a:effectLst/>
        </p:spPr>
        <p:txBody>
          <a:bodyPr rtlCol="0" anchor="ctr"/>
          <a:lstStyle/>
          <a:p>
            <a:pPr algn="ctr" defTabSz="914400">
              <a:defRPr/>
            </a:pPr>
            <a:endParaRPr lang="nl-BE" kern="0" dirty="0">
              <a:solidFill>
                <a:sysClr val="window" lastClr="FFFFFF"/>
              </a:solidFill>
              <a:latin typeface="Calibri" panose="020F0502020204030204" pitchFamily="34" charset="0"/>
              <a:ea typeface="ヒラギノ角ゴ Pro W3" pitchFamily="1" charset="-128"/>
            </a:endParaRPr>
          </a:p>
        </p:txBody>
      </p:sp>
      <p:sp>
        <p:nvSpPr>
          <p:cNvPr id="37" name="Right Arrow 36"/>
          <p:cNvSpPr/>
          <p:nvPr/>
        </p:nvSpPr>
        <p:spPr>
          <a:xfrm>
            <a:off x="1331656" y="2476380"/>
            <a:ext cx="680615" cy="680606"/>
          </a:xfrm>
          <a:prstGeom prst="rightArrow">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nl-BE" kern="0">
              <a:solidFill>
                <a:sysClr val="window" lastClr="FFFFFF"/>
              </a:solidFill>
              <a:latin typeface="Calibri" panose="020F0502020204030204" pitchFamily="34" charset="0"/>
              <a:ea typeface="ヒラギノ角ゴ Pro W3" pitchFamily="1" charset="-128"/>
            </a:endParaRPr>
          </a:p>
        </p:txBody>
      </p:sp>
      <p:sp>
        <p:nvSpPr>
          <p:cNvPr id="38" name="TextBox 37"/>
          <p:cNvSpPr txBox="1"/>
          <p:nvPr/>
        </p:nvSpPr>
        <p:spPr>
          <a:xfrm>
            <a:off x="110681" y="3721364"/>
            <a:ext cx="1225398" cy="1338828"/>
          </a:xfrm>
          <a:prstGeom prst="rect">
            <a:avLst/>
          </a:prstGeom>
          <a:solidFill>
            <a:schemeClr val="tx1">
              <a:lumMod val="60000"/>
              <a:lumOff val="40000"/>
            </a:schemeClr>
          </a:solidFill>
        </p:spPr>
        <p:txBody>
          <a:bodyPr wrap="square" lIns="36000" tIns="0" rIns="36000" bIns="0" rtlCol="0">
            <a:spAutoFit/>
          </a:bodyPr>
          <a:lstStyle/>
          <a:p>
            <a:pPr defTabSz="914400">
              <a:defRPr/>
            </a:pPr>
            <a:r>
              <a:rPr lang="nl-BE" sz="1450" kern="0" dirty="0" smtClean="0">
                <a:solidFill>
                  <a:sysClr val="windowText" lastClr="000000"/>
                </a:solidFill>
                <a:latin typeface="Calibri" panose="020F0502020204030204" pitchFamily="34" charset="0"/>
                <a:ea typeface="ヒラギノ角ゴ Pro W3" pitchFamily="1" charset="-128"/>
              </a:rPr>
              <a:t>Identification of topic and willingness to collaborate by EFPIA companies</a:t>
            </a:r>
            <a:endParaRPr lang="nl-BE" sz="1450" kern="0" dirty="0">
              <a:solidFill>
                <a:sysClr val="windowText" lastClr="000000"/>
              </a:solidFill>
              <a:latin typeface="Calibri" panose="020F0502020204030204" pitchFamily="34" charset="0"/>
              <a:ea typeface="ヒラギノ角ゴ Pro W3" pitchFamily="1" charset="-128"/>
            </a:endParaRPr>
          </a:p>
        </p:txBody>
      </p:sp>
      <p:sp>
        <p:nvSpPr>
          <p:cNvPr id="39" name="Hexagon 38"/>
          <p:cNvSpPr/>
          <p:nvPr/>
        </p:nvSpPr>
        <p:spPr>
          <a:xfrm>
            <a:off x="166184" y="2149494"/>
            <a:ext cx="1055712" cy="1023366"/>
          </a:xfrm>
          <a:prstGeom prst="hexagon">
            <a:avLst/>
          </a:prstGeom>
          <a:solidFill>
            <a:srgbClr val="002060"/>
          </a:solidFill>
          <a:ln w="25400" cap="flat" cmpd="sng" algn="ctr">
            <a:solidFill>
              <a:schemeClr val="tx1">
                <a:lumMod val="50000"/>
              </a:schemeClr>
            </a:solidFill>
            <a:prstDash val="solid"/>
          </a:ln>
          <a:effectLst/>
        </p:spPr>
        <p:txBody>
          <a:bodyPr wrap="none" lIns="0" tIns="0" rIns="0" bIns="0" rtlCol="0" anchor="ctr"/>
          <a:lstStyle/>
          <a:p>
            <a:pPr algn="ctr" defTabSz="914400">
              <a:defRPr/>
            </a:pPr>
            <a:r>
              <a:rPr lang="nl-BE" sz="1200" b="1" kern="0" dirty="0" smtClean="0">
                <a:solidFill>
                  <a:srgbClr val="FFFFFF"/>
                </a:solidFill>
                <a:latin typeface="Calibri" panose="020F0502020204030204" pitchFamily="34" charset="0"/>
                <a:ea typeface="ヒラギノ角ゴ Pro W3" pitchFamily="1" charset="-128"/>
              </a:rPr>
              <a:t>EFPIA </a:t>
            </a:r>
          </a:p>
          <a:p>
            <a:pPr algn="ctr" defTabSz="914400">
              <a:defRPr/>
            </a:pPr>
            <a:r>
              <a:rPr lang="nl-BE" sz="1200" b="1" kern="0" dirty="0" smtClean="0">
                <a:solidFill>
                  <a:srgbClr val="FFFFFF"/>
                </a:solidFill>
                <a:latin typeface="Calibri" panose="020F0502020204030204" pitchFamily="34" charset="0"/>
                <a:ea typeface="ヒラギノ角ゴ Pro W3" pitchFamily="1" charset="-128"/>
              </a:rPr>
              <a:t>consortium</a:t>
            </a:r>
            <a:endParaRPr lang="nl-BE" sz="1200" b="1" kern="0" dirty="0">
              <a:solidFill>
                <a:srgbClr val="FFFFFF"/>
              </a:solidFill>
              <a:latin typeface="Calibri" pitchFamily="34" charset="0"/>
              <a:ea typeface="ヒラギノ角ゴ Pro W3" pitchFamily="1" charset="-128"/>
            </a:endParaRPr>
          </a:p>
        </p:txBody>
      </p:sp>
      <p:sp>
        <p:nvSpPr>
          <p:cNvPr id="42" name="TextBox 41"/>
          <p:cNvSpPr txBox="1"/>
          <p:nvPr/>
        </p:nvSpPr>
        <p:spPr>
          <a:xfrm>
            <a:off x="107504" y="852351"/>
            <a:ext cx="1225398" cy="830997"/>
          </a:xfrm>
          <a:prstGeom prst="rect">
            <a:avLst/>
          </a:prstGeom>
          <a:gradFill>
            <a:gsLst>
              <a:gs pos="0">
                <a:srgbClr val="66BC29"/>
              </a:gs>
              <a:gs pos="100000">
                <a:schemeClr val="accent1">
                  <a:tint val="44500"/>
                  <a:satMod val="160000"/>
                </a:schemeClr>
              </a:gs>
              <a:gs pos="100000">
                <a:schemeClr val="accent1">
                  <a:tint val="23500"/>
                  <a:satMod val="160000"/>
                </a:schemeClr>
              </a:gs>
            </a:gsLst>
            <a:lin ang="5400000" scaled="0"/>
          </a:gradFill>
          <a:ln>
            <a:noFill/>
          </a:ln>
        </p:spPr>
        <p:txBody>
          <a:bodyPr wrap="square" rtlCol="0">
            <a:spAutoFit/>
          </a:bodyPr>
          <a:lstStyle/>
          <a:p>
            <a:pPr defTabSz="914400">
              <a:defRPr/>
            </a:pPr>
            <a:r>
              <a:rPr lang="nl-BE" sz="1600" kern="0" dirty="0" smtClean="0">
                <a:solidFill>
                  <a:srgbClr val="111111"/>
                </a:solidFill>
                <a:latin typeface="Calibri" panose="020F0502020204030204" pitchFamily="34" charset="0"/>
                <a:ea typeface="ヒラギノ角ゴ Pro W3" pitchFamily="1" charset="-128"/>
              </a:rPr>
              <a:t>Topic definition phase</a:t>
            </a:r>
            <a:endParaRPr lang="nl-BE" sz="1600" kern="0" dirty="0">
              <a:solidFill>
                <a:srgbClr val="111111"/>
              </a:solidFill>
              <a:latin typeface="Calibri" panose="020F0502020204030204" pitchFamily="34" charset="0"/>
              <a:ea typeface="ヒラギノ角ゴ Pro W3" pitchFamily="1" charset="-128"/>
            </a:endParaRPr>
          </a:p>
        </p:txBody>
      </p:sp>
      <p:sp>
        <p:nvSpPr>
          <p:cNvPr id="43" name="TextBox 42"/>
          <p:cNvSpPr txBox="1"/>
          <p:nvPr/>
        </p:nvSpPr>
        <p:spPr>
          <a:xfrm>
            <a:off x="1979712" y="844108"/>
            <a:ext cx="2164608" cy="338554"/>
          </a:xfrm>
          <a:prstGeom prst="rect">
            <a:avLst/>
          </a:prstGeom>
          <a:gradFill>
            <a:gsLst>
              <a:gs pos="0">
                <a:srgbClr val="66BC29"/>
              </a:gs>
              <a:gs pos="100000">
                <a:schemeClr val="accent1">
                  <a:tint val="44500"/>
                  <a:satMod val="160000"/>
                </a:schemeClr>
              </a:gs>
              <a:gs pos="100000">
                <a:schemeClr val="accent1">
                  <a:tint val="23500"/>
                  <a:satMod val="160000"/>
                </a:schemeClr>
              </a:gs>
            </a:gsLst>
            <a:lin ang="5400000" scaled="0"/>
          </a:gradFill>
          <a:ln>
            <a:noFill/>
          </a:ln>
        </p:spPr>
        <p:txBody>
          <a:bodyPr wrap="square" rtlCol="0">
            <a:spAutoFit/>
          </a:bodyPr>
          <a:lstStyle/>
          <a:p>
            <a:pPr algn="ctr" defTabSz="914400">
              <a:defRPr/>
            </a:pPr>
            <a:r>
              <a:rPr lang="nl-BE" sz="1600" kern="0" dirty="0" smtClean="0">
                <a:solidFill>
                  <a:srgbClr val="111111"/>
                </a:solidFill>
                <a:latin typeface="Calibri" panose="020F0502020204030204" pitchFamily="34" charset="0"/>
                <a:ea typeface="ヒラギノ角ゴ Pro W3" pitchFamily="1" charset="-128"/>
              </a:rPr>
              <a:t>STAGE 1 </a:t>
            </a:r>
          </a:p>
        </p:txBody>
      </p:sp>
      <p:sp>
        <p:nvSpPr>
          <p:cNvPr id="44" name="Oval 43"/>
          <p:cNvSpPr/>
          <p:nvPr/>
        </p:nvSpPr>
        <p:spPr>
          <a:xfrm>
            <a:off x="2032554" y="1789454"/>
            <a:ext cx="1087996" cy="792088"/>
          </a:xfrm>
          <a:prstGeom prst="ellipse">
            <a:avLst/>
          </a:prstGeom>
          <a:solidFill>
            <a:srgbClr val="FF6E01"/>
          </a:solidFill>
          <a:ln w="25400" cap="flat" cmpd="sng" algn="ctr">
            <a:solidFill>
              <a:srgbClr val="FF6600"/>
            </a:solidFill>
            <a:prstDash val="solid"/>
          </a:ln>
          <a:effectLst/>
        </p:spPr>
        <p:txBody>
          <a:bodyPr lIns="0" tIns="0" rIns="0" bIns="0" rtlCol="0" anchor="ctr"/>
          <a:lstStyle/>
          <a:p>
            <a:pPr algn="ctr" defTabSz="914400">
              <a:defRPr/>
            </a:pPr>
            <a:r>
              <a:rPr lang="nl-BE" sz="1400" kern="0" dirty="0" smtClean="0">
                <a:solidFill>
                  <a:sysClr val="window" lastClr="FFFFFF"/>
                </a:solidFill>
                <a:latin typeface="Calibri" panose="020F0502020204030204" pitchFamily="34" charset="0"/>
                <a:ea typeface="ヒラギノ角ゴ Pro W3" pitchFamily="1" charset="-128"/>
              </a:rPr>
              <a:t>Academic research teams</a:t>
            </a:r>
            <a:endParaRPr lang="nl-BE" sz="1400" kern="0" dirty="0">
              <a:solidFill>
                <a:sysClr val="window" lastClr="FFFFFF"/>
              </a:solidFill>
              <a:latin typeface="Calibri" pitchFamily="34" charset="0"/>
              <a:ea typeface="ヒラギノ角ゴ Pro W3" pitchFamily="1" charset="-128"/>
            </a:endParaRPr>
          </a:p>
        </p:txBody>
      </p:sp>
      <p:sp>
        <p:nvSpPr>
          <p:cNvPr id="45" name="Oval 44"/>
          <p:cNvSpPr/>
          <p:nvPr/>
        </p:nvSpPr>
        <p:spPr>
          <a:xfrm>
            <a:off x="2851903" y="1484784"/>
            <a:ext cx="1072025" cy="592702"/>
          </a:xfrm>
          <a:prstGeom prst="ellipse">
            <a:avLst/>
          </a:prstGeom>
          <a:solidFill>
            <a:srgbClr val="FF6E01"/>
          </a:solidFill>
          <a:ln w="25400" cap="flat" cmpd="sng" algn="ctr">
            <a:solidFill>
              <a:srgbClr val="FF6600"/>
            </a:solidFill>
            <a:prstDash val="solid"/>
          </a:ln>
          <a:effectLst/>
        </p:spPr>
        <p:txBody>
          <a:bodyPr lIns="0" tIns="0" rIns="0" bIns="0" rtlCol="0" anchor="ctr"/>
          <a:lstStyle/>
          <a:p>
            <a:pPr algn="ctr" defTabSz="914400">
              <a:defRPr/>
            </a:pPr>
            <a:r>
              <a:rPr lang="nl-BE" sz="1400" kern="0" dirty="0" smtClean="0">
                <a:solidFill>
                  <a:sysClr val="window" lastClr="FFFFFF"/>
                </a:solidFill>
                <a:latin typeface="Calibri" panose="020F0502020204030204" pitchFamily="34" charset="0"/>
                <a:ea typeface="ヒラギノ角ゴ Pro W3" pitchFamily="1" charset="-128"/>
              </a:rPr>
              <a:t>Hospitals</a:t>
            </a:r>
            <a:endParaRPr lang="nl-BE" sz="1400" kern="0" dirty="0">
              <a:solidFill>
                <a:sysClr val="window" lastClr="FFFFFF"/>
              </a:solidFill>
              <a:latin typeface="Calibri" pitchFamily="34" charset="0"/>
              <a:ea typeface="ヒラギノ角ゴ Pro W3" pitchFamily="1" charset="-128"/>
            </a:endParaRPr>
          </a:p>
        </p:txBody>
      </p:sp>
      <p:sp>
        <p:nvSpPr>
          <p:cNvPr id="46" name="Oval 45"/>
          <p:cNvSpPr/>
          <p:nvPr/>
        </p:nvSpPr>
        <p:spPr>
          <a:xfrm>
            <a:off x="3082639" y="1969474"/>
            <a:ext cx="731157" cy="360040"/>
          </a:xfrm>
          <a:prstGeom prst="ellipse">
            <a:avLst/>
          </a:prstGeom>
          <a:solidFill>
            <a:srgbClr val="FF6E01"/>
          </a:solidFill>
          <a:ln w="25400" cap="flat" cmpd="sng" algn="ctr">
            <a:solidFill>
              <a:srgbClr val="FF6600"/>
            </a:solidFill>
            <a:prstDash val="solid"/>
          </a:ln>
          <a:effectLst/>
        </p:spPr>
        <p:txBody>
          <a:bodyPr lIns="0" tIns="0" rIns="0" bIns="0" rtlCol="0" anchor="ctr"/>
          <a:lstStyle/>
          <a:p>
            <a:pPr algn="ctr" defTabSz="914400">
              <a:defRPr/>
            </a:pPr>
            <a:r>
              <a:rPr lang="nl-BE" sz="1400" kern="0" dirty="0" smtClean="0">
                <a:solidFill>
                  <a:sysClr val="window" lastClr="FFFFFF"/>
                </a:solidFill>
                <a:latin typeface="Calibri" panose="020F0502020204030204" pitchFamily="34" charset="0"/>
                <a:ea typeface="ヒラギノ角ゴ Pro W3" pitchFamily="1" charset="-128"/>
              </a:rPr>
              <a:t>SMEs</a:t>
            </a:r>
            <a:endParaRPr lang="nl-BE" sz="1400" kern="0" dirty="0">
              <a:solidFill>
                <a:sysClr val="window" lastClr="FFFFFF"/>
              </a:solidFill>
              <a:latin typeface="Calibri" pitchFamily="34" charset="0"/>
              <a:ea typeface="ヒラギノ角ゴ Pro W3" pitchFamily="1" charset="-128"/>
            </a:endParaRPr>
          </a:p>
        </p:txBody>
      </p:sp>
      <p:sp>
        <p:nvSpPr>
          <p:cNvPr id="47" name="Oval 46"/>
          <p:cNvSpPr/>
          <p:nvPr/>
        </p:nvSpPr>
        <p:spPr>
          <a:xfrm>
            <a:off x="2195742" y="2884917"/>
            <a:ext cx="1192597" cy="688131"/>
          </a:xfrm>
          <a:prstGeom prst="ellipse">
            <a:avLst/>
          </a:prstGeom>
          <a:solidFill>
            <a:srgbClr val="FF6E01"/>
          </a:solidFill>
          <a:ln w="25400" cap="flat" cmpd="sng" algn="ctr">
            <a:solidFill>
              <a:srgbClr val="FF6600"/>
            </a:solidFill>
            <a:prstDash val="solid"/>
          </a:ln>
          <a:effectLst/>
        </p:spPr>
        <p:txBody>
          <a:bodyPr lIns="0" tIns="0" rIns="0" bIns="0" rtlCol="0" anchor="ctr"/>
          <a:lstStyle/>
          <a:p>
            <a:pPr algn="ctr" defTabSz="914400">
              <a:defRPr/>
            </a:pPr>
            <a:r>
              <a:rPr lang="nl-BE" sz="1400" kern="0" dirty="0" smtClean="0">
                <a:solidFill>
                  <a:sysClr val="window" lastClr="FFFFFF"/>
                </a:solidFill>
                <a:latin typeface="Calibri" panose="020F0502020204030204" pitchFamily="34" charset="0"/>
                <a:ea typeface="ヒラギノ角ゴ Pro W3" pitchFamily="1" charset="-128"/>
              </a:rPr>
              <a:t>Regulatory authorities</a:t>
            </a:r>
            <a:endParaRPr lang="nl-BE" sz="1400" kern="0" dirty="0">
              <a:solidFill>
                <a:sysClr val="window" lastClr="FFFFFF"/>
              </a:solidFill>
              <a:latin typeface="Calibri" pitchFamily="34" charset="0"/>
              <a:ea typeface="ヒラギノ角ゴ Pro W3" pitchFamily="1" charset="-128"/>
            </a:endParaRPr>
          </a:p>
        </p:txBody>
      </p:sp>
      <p:sp>
        <p:nvSpPr>
          <p:cNvPr id="48" name="Oval 47"/>
          <p:cNvSpPr/>
          <p:nvPr/>
        </p:nvSpPr>
        <p:spPr>
          <a:xfrm>
            <a:off x="2733880" y="2295188"/>
            <a:ext cx="1410440" cy="773772"/>
          </a:xfrm>
          <a:prstGeom prst="ellipse">
            <a:avLst/>
          </a:prstGeom>
          <a:solidFill>
            <a:srgbClr val="FF6E01"/>
          </a:solidFill>
          <a:ln w="25400" cap="flat" cmpd="sng" algn="ctr">
            <a:solidFill>
              <a:srgbClr val="FF6600"/>
            </a:solidFill>
            <a:prstDash val="solid"/>
          </a:ln>
          <a:effectLst/>
        </p:spPr>
        <p:txBody>
          <a:bodyPr lIns="0" tIns="0" rIns="0" bIns="0" rtlCol="0" anchor="ctr"/>
          <a:lstStyle/>
          <a:p>
            <a:pPr algn="ctr" defTabSz="914400">
              <a:defRPr/>
            </a:pPr>
            <a:r>
              <a:rPr lang="nl-BE" sz="1400" kern="0" dirty="0" smtClean="0">
                <a:solidFill>
                  <a:sysClr val="window" lastClr="FFFFFF"/>
                </a:solidFill>
                <a:latin typeface="Calibri" panose="020F0502020204030204" pitchFamily="34" charset="0"/>
                <a:ea typeface="ヒラギノ角ゴ Pro W3" pitchFamily="1" charset="-128"/>
              </a:rPr>
              <a:t>Patients’ organisations</a:t>
            </a:r>
            <a:endParaRPr lang="nl-BE" sz="1400" kern="0" dirty="0">
              <a:solidFill>
                <a:sysClr val="window" lastClr="FFFFFF"/>
              </a:solidFill>
              <a:latin typeface="Calibri" pitchFamily="34" charset="0"/>
              <a:ea typeface="ヒラギノ角ゴ Pro W3" pitchFamily="1" charset="-128"/>
            </a:endParaRPr>
          </a:p>
        </p:txBody>
      </p:sp>
      <p:sp>
        <p:nvSpPr>
          <p:cNvPr id="49" name="TextBox 48"/>
          <p:cNvSpPr txBox="1"/>
          <p:nvPr/>
        </p:nvSpPr>
        <p:spPr>
          <a:xfrm>
            <a:off x="1979712" y="3721364"/>
            <a:ext cx="2164608" cy="1338828"/>
          </a:xfrm>
          <a:prstGeom prst="rect">
            <a:avLst/>
          </a:prstGeom>
          <a:solidFill>
            <a:schemeClr val="tx1">
              <a:lumMod val="60000"/>
              <a:lumOff val="40000"/>
            </a:schemeClr>
          </a:solidFill>
        </p:spPr>
        <p:txBody>
          <a:bodyPr wrap="square" lIns="36000" tIns="0" rIns="36000" bIns="0" rtlCol="0">
            <a:spAutoFit/>
          </a:bodyPr>
          <a:lstStyle/>
          <a:p>
            <a:pPr algn="ctr" defTabSz="914400">
              <a:defRPr/>
            </a:pPr>
            <a:r>
              <a:rPr lang="nl-BE" sz="1450" kern="0" dirty="0">
                <a:solidFill>
                  <a:srgbClr val="111111"/>
                </a:solidFill>
                <a:latin typeface="Calibri" panose="020F0502020204030204" pitchFamily="34" charset="0"/>
                <a:ea typeface="ヒラギノ角ゴ Pro W3" pitchFamily="1" charset="-128"/>
              </a:rPr>
              <a:t>Submission of Expressions of Interest by applicant </a:t>
            </a:r>
            <a:r>
              <a:rPr lang="nl-BE" sz="1450" kern="0" dirty="0" smtClean="0">
                <a:solidFill>
                  <a:srgbClr val="111111"/>
                </a:solidFill>
                <a:latin typeface="Calibri" panose="020F0502020204030204" pitchFamily="34" charset="0"/>
                <a:ea typeface="ヒラギノ角ゴ Pro W3" pitchFamily="1" charset="-128"/>
              </a:rPr>
              <a:t>consortia</a:t>
            </a:r>
          </a:p>
          <a:p>
            <a:pPr algn="ctr" defTabSz="914400">
              <a:defRPr/>
            </a:pPr>
            <a:r>
              <a:rPr lang="nl-BE" sz="1450" kern="0" dirty="0" smtClean="0">
                <a:solidFill>
                  <a:srgbClr val="111111"/>
                </a:solidFill>
                <a:latin typeface="Calibri" panose="020F0502020204030204" pitchFamily="34" charset="0"/>
                <a:ea typeface="ヒラギノ角ゴ Pro W3" pitchFamily="1" charset="-128"/>
              </a:rPr>
              <a:t>&amp; </a:t>
            </a:r>
          </a:p>
          <a:p>
            <a:pPr algn="ctr" defTabSz="914400">
              <a:defRPr/>
            </a:pPr>
            <a:r>
              <a:rPr lang="nl-BE" sz="1450" kern="0" dirty="0" smtClean="0">
                <a:solidFill>
                  <a:srgbClr val="111111"/>
                </a:solidFill>
                <a:latin typeface="Calibri" panose="020F0502020204030204" pitchFamily="34" charset="0"/>
                <a:ea typeface="ヒラギノ角ゴ Pro W3" pitchFamily="1" charset="-128"/>
              </a:rPr>
              <a:t>Evaluation </a:t>
            </a:r>
            <a:r>
              <a:rPr lang="nl-BE" sz="1450" kern="0" dirty="0">
                <a:solidFill>
                  <a:srgbClr val="111111"/>
                </a:solidFill>
                <a:latin typeface="Calibri" panose="020F0502020204030204" pitchFamily="34" charset="0"/>
                <a:ea typeface="ヒラギノ角ゴ Pro W3" pitchFamily="1" charset="-128"/>
              </a:rPr>
              <a:t>by independent experts</a:t>
            </a:r>
          </a:p>
        </p:txBody>
      </p:sp>
      <p:sp>
        <p:nvSpPr>
          <p:cNvPr id="50" name="TextBox 49"/>
          <p:cNvSpPr txBox="1"/>
          <p:nvPr/>
        </p:nvSpPr>
        <p:spPr>
          <a:xfrm>
            <a:off x="5436097" y="852348"/>
            <a:ext cx="1336404" cy="338554"/>
          </a:xfrm>
          <a:prstGeom prst="rect">
            <a:avLst/>
          </a:prstGeom>
          <a:gradFill>
            <a:gsLst>
              <a:gs pos="0">
                <a:srgbClr val="66BC29"/>
              </a:gs>
              <a:gs pos="100000">
                <a:schemeClr val="accent1">
                  <a:tint val="44500"/>
                  <a:satMod val="160000"/>
                </a:schemeClr>
              </a:gs>
              <a:gs pos="100000">
                <a:schemeClr val="accent1">
                  <a:tint val="23500"/>
                  <a:satMod val="160000"/>
                </a:schemeClr>
              </a:gs>
            </a:gsLst>
            <a:lin ang="5400000" scaled="0"/>
          </a:gradFill>
          <a:ln>
            <a:noFill/>
          </a:ln>
        </p:spPr>
        <p:txBody>
          <a:bodyPr wrap="square" rtlCol="0">
            <a:spAutoFit/>
          </a:bodyPr>
          <a:lstStyle/>
          <a:p>
            <a:pPr algn="ctr" defTabSz="914400">
              <a:defRPr/>
            </a:pPr>
            <a:r>
              <a:rPr lang="nl-BE" sz="1600" kern="0" dirty="0" smtClean="0">
                <a:solidFill>
                  <a:srgbClr val="111111"/>
                </a:solidFill>
                <a:latin typeface="Calibri" panose="020F0502020204030204" pitchFamily="34" charset="0"/>
                <a:ea typeface="ヒラギノ角ゴ Pro W3" pitchFamily="1" charset="-128"/>
              </a:rPr>
              <a:t>STAGE 2 </a:t>
            </a:r>
          </a:p>
        </p:txBody>
      </p:sp>
      <p:sp>
        <p:nvSpPr>
          <p:cNvPr id="51" name="TextBox 50"/>
          <p:cNvSpPr txBox="1"/>
          <p:nvPr/>
        </p:nvSpPr>
        <p:spPr>
          <a:xfrm>
            <a:off x="5426643" y="3284984"/>
            <a:ext cx="1345858" cy="1785104"/>
          </a:xfrm>
          <a:prstGeom prst="rect">
            <a:avLst/>
          </a:prstGeom>
          <a:solidFill>
            <a:schemeClr val="tx1">
              <a:lumMod val="60000"/>
              <a:lumOff val="40000"/>
            </a:schemeClr>
          </a:solidFill>
        </p:spPr>
        <p:txBody>
          <a:bodyPr wrap="square" lIns="36000" tIns="0" rIns="36000" bIns="0" rtlCol="0">
            <a:spAutoFit/>
          </a:bodyPr>
          <a:lstStyle/>
          <a:p>
            <a:pPr algn="ctr" defTabSz="914400">
              <a:defRPr/>
            </a:pPr>
            <a:r>
              <a:rPr lang="nl-BE" sz="1450" kern="0" dirty="0" smtClean="0">
                <a:solidFill>
                  <a:srgbClr val="111111"/>
                </a:solidFill>
                <a:latin typeface="Calibri" panose="020F0502020204030204" pitchFamily="34" charset="0"/>
                <a:ea typeface="ヒラギノ角ゴ Pro W3" pitchFamily="1" charset="-128"/>
              </a:rPr>
              <a:t>Preparation of Full Project Proposal</a:t>
            </a:r>
          </a:p>
          <a:p>
            <a:pPr algn="ctr" defTabSz="914400">
              <a:defRPr/>
            </a:pPr>
            <a:r>
              <a:rPr lang="nl-BE" sz="1450" kern="0" dirty="0" smtClean="0">
                <a:solidFill>
                  <a:srgbClr val="111111"/>
                </a:solidFill>
                <a:latin typeface="Calibri" panose="020F0502020204030204" pitchFamily="34" charset="0"/>
                <a:ea typeface="ヒラギノ角ゴ Pro W3" pitchFamily="1" charset="-128"/>
              </a:rPr>
              <a:t>&amp; </a:t>
            </a:r>
          </a:p>
          <a:p>
            <a:pPr algn="ctr" defTabSz="914400">
              <a:defRPr/>
            </a:pPr>
            <a:r>
              <a:rPr lang="nl-BE" sz="1450" kern="0" dirty="0" smtClean="0">
                <a:solidFill>
                  <a:srgbClr val="111111"/>
                </a:solidFill>
                <a:latin typeface="Calibri" panose="020F0502020204030204" pitchFamily="34" charset="0"/>
                <a:ea typeface="ヒラギノ角ゴ Pro W3" pitchFamily="1" charset="-128"/>
              </a:rPr>
              <a:t>Evaluation </a:t>
            </a:r>
            <a:r>
              <a:rPr lang="nl-BE" sz="1450" kern="0" dirty="0">
                <a:solidFill>
                  <a:srgbClr val="111111"/>
                </a:solidFill>
                <a:latin typeface="Calibri" panose="020F0502020204030204" pitchFamily="34" charset="0"/>
                <a:ea typeface="ヒラギノ角ゴ Pro W3" pitchFamily="1" charset="-128"/>
              </a:rPr>
              <a:t>by independent </a:t>
            </a:r>
            <a:r>
              <a:rPr lang="nl-BE" sz="1450" kern="0" dirty="0" smtClean="0">
                <a:solidFill>
                  <a:srgbClr val="111111"/>
                </a:solidFill>
                <a:latin typeface="Calibri" panose="020F0502020204030204" pitchFamily="34" charset="0"/>
                <a:ea typeface="ヒラギノ角ゴ Pro W3" pitchFamily="1" charset="-128"/>
              </a:rPr>
              <a:t>experts/ethical panel</a:t>
            </a:r>
            <a:endParaRPr lang="nl-BE" sz="1450" kern="0" dirty="0">
              <a:solidFill>
                <a:srgbClr val="111111"/>
              </a:solidFill>
              <a:latin typeface="Calibri" panose="020F0502020204030204" pitchFamily="34" charset="0"/>
              <a:ea typeface="ヒラギノ角ゴ Pro W3" pitchFamily="1" charset="-128"/>
            </a:endParaRPr>
          </a:p>
        </p:txBody>
      </p:sp>
      <p:sp>
        <p:nvSpPr>
          <p:cNvPr id="52" name="Right Arrow 51"/>
          <p:cNvSpPr/>
          <p:nvPr/>
        </p:nvSpPr>
        <p:spPr>
          <a:xfrm>
            <a:off x="4211976" y="2475021"/>
            <a:ext cx="1214683" cy="743000"/>
          </a:xfrm>
          <a:prstGeom prst="rightArrow">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nl-BE" kern="0">
              <a:solidFill>
                <a:sysClr val="window" lastClr="FFFFFF"/>
              </a:solidFill>
              <a:latin typeface="Calibri" panose="020F0502020204030204" pitchFamily="34" charset="0"/>
              <a:ea typeface="ヒラギノ角ゴ Pro W3" pitchFamily="1" charset="-128"/>
            </a:endParaRPr>
          </a:p>
        </p:txBody>
      </p:sp>
      <p:sp>
        <p:nvSpPr>
          <p:cNvPr id="53" name="Hexagon 36"/>
          <p:cNvSpPr/>
          <p:nvPr/>
        </p:nvSpPr>
        <p:spPr>
          <a:xfrm>
            <a:off x="5533677" y="2322314"/>
            <a:ext cx="1110055" cy="540292"/>
          </a:xfrm>
          <a:custGeom>
            <a:avLst/>
            <a:gdLst>
              <a:gd name="connsiteX0" fmla="*/ 0 w 1080120"/>
              <a:gd name="connsiteY0" fmla="*/ 468052 h 936104"/>
              <a:gd name="connsiteX1" fmla="*/ 234026 w 1080120"/>
              <a:gd name="connsiteY1" fmla="*/ 0 h 936104"/>
              <a:gd name="connsiteX2" fmla="*/ 846094 w 1080120"/>
              <a:gd name="connsiteY2" fmla="*/ 0 h 936104"/>
              <a:gd name="connsiteX3" fmla="*/ 1080120 w 1080120"/>
              <a:gd name="connsiteY3" fmla="*/ 468052 h 936104"/>
              <a:gd name="connsiteX4" fmla="*/ 846094 w 1080120"/>
              <a:gd name="connsiteY4" fmla="*/ 936104 h 936104"/>
              <a:gd name="connsiteX5" fmla="*/ 234026 w 1080120"/>
              <a:gd name="connsiteY5" fmla="*/ 936104 h 936104"/>
              <a:gd name="connsiteX6" fmla="*/ 0 w 1080120"/>
              <a:gd name="connsiteY6" fmla="*/ 468052 h 936104"/>
              <a:gd name="connsiteX0" fmla="*/ 0 w 1080120"/>
              <a:gd name="connsiteY0" fmla="*/ 468052 h 936104"/>
              <a:gd name="connsiteX1" fmla="*/ 443576 w 1080120"/>
              <a:gd name="connsiteY1" fmla="*/ 447675 h 936104"/>
              <a:gd name="connsiteX2" fmla="*/ 846094 w 1080120"/>
              <a:gd name="connsiteY2" fmla="*/ 0 h 936104"/>
              <a:gd name="connsiteX3" fmla="*/ 1080120 w 1080120"/>
              <a:gd name="connsiteY3" fmla="*/ 468052 h 936104"/>
              <a:gd name="connsiteX4" fmla="*/ 846094 w 1080120"/>
              <a:gd name="connsiteY4" fmla="*/ 936104 h 936104"/>
              <a:gd name="connsiteX5" fmla="*/ 234026 w 1080120"/>
              <a:gd name="connsiteY5" fmla="*/ 936104 h 936104"/>
              <a:gd name="connsiteX6" fmla="*/ 0 w 1080120"/>
              <a:gd name="connsiteY6" fmla="*/ 468052 h 936104"/>
              <a:gd name="connsiteX0" fmla="*/ 0 w 1080120"/>
              <a:gd name="connsiteY0" fmla="*/ 20377 h 488429"/>
              <a:gd name="connsiteX1" fmla="*/ 443576 w 1080120"/>
              <a:gd name="connsiteY1" fmla="*/ 0 h 488429"/>
              <a:gd name="connsiteX2" fmla="*/ 1080120 w 1080120"/>
              <a:gd name="connsiteY2" fmla="*/ 20377 h 488429"/>
              <a:gd name="connsiteX3" fmla="*/ 846094 w 1080120"/>
              <a:gd name="connsiteY3" fmla="*/ 488429 h 488429"/>
              <a:gd name="connsiteX4" fmla="*/ 234026 w 1080120"/>
              <a:gd name="connsiteY4" fmla="*/ 488429 h 488429"/>
              <a:gd name="connsiteX5" fmla="*/ 0 w 1080120"/>
              <a:gd name="connsiteY5" fmla="*/ 20377 h 488429"/>
              <a:gd name="connsiteX0" fmla="*/ 0 w 1080120"/>
              <a:gd name="connsiteY0" fmla="*/ 0 h 468052"/>
              <a:gd name="connsiteX1" fmla="*/ 1080120 w 1080120"/>
              <a:gd name="connsiteY1" fmla="*/ 0 h 468052"/>
              <a:gd name="connsiteX2" fmla="*/ 846094 w 1080120"/>
              <a:gd name="connsiteY2" fmla="*/ 468052 h 468052"/>
              <a:gd name="connsiteX3" fmla="*/ 234026 w 1080120"/>
              <a:gd name="connsiteY3" fmla="*/ 468052 h 468052"/>
              <a:gd name="connsiteX4" fmla="*/ 0 w 1080120"/>
              <a:gd name="connsiteY4" fmla="*/ 0 h 46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468052">
                <a:moveTo>
                  <a:pt x="0" y="0"/>
                </a:moveTo>
                <a:lnTo>
                  <a:pt x="1080120" y="0"/>
                </a:lnTo>
                <a:lnTo>
                  <a:pt x="846094" y="468052"/>
                </a:lnTo>
                <a:lnTo>
                  <a:pt x="234026" y="468052"/>
                </a:lnTo>
                <a:lnTo>
                  <a:pt x="0" y="0"/>
                </a:lnTo>
                <a:close/>
              </a:path>
            </a:pathLst>
          </a:custGeom>
          <a:solidFill>
            <a:srgbClr val="002060"/>
          </a:solidFill>
          <a:ln w="25400" cap="flat" cmpd="sng" algn="ctr">
            <a:solidFill>
              <a:schemeClr val="tx1">
                <a:lumMod val="50000"/>
              </a:schemeClr>
            </a:solidFill>
            <a:prstDash val="solid"/>
          </a:ln>
          <a:effectLst/>
        </p:spPr>
        <p:txBody>
          <a:bodyPr lIns="0" tIns="0" rIns="0" bIns="0" rtlCol="0" anchor="ctr"/>
          <a:lstStyle/>
          <a:p>
            <a:pPr algn="ctr" defTabSz="914400">
              <a:defRPr/>
            </a:pPr>
            <a:r>
              <a:rPr lang="nl-BE" sz="1200" b="1" kern="0" dirty="0" smtClean="0">
                <a:solidFill>
                  <a:srgbClr val="FFFFFF"/>
                </a:solidFill>
                <a:latin typeface="Calibri" panose="020F0502020204030204" pitchFamily="34" charset="0"/>
                <a:ea typeface="ヒラギノ角ゴ Pro W3" pitchFamily="1" charset="-128"/>
              </a:rPr>
              <a:t>EFPIA</a:t>
            </a:r>
          </a:p>
          <a:p>
            <a:pPr algn="ctr" defTabSz="914400">
              <a:defRPr/>
            </a:pPr>
            <a:r>
              <a:rPr lang="nl-BE" sz="1200" b="1" kern="0" dirty="0" smtClean="0">
                <a:solidFill>
                  <a:srgbClr val="FFFFFF"/>
                </a:solidFill>
                <a:latin typeface="Calibri" panose="020F0502020204030204" pitchFamily="34" charset="0"/>
                <a:ea typeface="ヒラギノ角ゴ Pro W3" pitchFamily="1" charset="-128"/>
              </a:rPr>
              <a:t>consortium</a:t>
            </a:r>
            <a:endParaRPr lang="nl-BE" sz="1200" b="1" kern="0" dirty="0">
              <a:solidFill>
                <a:srgbClr val="FFFFFF"/>
              </a:solidFill>
              <a:latin typeface="Calibri" pitchFamily="34" charset="0"/>
              <a:ea typeface="ヒラギノ角ゴ Pro W3" pitchFamily="1" charset="-128"/>
            </a:endParaRPr>
          </a:p>
        </p:txBody>
      </p:sp>
      <p:sp>
        <p:nvSpPr>
          <p:cNvPr id="54" name="Hexagon 37"/>
          <p:cNvSpPr/>
          <p:nvPr/>
        </p:nvSpPr>
        <p:spPr>
          <a:xfrm>
            <a:off x="5533677" y="1781162"/>
            <a:ext cx="1110055" cy="540292"/>
          </a:xfrm>
          <a:custGeom>
            <a:avLst/>
            <a:gdLst>
              <a:gd name="connsiteX0" fmla="*/ 0 w 1080120"/>
              <a:gd name="connsiteY0" fmla="*/ 468052 h 936104"/>
              <a:gd name="connsiteX1" fmla="*/ 234026 w 1080120"/>
              <a:gd name="connsiteY1" fmla="*/ 0 h 936104"/>
              <a:gd name="connsiteX2" fmla="*/ 846094 w 1080120"/>
              <a:gd name="connsiteY2" fmla="*/ 0 h 936104"/>
              <a:gd name="connsiteX3" fmla="*/ 1080120 w 1080120"/>
              <a:gd name="connsiteY3" fmla="*/ 468052 h 936104"/>
              <a:gd name="connsiteX4" fmla="*/ 846094 w 1080120"/>
              <a:gd name="connsiteY4" fmla="*/ 936104 h 936104"/>
              <a:gd name="connsiteX5" fmla="*/ 234026 w 1080120"/>
              <a:gd name="connsiteY5" fmla="*/ 936104 h 936104"/>
              <a:gd name="connsiteX6" fmla="*/ 0 w 1080120"/>
              <a:gd name="connsiteY6" fmla="*/ 468052 h 936104"/>
              <a:gd name="connsiteX0" fmla="*/ 0 w 1080120"/>
              <a:gd name="connsiteY0" fmla="*/ 468052 h 936104"/>
              <a:gd name="connsiteX1" fmla="*/ 234026 w 1080120"/>
              <a:gd name="connsiteY1" fmla="*/ 0 h 936104"/>
              <a:gd name="connsiteX2" fmla="*/ 846094 w 1080120"/>
              <a:gd name="connsiteY2" fmla="*/ 0 h 936104"/>
              <a:gd name="connsiteX3" fmla="*/ 1080120 w 1080120"/>
              <a:gd name="connsiteY3" fmla="*/ 468052 h 936104"/>
              <a:gd name="connsiteX4" fmla="*/ 846094 w 1080120"/>
              <a:gd name="connsiteY4" fmla="*/ 936104 h 936104"/>
              <a:gd name="connsiteX5" fmla="*/ 0 w 1080120"/>
              <a:gd name="connsiteY5" fmla="*/ 468052 h 936104"/>
              <a:gd name="connsiteX0" fmla="*/ 0 w 1080120"/>
              <a:gd name="connsiteY0" fmla="*/ 468052 h 468052"/>
              <a:gd name="connsiteX1" fmla="*/ 234026 w 1080120"/>
              <a:gd name="connsiteY1" fmla="*/ 0 h 468052"/>
              <a:gd name="connsiteX2" fmla="*/ 846094 w 1080120"/>
              <a:gd name="connsiteY2" fmla="*/ 0 h 468052"/>
              <a:gd name="connsiteX3" fmla="*/ 1080120 w 1080120"/>
              <a:gd name="connsiteY3" fmla="*/ 468052 h 468052"/>
              <a:gd name="connsiteX4" fmla="*/ 0 w 1080120"/>
              <a:gd name="connsiteY4" fmla="*/ 468052 h 46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468052">
                <a:moveTo>
                  <a:pt x="0" y="468052"/>
                </a:moveTo>
                <a:lnTo>
                  <a:pt x="234026" y="0"/>
                </a:lnTo>
                <a:lnTo>
                  <a:pt x="846094" y="0"/>
                </a:lnTo>
                <a:lnTo>
                  <a:pt x="1080120" y="468052"/>
                </a:lnTo>
                <a:lnTo>
                  <a:pt x="0" y="468052"/>
                </a:lnTo>
                <a:close/>
              </a:path>
            </a:pathLst>
          </a:custGeom>
          <a:solidFill>
            <a:srgbClr val="FF6E01"/>
          </a:solidFill>
          <a:ln w="25400" cap="flat" cmpd="sng" algn="ctr">
            <a:solidFill>
              <a:srgbClr val="FF6600"/>
            </a:solidFill>
            <a:prstDash val="solid"/>
          </a:ln>
          <a:effectLst/>
        </p:spPr>
        <p:txBody>
          <a:bodyPr lIns="0" tIns="0" rIns="0" bIns="0" rtlCol="0" anchor="ctr"/>
          <a:lstStyle/>
          <a:p>
            <a:pPr algn="ctr" defTabSz="914400">
              <a:defRPr/>
            </a:pPr>
            <a:r>
              <a:rPr lang="nl-BE" sz="1200" b="1" kern="0" dirty="0" smtClean="0">
                <a:solidFill>
                  <a:sysClr val="window" lastClr="FFFFFF"/>
                </a:solidFill>
                <a:latin typeface="Calibri" panose="020F0502020204030204" pitchFamily="34" charset="0"/>
                <a:ea typeface="ヒラギノ角ゴ Pro W3" pitchFamily="1" charset="-128"/>
              </a:rPr>
              <a:t>Applicant</a:t>
            </a:r>
          </a:p>
          <a:p>
            <a:pPr algn="ctr" defTabSz="914400">
              <a:defRPr/>
            </a:pPr>
            <a:r>
              <a:rPr lang="nl-BE" sz="1200" b="1" kern="0" dirty="0" smtClean="0">
                <a:solidFill>
                  <a:sysClr val="window" lastClr="FFFFFF"/>
                </a:solidFill>
                <a:latin typeface="Calibri" panose="020F0502020204030204" pitchFamily="34" charset="0"/>
                <a:ea typeface="ヒラギノ角ゴ Pro W3" pitchFamily="1" charset="-128"/>
              </a:rPr>
              <a:t>consortium</a:t>
            </a:r>
            <a:endParaRPr lang="nl-BE" sz="1200" b="1" kern="0" dirty="0">
              <a:solidFill>
                <a:sysClr val="window" lastClr="FFFFFF"/>
              </a:solidFill>
              <a:latin typeface="Calibri" pitchFamily="34" charset="0"/>
              <a:ea typeface="ヒラギノ角ゴ Pro W3" pitchFamily="1" charset="-128"/>
            </a:endParaRPr>
          </a:p>
        </p:txBody>
      </p:sp>
      <p:sp>
        <p:nvSpPr>
          <p:cNvPr id="57" name="Rectangle 56"/>
          <p:cNvSpPr/>
          <p:nvPr/>
        </p:nvSpPr>
        <p:spPr>
          <a:xfrm>
            <a:off x="7739037" y="866160"/>
            <a:ext cx="1153447" cy="3600400"/>
          </a:xfrm>
          <a:prstGeom prst="rect">
            <a:avLst/>
          </a:prstGeom>
          <a:solidFill>
            <a:srgbClr val="4F81BD">
              <a:lumMod val="20000"/>
              <a:lumOff val="80000"/>
            </a:srgbClr>
          </a:solidFill>
          <a:ln w="25400" cap="flat" cmpd="sng" algn="ctr">
            <a:noFill/>
            <a:prstDash val="solid"/>
          </a:ln>
          <a:effectLst/>
        </p:spPr>
        <p:txBody>
          <a:bodyPr rtlCol="0" anchor="ctr"/>
          <a:lstStyle/>
          <a:p>
            <a:pPr algn="ctr" defTabSz="914400">
              <a:defRPr/>
            </a:pPr>
            <a:endParaRPr lang="nl-BE" kern="0" dirty="0">
              <a:solidFill>
                <a:sysClr val="window" lastClr="FFFFFF"/>
              </a:solidFill>
              <a:latin typeface="Calibri" panose="020F0502020204030204" pitchFamily="34" charset="0"/>
              <a:ea typeface="ヒラギノ角ゴ Pro W3" pitchFamily="1" charset="-128"/>
            </a:endParaRPr>
          </a:p>
        </p:txBody>
      </p:sp>
      <p:sp>
        <p:nvSpPr>
          <p:cNvPr id="58" name="TextBox 57"/>
          <p:cNvSpPr txBox="1"/>
          <p:nvPr/>
        </p:nvSpPr>
        <p:spPr>
          <a:xfrm>
            <a:off x="7739032" y="857345"/>
            <a:ext cx="1153448" cy="584775"/>
          </a:xfrm>
          <a:prstGeom prst="rect">
            <a:avLst/>
          </a:prstGeom>
          <a:gradFill>
            <a:gsLst>
              <a:gs pos="0">
                <a:srgbClr val="66BC29"/>
              </a:gs>
              <a:gs pos="100000">
                <a:schemeClr val="accent1">
                  <a:tint val="44500"/>
                  <a:satMod val="160000"/>
                </a:schemeClr>
              </a:gs>
              <a:gs pos="100000">
                <a:schemeClr val="accent1">
                  <a:tint val="23500"/>
                  <a:satMod val="160000"/>
                </a:schemeClr>
              </a:gs>
            </a:gsLst>
            <a:lin ang="5400000" scaled="0"/>
          </a:gradFill>
          <a:ln>
            <a:noFill/>
          </a:ln>
        </p:spPr>
        <p:txBody>
          <a:bodyPr wrap="square" lIns="72000" rIns="36000" rtlCol="0">
            <a:spAutoFit/>
          </a:bodyPr>
          <a:lstStyle/>
          <a:p>
            <a:pPr algn="ctr" defTabSz="914400">
              <a:defRPr/>
            </a:pPr>
            <a:r>
              <a:rPr lang="nl-BE" sz="1600" kern="0" dirty="0" smtClean="0">
                <a:solidFill>
                  <a:srgbClr val="111111"/>
                </a:solidFill>
                <a:latin typeface="Calibri" panose="020F0502020204030204" pitchFamily="34" charset="0"/>
                <a:ea typeface="ヒラギノ角ゴ Pro W3" pitchFamily="1" charset="-128"/>
              </a:rPr>
              <a:t>Negotiation phase</a:t>
            </a:r>
          </a:p>
        </p:txBody>
      </p:sp>
      <p:sp>
        <p:nvSpPr>
          <p:cNvPr id="59" name="TextBox 58"/>
          <p:cNvSpPr txBox="1"/>
          <p:nvPr/>
        </p:nvSpPr>
        <p:spPr>
          <a:xfrm>
            <a:off x="7739032" y="3717032"/>
            <a:ext cx="1153448" cy="1338828"/>
          </a:xfrm>
          <a:prstGeom prst="rect">
            <a:avLst/>
          </a:prstGeom>
          <a:solidFill>
            <a:schemeClr val="tx1">
              <a:lumMod val="60000"/>
              <a:lumOff val="40000"/>
            </a:schemeClr>
          </a:solidFill>
        </p:spPr>
        <p:txBody>
          <a:bodyPr wrap="square" lIns="36000" tIns="0" rIns="36000" bIns="0" rtlCol="0">
            <a:spAutoFit/>
          </a:bodyPr>
          <a:lstStyle/>
          <a:p>
            <a:pPr defTabSz="914400">
              <a:defRPr/>
            </a:pPr>
            <a:r>
              <a:rPr lang="nl-BE" sz="1450" kern="0" dirty="0" smtClean="0">
                <a:solidFill>
                  <a:sysClr val="windowText" lastClr="000000"/>
                </a:solidFill>
                <a:latin typeface="Calibri" panose="020F0502020204030204" pitchFamily="34" charset="0"/>
                <a:ea typeface="ヒラギノ角ゴ Pro W3" pitchFamily="1" charset="-128"/>
              </a:rPr>
              <a:t>Ending with signature of Project Agreement and Grant Agreement</a:t>
            </a:r>
            <a:endParaRPr lang="nl-BE" sz="1450" kern="0" dirty="0">
              <a:solidFill>
                <a:sysClr val="windowText" lastClr="000000"/>
              </a:solidFill>
              <a:latin typeface="Calibri" panose="020F0502020204030204" pitchFamily="34" charset="0"/>
              <a:ea typeface="ヒラギノ角ゴ Pro W3" pitchFamily="1" charset="-128"/>
            </a:endParaRPr>
          </a:p>
        </p:txBody>
      </p:sp>
      <p:pic>
        <p:nvPicPr>
          <p:cNvPr id="62"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3984" t="28563" r="51071" b="37973"/>
          <a:stretch/>
        </p:blipFill>
        <p:spPr bwMode="auto">
          <a:xfrm>
            <a:off x="7739032" y="1874526"/>
            <a:ext cx="1119353" cy="1298103"/>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TextBox 62"/>
          <p:cNvSpPr txBox="1"/>
          <p:nvPr/>
        </p:nvSpPr>
        <p:spPr>
          <a:xfrm>
            <a:off x="8604448" y="4937290"/>
            <a:ext cx="644728" cy="1200329"/>
          </a:xfrm>
          <a:prstGeom prst="rect">
            <a:avLst/>
          </a:prstGeom>
          <a:noFill/>
        </p:spPr>
        <p:txBody>
          <a:bodyPr wrap="none" rtlCol="0">
            <a:spAutoFit/>
          </a:bodyPr>
          <a:lstStyle/>
          <a:p>
            <a:pPr defTabSz="914400">
              <a:defRPr/>
            </a:pPr>
            <a:r>
              <a:rPr lang="nl-BE" sz="7200" b="1" kern="0" dirty="0" smtClean="0">
                <a:solidFill>
                  <a:srgbClr val="FFC000"/>
                </a:solidFill>
                <a:latin typeface="Calibri" panose="020F0502020204030204" pitchFamily="34" charset="0"/>
                <a:ea typeface="ヒラギノ角ゴ Pro W3" pitchFamily="1" charset="-128"/>
              </a:rPr>
              <a:t>√</a:t>
            </a:r>
            <a:endParaRPr lang="nl-BE" sz="7200" b="1" kern="0" dirty="0">
              <a:solidFill>
                <a:srgbClr val="FFC000"/>
              </a:solidFill>
              <a:latin typeface="Calibri" panose="020F0502020204030204" pitchFamily="34" charset="0"/>
              <a:ea typeface="ヒラギノ角ゴ Pro W3" pitchFamily="1" charset="-128"/>
            </a:endParaRPr>
          </a:p>
        </p:txBody>
      </p:sp>
      <p:sp>
        <p:nvSpPr>
          <p:cNvPr id="2" name="TextBox 1"/>
          <p:cNvSpPr txBox="1"/>
          <p:nvPr/>
        </p:nvSpPr>
        <p:spPr>
          <a:xfrm flipH="1">
            <a:off x="1259632" y="5282624"/>
            <a:ext cx="1206114" cy="738664"/>
          </a:xfrm>
          <a:prstGeom prst="rect">
            <a:avLst/>
          </a:prstGeom>
          <a:noFill/>
        </p:spPr>
        <p:txBody>
          <a:bodyPr wrap="square" rtlCol="0">
            <a:spAutoFit/>
          </a:bodyPr>
          <a:lstStyle/>
          <a:p>
            <a:pPr defTabSz="914400" eaLnBrk="0" fontAlgn="base" hangingPunct="0">
              <a:spcBef>
                <a:spcPct val="0"/>
              </a:spcBef>
              <a:spcAft>
                <a:spcPct val="0"/>
              </a:spcAft>
            </a:pPr>
            <a:r>
              <a:rPr lang="nl-BE" sz="1400" b="1" kern="0" dirty="0" smtClean="0">
                <a:solidFill>
                  <a:srgbClr val="009900"/>
                </a:solidFill>
                <a:latin typeface="Calibri" pitchFamily="34" charset="0"/>
                <a:ea typeface="ヒラギノ角ゴ Pro W3" pitchFamily="1" charset="-128"/>
              </a:rPr>
              <a:t>Call </a:t>
            </a:r>
          </a:p>
          <a:p>
            <a:pPr defTabSz="914400" eaLnBrk="0" fontAlgn="base" hangingPunct="0">
              <a:spcBef>
                <a:spcPct val="0"/>
              </a:spcBef>
              <a:spcAft>
                <a:spcPct val="0"/>
              </a:spcAft>
            </a:pPr>
            <a:r>
              <a:rPr lang="nl-BE" sz="1400" b="1" kern="0" dirty="0" smtClean="0">
                <a:solidFill>
                  <a:srgbClr val="009900"/>
                </a:solidFill>
                <a:latin typeface="Calibri" pitchFamily="34" charset="0"/>
                <a:ea typeface="ヒラギノ角ゴ Pro W3" pitchFamily="1" charset="-128"/>
              </a:rPr>
              <a:t>Launch </a:t>
            </a:r>
          </a:p>
          <a:p>
            <a:pPr defTabSz="914400" eaLnBrk="0" fontAlgn="base" hangingPunct="0">
              <a:spcBef>
                <a:spcPct val="0"/>
              </a:spcBef>
              <a:spcAft>
                <a:spcPct val="0"/>
              </a:spcAft>
            </a:pPr>
            <a:r>
              <a:rPr lang="nl-BE" sz="1400" b="1" kern="0" dirty="0" smtClean="0">
                <a:solidFill>
                  <a:srgbClr val="009900"/>
                </a:solidFill>
                <a:latin typeface="Calibri" pitchFamily="34" charset="0"/>
                <a:ea typeface="ヒラギノ角ゴ Pro W3" pitchFamily="1" charset="-128"/>
              </a:rPr>
              <a:t>(July 2013)</a:t>
            </a:r>
            <a:endParaRPr lang="nl-BE" sz="1400" b="1" kern="0" dirty="0">
              <a:solidFill>
                <a:srgbClr val="009900"/>
              </a:solidFill>
              <a:latin typeface="Calibri" pitchFamily="34" charset="0"/>
              <a:ea typeface="ヒラギノ角ゴ Pro W3" pitchFamily="1" charset="-128"/>
            </a:endParaRPr>
          </a:p>
        </p:txBody>
      </p:sp>
      <p:sp>
        <p:nvSpPr>
          <p:cNvPr id="56" name="Right Arrow 55"/>
          <p:cNvSpPr/>
          <p:nvPr/>
        </p:nvSpPr>
        <p:spPr>
          <a:xfrm>
            <a:off x="6818940" y="2471985"/>
            <a:ext cx="849404" cy="743000"/>
          </a:xfrm>
          <a:prstGeom prst="rightArrow">
            <a:avLst/>
          </a:prstGeom>
          <a:solidFill>
            <a:srgbClr val="4F81BD"/>
          </a:solidFill>
          <a:ln w="25400" cap="flat" cmpd="sng" algn="ctr">
            <a:solidFill>
              <a:srgbClr val="4F81BD">
                <a:shade val="50000"/>
              </a:srgbClr>
            </a:solidFill>
            <a:prstDash val="solid"/>
          </a:ln>
          <a:effectLst/>
        </p:spPr>
        <p:txBody>
          <a:bodyPr rtlCol="0" anchor="ctr"/>
          <a:lstStyle/>
          <a:p>
            <a:pPr algn="ctr" defTabSz="914400">
              <a:defRPr/>
            </a:pPr>
            <a:endParaRPr lang="nl-BE" kern="0">
              <a:solidFill>
                <a:sysClr val="window" lastClr="FFFFFF"/>
              </a:solidFill>
              <a:latin typeface="Calibri" panose="020F0502020204030204" pitchFamily="34" charset="0"/>
              <a:ea typeface="ヒラギノ角ゴ Pro W3" pitchFamily="1" charset="-128"/>
            </a:endParaRPr>
          </a:p>
        </p:txBody>
      </p:sp>
      <p:sp>
        <p:nvSpPr>
          <p:cNvPr id="33" name="TextBox 32"/>
          <p:cNvSpPr txBox="1"/>
          <p:nvPr/>
        </p:nvSpPr>
        <p:spPr>
          <a:xfrm flipH="1">
            <a:off x="6732240" y="5139205"/>
            <a:ext cx="1382944" cy="954107"/>
          </a:xfrm>
          <a:prstGeom prst="rect">
            <a:avLst/>
          </a:prstGeom>
          <a:noFill/>
        </p:spPr>
        <p:txBody>
          <a:bodyPr wrap="square" rtlCol="0">
            <a:spAutoFit/>
          </a:bodyPr>
          <a:lstStyle/>
          <a:p>
            <a:pPr defTabSz="914400" eaLnBrk="0" fontAlgn="base" hangingPunct="0">
              <a:spcBef>
                <a:spcPct val="0"/>
              </a:spcBef>
              <a:spcAft>
                <a:spcPct val="0"/>
              </a:spcAft>
            </a:pPr>
            <a:r>
              <a:rPr lang="nl-BE" sz="1400" kern="0" dirty="0" smtClean="0">
                <a:solidFill>
                  <a:srgbClr val="009900"/>
                </a:solidFill>
                <a:latin typeface="Calibri" panose="020F0502020204030204" pitchFamily="34" charset="0"/>
                <a:ea typeface="ヒラギノ角ゴ Pro W3" pitchFamily="1" charset="-128"/>
              </a:rPr>
              <a:t>Invitation to enter negotiation phase</a:t>
            </a:r>
            <a:endParaRPr lang="nl-BE" sz="1400" kern="0" dirty="0">
              <a:solidFill>
                <a:srgbClr val="009900"/>
              </a:solidFill>
              <a:latin typeface="Calibri" pitchFamily="34" charset="0"/>
              <a:ea typeface="ヒラギノ角ゴ Pro W3" pitchFamily="1" charset="-128"/>
            </a:endParaRPr>
          </a:p>
        </p:txBody>
      </p:sp>
      <p:sp>
        <p:nvSpPr>
          <p:cNvPr id="40" name="TextBox 39"/>
          <p:cNvSpPr txBox="1"/>
          <p:nvPr/>
        </p:nvSpPr>
        <p:spPr>
          <a:xfrm flipH="1">
            <a:off x="3995942" y="5157224"/>
            <a:ext cx="1503200" cy="954107"/>
          </a:xfrm>
          <a:prstGeom prst="rect">
            <a:avLst/>
          </a:prstGeom>
          <a:noFill/>
        </p:spPr>
        <p:txBody>
          <a:bodyPr wrap="square" rtlCol="0">
            <a:spAutoFit/>
          </a:bodyPr>
          <a:lstStyle/>
          <a:p>
            <a:pPr defTabSz="914400" eaLnBrk="0" fontAlgn="base" hangingPunct="0">
              <a:spcBef>
                <a:spcPct val="0"/>
              </a:spcBef>
              <a:spcAft>
                <a:spcPct val="0"/>
              </a:spcAft>
            </a:pPr>
            <a:r>
              <a:rPr lang="nl-BE" sz="1400" kern="0" dirty="0" smtClean="0">
                <a:solidFill>
                  <a:srgbClr val="009900"/>
                </a:solidFill>
                <a:latin typeface="Calibri" panose="020F0502020204030204" pitchFamily="34" charset="0"/>
                <a:ea typeface="ヒラギノ角ゴ Pro W3" pitchFamily="1" charset="-128"/>
              </a:rPr>
              <a:t>Invitation to first-ranked EoI to merge with EFPIA consortium</a:t>
            </a:r>
            <a:endParaRPr lang="nl-BE" sz="1400" kern="0" dirty="0">
              <a:solidFill>
                <a:srgbClr val="009900"/>
              </a:solidFill>
              <a:latin typeface="Calibri" pitchFamily="34" charset="0"/>
              <a:ea typeface="ヒラギノ角ゴ Pro W3" pitchFamily="1" charset="-128"/>
            </a:endParaRPr>
          </a:p>
        </p:txBody>
      </p:sp>
      <p:cxnSp>
        <p:nvCxnSpPr>
          <p:cNvPr id="4" name="Straight Arrow Connector 3"/>
          <p:cNvCxnSpPr/>
          <p:nvPr/>
        </p:nvCxnSpPr>
        <p:spPr bwMode="auto">
          <a:xfrm>
            <a:off x="2123728" y="5634246"/>
            <a:ext cx="1800200" cy="0"/>
          </a:xfrm>
          <a:prstGeom prst="straightConnector1">
            <a:avLst/>
          </a:prstGeom>
          <a:solidFill>
            <a:schemeClr val="accent1"/>
          </a:solidFill>
          <a:ln w="9525" cap="flat" cmpd="sng" algn="ctr">
            <a:solidFill>
              <a:srgbClr val="009900"/>
            </a:solidFill>
            <a:prstDash val="solid"/>
            <a:round/>
            <a:headEnd type="none" w="med" len="med"/>
            <a:tailEnd type="arrow"/>
          </a:ln>
          <a:effectLst/>
        </p:spPr>
      </p:cxnSp>
      <p:cxnSp>
        <p:nvCxnSpPr>
          <p:cNvPr id="41" name="Straight Arrow Connector 40"/>
          <p:cNvCxnSpPr/>
          <p:nvPr/>
        </p:nvCxnSpPr>
        <p:spPr bwMode="auto">
          <a:xfrm>
            <a:off x="5508120" y="5651956"/>
            <a:ext cx="1119023" cy="0"/>
          </a:xfrm>
          <a:prstGeom prst="straightConnector1">
            <a:avLst/>
          </a:prstGeom>
          <a:solidFill>
            <a:schemeClr val="accent1"/>
          </a:solidFill>
          <a:ln w="9525" cap="flat" cmpd="sng" algn="ctr">
            <a:solidFill>
              <a:srgbClr val="009900"/>
            </a:solidFill>
            <a:prstDash val="solid"/>
            <a:round/>
            <a:headEnd type="none" w="med" len="med"/>
            <a:tailEnd type="arrow"/>
          </a:ln>
          <a:effectLst/>
        </p:spPr>
      </p:cxnSp>
      <p:cxnSp>
        <p:nvCxnSpPr>
          <p:cNvPr id="60" name="Straight Arrow Connector 59"/>
          <p:cNvCxnSpPr/>
          <p:nvPr/>
        </p:nvCxnSpPr>
        <p:spPr bwMode="auto">
          <a:xfrm>
            <a:off x="7845465" y="5723964"/>
            <a:ext cx="758983" cy="0"/>
          </a:xfrm>
          <a:prstGeom prst="straightConnector1">
            <a:avLst/>
          </a:prstGeom>
          <a:solidFill>
            <a:schemeClr val="accent1"/>
          </a:solidFill>
          <a:ln w="9525" cap="flat" cmpd="sng" algn="ctr">
            <a:solidFill>
              <a:srgbClr val="009900"/>
            </a:solidFill>
            <a:prstDash val="solid"/>
            <a:round/>
            <a:headEnd type="none" w="med" len="med"/>
            <a:tailEnd type="arrow"/>
          </a:ln>
          <a:effectLst/>
        </p:spPr>
      </p:cxnSp>
    </p:spTree>
    <p:extLst>
      <p:ext uri="{BB962C8B-B14F-4D97-AF65-F5344CB8AC3E}">
        <p14:creationId xmlns:p14="http://schemas.microsoft.com/office/powerpoint/2010/main" val="17468612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6"/>
          <p:cNvSpPr>
            <a:spLocks noChangeArrowheads="1"/>
          </p:cNvSpPr>
          <p:nvPr/>
        </p:nvSpPr>
        <p:spPr bwMode="auto">
          <a:xfrm>
            <a:off x="3171" y="0"/>
            <a:ext cx="7843494" cy="102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eaLnBrk="0" fontAlgn="base" hangingPunct="0">
              <a:spcBef>
                <a:spcPct val="0"/>
              </a:spcBef>
              <a:spcAft>
                <a:spcPct val="0"/>
              </a:spcAft>
            </a:pPr>
            <a:r>
              <a:rPr lang="fr-BE" sz="3600" b="1" dirty="0" err="1" smtClean="0">
                <a:solidFill>
                  <a:srgbClr val="004151"/>
                </a:solidFill>
                <a:latin typeface="Calibri" pitchFamily="34" charset="0"/>
                <a:cs typeface="Calibri" pitchFamily="34" charset="0"/>
              </a:rPr>
              <a:t>Who</a:t>
            </a:r>
            <a:r>
              <a:rPr lang="fr-BE" sz="3600" b="1" dirty="0" smtClean="0">
                <a:solidFill>
                  <a:srgbClr val="004151"/>
                </a:solidFill>
                <a:latin typeface="Calibri" pitchFamily="34" charset="0"/>
                <a:cs typeface="Calibri" pitchFamily="34" charset="0"/>
              </a:rPr>
              <a:t> </a:t>
            </a:r>
            <a:r>
              <a:rPr lang="fr-BE" sz="3600" b="1" dirty="0" err="1" smtClean="0">
                <a:solidFill>
                  <a:srgbClr val="004151"/>
                </a:solidFill>
                <a:latin typeface="Calibri" pitchFamily="34" charset="0"/>
                <a:cs typeface="Calibri" pitchFamily="34" charset="0"/>
              </a:rPr>
              <a:t>is</a:t>
            </a:r>
            <a:r>
              <a:rPr lang="fr-BE" sz="3600" b="1" dirty="0" smtClean="0">
                <a:solidFill>
                  <a:srgbClr val="004151"/>
                </a:solidFill>
                <a:latin typeface="Calibri" pitchFamily="34" charset="0"/>
                <a:cs typeface="Calibri" pitchFamily="34" charset="0"/>
              </a:rPr>
              <a:t> </a:t>
            </a:r>
            <a:r>
              <a:rPr lang="fr-BE" sz="3600" b="1" dirty="0" err="1" smtClean="0">
                <a:solidFill>
                  <a:srgbClr val="004151"/>
                </a:solidFill>
                <a:latin typeface="Calibri" pitchFamily="34" charset="0"/>
                <a:cs typeface="Calibri" pitchFamily="34" charset="0"/>
              </a:rPr>
              <a:t>eligible</a:t>
            </a:r>
            <a:r>
              <a:rPr lang="fr-BE" sz="3600" b="1" dirty="0" smtClean="0">
                <a:solidFill>
                  <a:srgbClr val="004151"/>
                </a:solidFill>
                <a:latin typeface="Calibri" pitchFamily="34" charset="0"/>
                <a:cs typeface="Calibri" pitchFamily="34" charset="0"/>
              </a:rPr>
              <a:t> for IMI </a:t>
            </a:r>
            <a:r>
              <a:rPr lang="fr-BE" sz="3600" b="1" dirty="0" err="1" smtClean="0">
                <a:solidFill>
                  <a:srgbClr val="004151"/>
                </a:solidFill>
                <a:latin typeface="Calibri" pitchFamily="34" charset="0"/>
                <a:cs typeface="Calibri" pitchFamily="34" charset="0"/>
              </a:rPr>
              <a:t>funding</a:t>
            </a:r>
            <a:r>
              <a:rPr lang="fr-BE" sz="3600" b="1" dirty="0">
                <a:solidFill>
                  <a:srgbClr val="004151"/>
                </a:solidFill>
                <a:latin typeface="Calibri" pitchFamily="34" charset="0"/>
                <a:cs typeface="Calibri" pitchFamily="34" charset="0"/>
              </a:rPr>
              <a:t>?</a:t>
            </a:r>
            <a:endParaRPr lang="en-GB" sz="3600" b="1" dirty="0">
              <a:solidFill>
                <a:srgbClr val="004151"/>
              </a:solidFill>
              <a:latin typeface="Calibri" pitchFamily="34" charset="0"/>
              <a:cs typeface="Calibri" pitchFamily="34" charset="0"/>
            </a:endParaRPr>
          </a:p>
        </p:txBody>
      </p:sp>
      <p:sp>
        <p:nvSpPr>
          <p:cNvPr id="6148" name="Line 7"/>
          <p:cNvSpPr>
            <a:spLocks noChangeShapeType="1"/>
          </p:cNvSpPr>
          <p:nvPr/>
        </p:nvSpPr>
        <p:spPr bwMode="auto">
          <a:xfrm flipV="1">
            <a:off x="3169" y="1030274"/>
            <a:ext cx="6161038"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sp>
        <p:nvSpPr>
          <p:cNvPr id="6150" name="Text Box 10"/>
          <p:cNvSpPr txBox="1">
            <a:spLocks noChangeArrowheads="1"/>
          </p:cNvSpPr>
          <p:nvPr/>
        </p:nvSpPr>
        <p:spPr bwMode="auto">
          <a:xfrm>
            <a:off x="342915" y="3140079"/>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ヒラギノ角ゴ Pro W3" pitchFamily="1" charset="-128"/>
              </a:defRPr>
            </a:lvl1pPr>
            <a:lvl2pPr marL="742950" indent="-285750">
              <a:defRPr>
                <a:solidFill>
                  <a:schemeClr val="tx1"/>
                </a:solidFill>
                <a:latin typeface="Arial" pitchFamily="34" charset="0"/>
                <a:ea typeface="ヒラギノ角ゴ Pro W3" pitchFamily="1" charset="-128"/>
              </a:defRPr>
            </a:lvl2pPr>
            <a:lvl3pPr marL="1143000" indent="-228600">
              <a:defRPr>
                <a:solidFill>
                  <a:schemeClr val="tx1"/>
                </a:solidFill>
                <a:latin typeface="Arial" pitchFamily="34" charset="0"/>
                <a:ea typeface="ヒラギノ角ゴ Pro W3" pitchFamily="1" charset="-128"/>
              </a:defRPr>
            </a:lvl3pPr>
            <a:lvl4pPr marL="1600200" indent="-228600">
              <a:defRPr>
                <a:solidFill>
                  <a:schemeClr val="tx1"/>
                </a:solidFill>
                <a:latin typeface="Arial" pitchFamily="34" charset="0"/>
                <a:ea typeface="ヒラギノ角ゴ Pro W3" pitchFamily="1" charset="-128"/>
              </a:defRPr>
            </a:lvl4pPr>
            <a:lvl5pPr marL="2057400" indent="-228600">
              <a:defRPr>
                <a:solidFill>
                  <a:schemeClr val="tx1"/>
                </a:solidFill>
                <a:latin typeface="Arial" pitchFamily="34" charset="0"/>
                <a:ea typeface="ヒラギノ角ゴ Pro W3" pitchFamily="1"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pitchFamily="1"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pitchFamily="1"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pitchFamily="1"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pitchFamily="1" charset="-128"/>
              </a:defRPr>
            </a:lvl9pPr>
          </a:lstStyle>
          <a:p>
            <a:pPr defTabSz="914400" fontAlgn="base">
              <a:spcBef>
                <a:spcPct val="0"/>
              </a:spcBef>
              <a:spcAft>
                <a:spcPct val="0"/>
              </a:spcAft>
            </a:pPr>
            <a:endParaRPr lang="en-GB" sz="3600">
              <a:solidFill>
                <a:srgbClr val="00446A"/>
              </a:solidFill>
            </a:endParaRPr>
          </a:p>
        </p:txBody>
      </p:sp>
      <p:sp>
        <p:nvSpPr>
          <p:cNvPr id="2" name="TextBox 1"/>
          <p:cNvSpPr txBox="1"/>
          <p:nvPr/>
        </p:nvSpPr>
        <p:spPr>
          <a:xfrm>
            <a:off x="579839" y="1204264"/>
            <a:ext cx="7988366" cy="5016758"/>
          </a:xfrm>
          <a:prstGeom prst="rect">
            <a:avLst/>
          </a:prstGeom>
          <a:noFill/>
        </p:spPr>
        <p:txBody>
          <a:bodyPr wrap="square" rtlCol="0">
            <a:spAutoFit/>
          </a:bodyPr>
          <a:lstStyle/>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Academic institutions</a:t>
            </a:r>
            <a:endParaRPr lang="en-US" sz="2800" b="1" dirty="0">
              <a:solidFill>
                <a:srgbClr val="004151"/>
              </a:solidFill>
              <a:latin typeface="Calibri" pitchFamily="34" charset="0"/>
              <a:ea typeface="ヒラギノ角ゴ Pro W3" pitchFamily="1" charset="-128"/>
              <a:cs typeface="Calibri" pitchFamily="34" charset="0"/>
            </a:endParaRPr>
          </a:p>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Non-profit </a:t>
            </a:r>
            <a:r>
              <a:rPr lang="en-US" sz="2800" b="1" dirty="0">
                <a:solidFill>
                  <a:srgbClr val="004151"/>
                </a:solidFill>
                <a:latin typeface="Calibri" pitchFamily="34" charset="0"/>
                <a:ea typeface="ヒラギノ角ゴ Pro W3" pitchFamily="1" charset="-128"/>
                <a:cs typeface="Calibri" pitchFamily="34" charset="0"/>
              </a:rPr>
              <a:t>research </a:t>
            </a:r>
            <a:r>
              <a:rPr lang="en-US" sz="2800" b="1" dirty="0" smtClean="0">
                <a:solidFill>
                  <a:srgbClr val="004151"/>
                </a:solidFill>
                <a:latin typeface="Calibri" pitchFamily="34" charset="0"/>
                <a:ea typeface="ヒラギノ角ゴ Pro W3" pitchFamily="1" charset="-128"/>
                <a:cs typeface="Calibri" pitchFamily="34" charset="0"/>
              </a:rPr>
              <a:t>organizations</a:t>
            </a:r>
            <a:endParaRPr lang="en-US" sz="2800" b="1" dirty="0">
              <a:solidFill>
                <a:srgbClr val="004151"/>
              </a:solidFill>
              <a:latin typeface="Calibri" pitchFamily="34" charset="0"/>
              <a:ea typeface="ヒラギノ角ゴ Pro W3" pitchFamily="1" charset="-128"/>
              <a:cs typeface="Calibri" pitchFamily="34" charset="0"/>
            </a:endParaRPr>
          </a:p>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Small </a:t>
            </a:r>
            <a:r>
              <a:rPr lang="en-US" sz="2800" b="1" dirty="0">
                <a:solidFill>
                  <a:srgbClr val="004151"/>
                </a:solidFill>
                <a:latin typeface="Calibri" pitchFamily="34" charset="0"/>
                <a:ea typeface="ヒラギノ角ゴ Pro W3" pitchFamily="1" charset="-128"/>
                <a:cs typeface="Calibri" pitchFamily="34" charset="0"/>
              </a:rPr>
              <a:t>&amp; medium-size enterprises </a:t>
            </a:r>
          </a:p>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Non-profit </a:t>
            </a:r>
            <a:r>
              <a:rPr lang="en-US" sz="2800" b="1" dirty="0">
                <a:solidFill>
                  <a:srgbClr val="004151"/>
                </a:solidFill>
                <a:latin typeface="Calibri" pitchFamily="34" charset="0"/>
                <a:ea typeface="ヒラギノ角ゴ Pro W3" pitchFamily="1" charset="-128"/>
                <a:cs typeface="Calibri" pitchFamily="34" charset="0"/>
              </a:rPr>
              <a:t>patient </a:t>
            </a:r>
            <a:r>
              <a:rPr lang="en-US" sz="2800" b="1" dirty="0" smtClean="0">
                <a:solidFill>
                  <a:srgbClr val="004151"/>
                </a:solidFill>
                <a:latin typeface="Calibri" pitchFamily="34" charset="0"/>
                <a:ea typeface="ヒラギノ角ゴ Pro W3" pitchFamily="1" charset="-128"/>
                <a:cs typeface="Calibri" pitchFamily="34" charset="0"/>
              </a:rPr>
              <a:t>organizations</a:t>
            </a:r>
            <a:endParaRPr lang="en-US" sz="2800" b="1" dirty="0">
              <a:solidFill>
                <a:srgbClr val="004151"/>
              </a:solidFill>
              <a:latin typeface="Calibri" pitchFamily="34" charset="0"/>
              <a:ea typeface="ヒラギノ角ゴ Pro W3" pitchFamily="1" charset="-128"/>
              <a:cs typeface="Calibri" pitchFamily="34" charset="0"/>
            </a:endParaRPr>
          </a:p>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Non-profit </a:t>
            </a:r>
            <a:r>
              <a:rPr lang="en-US" sz="2800" b="1" dirty="0">
                <a:solidFill>
                  <a:srgbClr val="004151"/>
                </a:solidFill>
                <a:latin typeface="Calibri" pitchFamily="34" charset="0"/>
                <a:ea typeface="ヒラギノ角ゴ Pro W3" pitchFamily="1" charset="-128"/>
                <a:cs typeface="Calibri" pitchFamily="34" charset="0"/>
              </a:rPr>
              <a:t>public bodies and </a:t>
            </a:r>
            <a:r>
              <a:rPr lang="en-US" sz="2800" b="1" dirty="0" smtClean="0">
                <a:solidFill>
                  <a:srgbClr val="004151"/>
                </a:solidFill>
                <a:latin typeface="Calibri" pitchFamily="34" charset="0"/>
                <a:ea typeface="ヒラギノ角ゴ Pro W3" pitchFamily="1" charset="-128"/>
                <a:cs typeface="Calibri" pitchFamily="34" charset="0"/>
              </a:rPr>
              <a:t>intergovernmental organizations </a:t>
            </a:r>
            <a:r>
              <a:rPr lang="en-US" sz="2800" b="1" dirty="0">
                <a:solidFill>
                  <a:srgbClr val="004151"/>
                </a:solidFill>
                <a:latin typeface="Calibri" pitchFamily="34" charset="0"/>
                <a:ea typeface="ヒラギノ角ゴ Pro W3" pitchFamily="1" charset="-128"/>
                <a:cs typeface="Calibri" pitchFamily="34" charset="0"/>
              </a:rPr>
              <a:t>including specialized </a:t>
            </a:r>
            <a:r>
              <a:rPr lang="en-US" sz="2800" b="1" dirty="0" smtClean="0">
                <a:solidFill>
                  <a:srgbClr val="004151"/>
                </a:solidFill>
                <a:latin typeface="Calibri" pitchFamily="34" charset="0"/>
                <a:ea typeface="ヒラギノ角ゴ Pro W3" pitchFamily="1" charset="-128"/>
                <a:cs typeface="Calibri" pitchFamily="34" charset="0"/>
              </a:rPr>
              <a:t>agencies</a:t>
            </a:r>
          </a:p>
          <a:p>
            <a:pPr marL="541338" lvl="1" indent="-541338" defTabSz="914400" eaLnBrk="0" fontAlgn="base" hangingPunct="0">
              <a:lnSpc>
                <a:spcPct val="150000"/>
              </a:lnSpc>
              <a:spcBef>
                <a:spcPct val="0"/>
              </a:spcBef>
              <a:spcAft>
                <a:spcPct val="0"/>
              </a:spcAft>
              <a:buFont typeface="Arial" pitchFamily="34" charset="0"/>
              <a:buChar char="•"/>
            </a:pPr>
            <a:endParaRPr lang="en-US" sz="800" b="1" dirty="0">
              <a:solidFill>
                <a:srgbClr val="004151"/>
              </a:solidFill>
              <a:latin typeface="Calibri" pitchFamily="34" charset="0"/>
              <a:ea typeface="ヒラギノ角ゴ Pro W3" pitchFamily="1" charset="-128"/>
              <a:cs typeface="Calibri" pitchFamily="34" charset="0"/>
            </a:endParaRPr>
          </a:p>
          <a:p>
            <a:pPr lvl="1" indent="-457200" algn="ctr" defTabSz="914400" eaLnBrk="0" fontAlgn="base" hangingPunct="0">
              <a:spcBef>
                <a:spcPct val="0"/>
              </a:spcBef>
              <a:spcAft>
                <a:spcPct val="0"/>
              </a:spcAft>
            </a:pPr>
            <a:r>
              <a:rPr lang="en-US" sz="2800" b="1" dirty="0" smtClean="0">
                <a:solidFill>
                  <a:srgbClr val="7ABB53"/>
                </a:solidFill>
                <a:latin typeface="Calibri" pitchFamily="34" charset="0"/>
                <a:ea typeface="ヒラギノ角ゴ Pro W3" pitchFamily="1" charset="-128"/>
                <a:cs typeface="Calibri" pitchFamily="34" charset="0"/>
              </a:rPr>
              <a:t>carrying </a:t>
            </a:r>
            <a:r>
              <a:rPr lang="en-US" sz="2800" b="1" dirty="0">
                <a:solidFill>
                  <a:srgbClr val="7ABB53"/>
                </a:solidFill>
                <a:latin typeface="Calibri" pitchFamily="34" charset="0"/>
                <a:ea typeface="ヒラギノ角ゴ Pro W3" pitchFamily="1" charset="-128"/>
                <a:cs typeface="Calibri" pitchFamily="34" charset="0"/>
              </a:rPr>
              <a:t>out </a:t>
            </a:r>
            <a:r>
              <a:rPr lang="en-US" sz="2800" b="1" dirty="0" smtClean="0">
                <a:solidFill>
                  <a:srgbClr val="7ABB53"/>
                </a:solidFill>
                <a:latin typeface="Calibri" pitchFamily="34" charset="0"/>
                <a:ea typeface="ヒラギノ角ゴ Pro W3" pitchFamily="1" charset="-128"/>
                <a:cs typeface="Calibri" pitchFamily="34" charset="0"/>
              </a:rPr>
              <a:t>activities </a:t>
            </a:r>
            <a:r>
              <a:rPr lang="en-US" sz="2800" b="1" dirty="0">
                <a:solidFill>
                  <a:srgbClr val="7ABB53"/>
                </a:solidFill>
                <a:latin typeface="Calibri" pitchFamily="34" charset="0"/>
                <a:ea typeface="ヒラギノ角ゴ Pro W3" pitchFamily="1" charset="-128"/>
                <a:cs typeface="Calibri" pitchFamily="34" charset="0"/>
              </a:rPr>
              <a:t>in a Member State </a:t>
            </a:r>
            <a:r>
              <a:rPr lang="en-US" sz="2800" b="1" dirty="0" smtClean="0">
                <a:solidFill>
                  <a:srgbClr val="7ABB53"/>
                </a:solidFill>
                <a:latin typeface="Calibri" pitchFamily="34" charset="0"/>
                <a:ea typeface="ヒラギノ角ゴ Pro W3" pitchFamily="1" charset="-128"/>
                <a:cs typeface="Calibri" pitchFamily="34" charset="0"/>
              </a:rPr>
              <a:t>or </a:t>
            </a:r>
            <a:r>
              <a:rPr lang="en-US" sz="2800" b="1" dirty="0">
                <a:solidFill>
                  <a:srgbClr val="7ABB53"/>
                </a:solidFill>
                <a:latin typeface="Calibri" pitchFamily="34" charset="0"/>
                <a:ea typeface="ヒラギノ角ゴ Pro W3" pitchFamily="1" charset="-128"/>
                <a:cs typeface="Calibri" pitchFamily="34" charset="0"/>
              </a:rPr>
              <a:t>a country associated to </a:t>
            </a:r>
            <a:r>
              <a:rPr lang="en-US" sz="2800" b="1" dirty="0" smtClean="0">
                <a:solidFill>
                  <a:srgbClr val="7ABB53"/>
                </a:solidFill>
                <a:latin typeface="Calibri" pitchFamily="34" charset="0"/>
                <a:ea typeface="ヒラギノ角ゴ Pro W3" pitchFamily="1" charset="-128"/>
                <a:cs typeface="Calibri" pitchFamily="34" charset="0"/>
              </a:rPr>
              <a:t>FP7</a:t>
            </a:r>
            <a:endParaRPr lang="en-US" sz="2800" b="1" dirty="0">
              <a:solidFill>
                <a:srgbClr val="7ABB53"/>
              </a:solidFill>
              <a:latin typeface="Calibri" pitchFamily="34" charset="0"/>
              <a:ea typeface="ヒラギノ角ゴ Pro W3" pitchFamily="1" charset="-128"/>
              <a:cs typeface="Calibri" pitchFamily="34" charset="0"/>
            </a:endParaRPr>
          </a:p>
        </p:txBody>
      </p:sp>
    </p:spTree>
    <p:extLst>
      <p:ext uri="{BB962C8B-B14F-4D97-AF65-F5344CB8AC3E}">
        <p14:creationId xmlns:p14="http://schemas.microsoft.com/office/powerpoint/2010/main" val="19481730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6"/>
          <p:cNvSpPr>
            <a:spLocks noChangeArrowheads="1"/>
          </p:cNvSpPr>
          <p:nvPr/>
        </p:nvSpPr>
        <p:spPr bwMode="auto">
          <a:xfrm>
            <a:off x="3171" y="0"/>
            <a:ext cx="7843494" cy="102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eaLnBrk="0" fontAlgn="base" hangingPunct="0">
              <a:spcBef>
                <a:spcPct val="0"/>
              </a:spcBef>
              <a:spcAft>
                <a:spcPct val="0"/>
              </a:spcAft>
            </a:pPr>
            <a:r>
              <a:rPr lang="fr-BE" sz="3600" b="1" dirty="0" smtClean="0">
                <a:solidFill>
                  <a:srgbClr val="004151"/>
                </a:solidFill>
                <a:latin typeface="Calibri" pitchFamily="34" charset="0"/>
                <a:cs typeface="Calibri" pitchFamily="34" charset="0"/>
              </a:rPr>
              <a:t>EFPIA in-</a:t>
            </a:r>
            <a:r>
              <a:rPr lang="fr-BE" sz="3600" b="1" dirty="0" err="1" smtClean="0">
                <a:solidFill>
                  <a:srgbClr val="004151"/>
                </a:solidFill>
                <a:latin typeface="Calibri" pitchFamily="34" charset="0"/>
                <a:cs typeface="Calibri" pitchFamily="34" charset="0"/>
              </a:rPr>
              <a:t>kind</a:t>
            </a:r>
            <a:r>
              <a:rPr lang="fr-BE" sz="3600" b="1" dirty="0" smtClean="0">
                <a:solidFill>
                  <a:srgbClr val="004151"/>
                </a:solidFill>
                <a:latin typeface="Calibri" pitchFamily="34" charset="0"/>
                <a:cs typeface="Calibri" pitchFamily="34" charset="0"/>
              </a:rPr>
              <a:t> contribution</a:t>
            </a:r>
            <a:endParaRPr lang="en-GB" sz="3600" b="1" dirty="0">
              <a:solidFill>
                <a:srgbClr val="004151"/>
              </a:solidFill>
              <a:latin typeface="Calibri" pitchFamily="34" charset="0"/>
              <a:cs typeface="Calibri" pitchFamily="34" charset="0"/>
            </a:endParaRPr>
          </a:p>
        </p:txBody>
      </p:sp>
      <p:sp>
        <p:nvSpPr>
          <p:cNvPr id="6148" name="Line 7"/>
          <p:cNvSpPr>
            <a:spLocks noChangeShapeType="1"/>
          </p:cNvSpPr>
          <p:nvPr/>
        </p:nvSpPr>
        <p:spPr bwMode="auto">
          <a:xfrm flipV="1">
            <a:off x="3169" y="1023880"/>
            <a:ext cx="5623384"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sp>
        <p:nvSpPr>
          <p:cNvPr id="6150" name="Text Box 10"/>
          <p:cNvSpPr txBox="1">
            <a:spLocks noChangeArrowheads="1"/>
          </p:cNvSpPr>
          <p:nvPr/>
        </p:nvSpPr>
        <p:spPr bwMode="auto">
          <a:xfrm>
            <a:off x="342915" y="3140079"/>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ヒラギノ角ゴ Pro W3" pitchFamily="1" charset="-128"/>
              </a:defRPr>
            </a:lvl1pPr>
            <a:lvl2pPr marL="742950" indent="-285750">
              <a:defRPr>
                <a:solidFill>
                  <a:schemeClr val="tx1"/>
                </a:solidFill>
                <a:latin typeface="Arial" pitchFamily="34" charset="0"/>
                <a:ea typeface="ヒラギノ角ゴ Pro W3" pitchFamily="1" charset="-128"/>
              </a:defRPr>
            </a:lvl2pPr>
            <a:lvl3pPr marL="1143000" indent="-228600">
              <a:defRPr>
                <a:solidFill>
                  <a:schemeClr val="tx1"/>
                </a:solidFill>
                <a:latin typeface="Arial" pitchFamily="34" charset="0"/>
                <a:ea typeface="ヒラギノ角ゴ Pro W3" pitchFamily="1" charset="-128"/>
              </a:defRPr>
            </a:lvl3pPr>
            <a:lvl4pPr marL="1600200" indent="-228600">
              <a:defRPr>
                <a:solidFill>
                  <a:schemeClr val="tx1"/>
                </a:solidFill>
                <a:latin typeface="Arial" pitchFamily="34" charset="0"/>
                <a:ea typeface="ヒラギノ角ゴ Pro W3" pitchFamily="1" charset="-128"/>
              </a:defRPr>
            </a:lvl4pPr>
            <a:lvl5pPr marL="2057400" indent="-228600">
              <a:defRPr>
                <a:solidFill>
                  <a:schemeClr val="tx1"/>
                </a:solidFill>
                <a:latin typeface="Arial" pitchFamily="34" charset="0"/>
                <a:ea typeface="ヒラギノ角ゴ Pro W3" pitchFamily="1"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pitchFamily="1"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pitchFamily="1"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pitchFamily="1"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pitchFamily="1" charset="-128"/>
              </a:defRPr>
            </a:lvl9pPr>
          </a:lstStyle>
          <a:p>
            <a:pPr defTabSz="914400" fontAlgn="base">
              <a:spcBef>
                <a:spcPct val="0"/>
              </a:spcBef>
              <a:spcAft>
                <a:spcPct val="0"/>
              </a:spcAft>
            </a:pPr>
            <a:endParaRPr lang="en-GB" sz="3600">
              <a:solidFill>
                <a:srgbClr val="00446A"/>
              </a:solidFill>
            </a:endParaRPr>
          </a:p>
        </p:txBody>
      </p:sp>
      <p:sp>
        <p:nvSpPr>
          <p:cNvPr id="2" name="TextBox 1"/>
          <p:cNvSpPr txBox="1"/>
          <p:nvPr/>
        </p:nvSpPr>
        <p:spPr>
          <a:xfrm>
            <a:off x="579839" y="1263934"/>
            <a:ext cx="7988366" cy="4616648"/>
          </a:xfrm>
          <a:prstGeom prst="rect">
            <a:avLst/>
          </a:prstGeom>
          <a:noFill/>
        </p:spPr>
        <p:txBody>
          <a:bodyPr wrap="square" rtlCol="0">
            <a:spAutoFit/>
          </a:bodyPr>
          <a:lstStyle/>
          <a:p>
            <a:pPr marL="541338" lvl="1" indent="-541338" defTabSz="914400" eaLnBrk="0" fontAlgn="base" hangingPunct="0">
              <a:lnSpc>
                <a:spcPct val="150000"/>
              </a:lnSpc>
              <a:spcBef>
                <a:spcPct val="0"/>
              </a:spcBef>
              <a:spcAft>
                <a:spcPct val="0"/>
              </a:spcAft>
              <a:buFont typeface="Arial" pitchFamily="34" charset="0"/>
              <a:buChar char="•"/>
            </a:pPr>
            <a:r>
              <a:rPr lang="en-US" sz="2800" b="1" dirty="0">
                <a:solidFill>
                  <a:srgbClr val="004151"/>
                </a:solidFill>
                <a:latin typeface="Calibri" pitchFamily="34" charset="0"/>
                <a:ea typeface="ヒラギノ角ゴ Pro W3" pitchFamily="1" charset="-128"/>
                <a:cs typeface="Calibri" pitchFamily="34" charset="0"/>
              </a:rPr>
              <a:t>Actual </a:t>
            </a:r>
            <a:r>
              <a:rPr lang="en-US" sz="2800" b="1" dirty="0" smtClean="0">
                <a:solidFill>
                  <a:srgbClr val="004151"/>
                </a:solidFill>
                <a:latin typeface="Calibri" pitchFamily="34" charset="0"/>
                <a:ea typeface="ヒラギノ角ゴ Pro W3" pitchFamily="1" charset="-128"/>
                <a:cs typeface="Calibri" pitchFamily="34" charset="0"/>
              </a:rPr>
              <a:t>direct and indirect costs </a:t>
            </a:r>
            <a:r>
              <a:rPr lang="en-US" sz="2800" b="1" dirty="0">
                <a:solidFill>
                  <a:srgbClr val="004151"/>
                </a:solidFill>
                <a:latin typeface="Calibri" pitchFamily="34" charset="0"/>
                <a:ea typeface="ヒラギノ角ゴ Pro W3" pitchFamily="1" charset="-128"/>
                <a:cs typeface="Calibri" pitchFamily="34" charset="0"/>
              </a:rPr>
              <a:t>or average </a:t>
            </a:r>
            <a:r>
              <a:rPr lang="en-US" sz="2800" b="1" dirty="0" smtClean="0">
                <a:solidFill>
                  <a:srgbClr val="004151"/>
                </a:solidFill>
                <a:latin typeface="Calibri" pitchFamily="34" charset="0"/>
                <a:ea typeface="ヒラギノ角ゴ Pro W3" pitchFamily="1" charset="-128"/>
                <a:cs typeface="Calibri" pitchFamily="34" charset="0"/>
              </a:rPr>
              <a:t>FTE</a:t>
            </a:r>
            <a:endParaRPr lang="en-US" sz="2800" b="1" dirty="0">
              <a:solidFill>
                <a:srgbClr val="004151"/>
              </a:solidFill>
              <a:latin typeface="Calibri" pitchFamily="34" charset="0"/>
              <a:ea typeface="ヒラギノ角ゴ Pro W3" pitchFamily="1" charset="-128"/>
              <a:cs typeface="Calibri" pitchFamily="34" charset="0"/>
            </a:endParaRPr>
          </a:p>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Based </a:t>
            </a:r>
            <a:r>
              <a:rPr lang="en-US" sz="2800" b="1" dirty="0">
                <a:solidFill>
                  <a:srgbClr val="004151"/>
                </a:solidFill>
                <a:latin typeface="Calibri" pitchFamily="34" charset="0"/>
                <a:ea typeface="ヒラギノ角ゴ Pro W3" pitchFamily="1" charset="-128"/>
                <a:cs typeface="Calibri" pitchFamily="34" charset="0"/>
              </a:rPr>
              <a:t>on the usual management principles and accounting </a:t>
            </a:r>
            <a:r>
              <a:rPr lang="en-US" sz="2800" b="1" dirty="0" smtClean="0">
                <a:solidFill>
                  <a:srgbClr val="004151"/>
                </a:solidFill>
                <a:latin typeface="Calibri" pitchFamily="34" charset="0"/>
                <a:ea typeface="ヒラギノ角ゴ Pro W3" pitchFamily="1" charset="-128"/>
                <a:cs typeface="Calibri" pitchFamily="34" charset="0"/>
              </a:rPr>
              <a:t>practices</a:t>
            </a:r>
          </a:p>
          <a:p>
            <a:pPr marL="541338" lvl="1" indent="-541338" defTabSz="914400" eaLnBrk="0" fontAlgn="base" hangingPunct="0">
              <a:lnSpc>
                <a:spcPct val="150000"/>
              </a:lnSpc>
              <a:spcBef>
                <a:spcPct val="0"/>
              </a:spcBef>
              <a:spcAft>
                <a:spcPct val="0"/>
              </a:spcAft>
              <a:buFont typeface="Arial" pitchFamily="34" charset="0"/>
              <a:buChar char="•"/>
            </a:pPr>
            <a:r>
              <a:rPr lang="en-US" sz="2800" b="1" dirty="0" smtClean="0">
                <a:solidFill>
                  <a:srgbClr val="004151"/>
                </a:solidFill>
                <a:latin typeface="Calibri" pitchFamily="34" charset="0"/>
                <a:ea typeface="ヒラギノ角ゴ Pro W3" pitchFamily="1" charset="-128"/>
                <a:cs typeface="Calibri" pitchFamily="34" charset="0"/>
              </a:rPr>
              <a:t>Contribution </a:t>
            </a:r>
            <a:r>
              <a:rPr lang="en-US" sz="2800" b="1" dirty="0">
                <a:solidFill>
                  <a:srgbClr val="004151"/>
                </a:solidFill>
                <a:latin typeface="Calibri" pitchFamily="34" charset="0"/>
                <a:ea typeface="ヒラギノ角ゴ Pro W3" pitchFamily="1" charset="-128"/>
                <a:cs typeface="Calibri" pitchFamily="34" charset="0"/>
              </a:rPr>
              <a:t>from EFPIA affiliated entities as part of EFPIA in-kind </a:t>
            </a:r>
          </a:p>
          <a:p>
            <a:pPr marL="0" lvl="1" algn="ctr" defTabSz="914400" eaLnBrk="0" fontAlgn="base" hangingPunct="0">
              <a:lnSpc>
                <a:spcPct val="150000"/>
              </a:lnSpc>
              <a:spcBef>
                <a:spcPct val="0"/>
              </a:spcBef>
              <a:spcAft>
                <a:spcPct val="0"/>
              </a:spcAft>
            </a:pPr>
            <a:r>
              <a:rPr lang="en-US" sz="2800" b="1" dirty="0" smtClean="0">
                <a:solidFill>
                  <a:srgbClr val="7ABB53"/>
                </a:solidFill>
                <a:latin typeface="Calibri" pitchFamily="34" charset="0"/>
                <a:ea typeface="ヒラギノ角ゴ Pro W3" pitchFamily="1" charset="-128"/>
                <a:cs typeface="Calibri" pitchFamily="34" charset="0"/>
              </a:rPr>
              <a:t>For research </a:t>
            </a:r>
            <a:r>
              <a:rPr lang="en-US" sz="2800" b="1" dirty="0">
                <a:solidFill>
                  <a:srgbClr val="7ABB53"/>
                </a:solidFill>
                <a:latin typeface="Calibri" pitchFamily="34" charset="0"/>
                <a:ea typeface="ヒラギノ角ゴ Pro W3" pitchFamily="1" charset="-128"/>
                <a:cs typeface="Calibri" pitchFamily="34" charset="0"/>
              </a:rPr>
              <a:t>costs incurred in Europe</a:t>
            </a:r>
          </a:p>
          <a:p>
            <a:pPr marL="0" lvl="1" algn="ctr" defTabSz="914400" eaLnBrk="0" fontAlgn="base" hangingPunct="0">
              <a:lnSpc>
                <a:spcPct val="150000"/>
              </a:lnSpc>
              <a:spcBef>
                <a:spcPct val="0"/>
              </a:spcBef>
              <a:spcAft>
                <a:spcPct val="0"/>
              </a:spcAft>
            </a:pPr>
            <a:r>
              <a:rPr lang="en-US" sz="2800" b="1" dirty="0">
                <a:solidFill>
                  <a:srgbClr val="7ABB53"/>
                </a:solidFill>
                <a:latin typeface="Calibri" pitchFamily="34" charset="0"/>
                <a:ea typeface="ヒラギノ角ゴ Pro W3" pitchFamily="1" charset="-128"/>
                <a:cs typeface="Calibri" pitchFamily="34" charset="0"/>
              </a:rPr>
              <a:t>unless expressly foreseen </a:t>
            </a:r>
            <a:r>
              <a:rPr lang="en-US" sz="2800" b="1" i="1" dirty="0" smtClean="0">
                <a:solidFill>
                  <a:srgbClr val="7ABB53"/>
                </a:solidFill>
                <a:latin typeface="Calibri" pitchFamily="34" charset="0"/>
                <a:ea typeface="ヒラギノ角ゴ Pro W3" pitchFamily="1" charset="-128"/>
                <a:cs typeface="Calibri" pitchFamily="34" charset="0"/>
              </a:rPr>
              <a:t>(e.g. AMR </a:t>
            </a:r>
            <a:r>
              <a:rPr lang="en-US" sz="2800" b="1" i="1" dirty="0" err="1" smtClean="0">
                <a:solidFill>
                  <a:srgbClr val="7ABB53"/>
                </a:solidFill>
                <a:latin typeface="Calibri" pitchFamily="34" charset="0"/>
                <a:ea typeface="ヒラギノ角ゴ Pro W3" pitchFamily="1" charset="-128"/>
                <a:cs typeface="Calibri" pitchFamily="34" charset="0"/>
              </a:rPr>
              <a:t>programme</a:t>
            </a:r>
            <a:r>
              <a:rPr lang="en-US" sz="2800" b="1" i="1" dirty="0" smtClean="0">
                <a:solidFill>
                  <a:srgbClr val="7ABB53"/>
                </a:solidFill>
                <a:latin typeface="Calibri" pitchFamily="34" charset="0"/>
                <a:ea typeface="ヒラギノ角ゴ Pro W3" pitchFamily="1" charset="-128"/>
                <a:cs typeface="Calibri" pitchFamily="34" charset="0"/>
              </a:rPr>
              <a:t>)</a:t>
            </a:r>
            <a:endParaRPr lang="en-US" sz="2800" b="1" i="1" dirty="0">
              <a:solidFill>
                <a:srgbClr val="7ABB53"/>
              </a:solidFill>
              <a:latin typeface="Calibri" pitchFamily="34" charset="0"/>
              <a:ea typeface="ヒラギノ角ゴ Pro W3" pitchFamily="1" charset="-128"/>
              <a:cs typeface="Calibri" pitchFamily="34" charset="0"/>
            </a:endParaRPr>
          </a:p>
        </p:txBody>
      </p:sp>
    </p:spTree>
    <p:extLst>
      <p:ext uri="{BB962C8B-B14F-4D97-AF65-F5344CB8AC3E}">
        <p14:creationId xmlns:p14="http://schemas.microsoft.com/office/powerpoint/2010/main" val="1741011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Down Arrow 47"/>
          <p:cNvSpPr/>
          <p:nvPr/>
        </p:nvSpPr>
        <p:spPr>
          <a:xfrm>
            <a:off x="4270027" y="4417017"/>
            <a:ext cx="720080" cy="654374"/>
          </a:xfrm>
          <a:prstGeom prst="downArrow">
            <a:avLst/>
          </a:prstGeom>
          <a:solidFill>
            <a:srgbClr val="B4DADE"/>
          </a:solidFill>
          <a:ln w="25400" cap="flat" cmpd="sng" algn="ctr">
            <a:solidFill>
              <a:srgbClr val="FFFFFF">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29" name="TextBox 28"/>
          <p:cNvSpPr txBox="1"/>
          <p:nvPr/>
        </p:nvSpPr>
        <p:spPr>
          <a:xfrm>
            <a:off x="6514958" y="3253193"/>
            <a:ext cx="1919116" cy="954107"/>
          </a:xfrm>
          <a:prstGeom prst="rect">
            <a:avLst/>
          </a:prstGeom>
          <a:noFill/>
          <a:ln>
            <a:solidFill>
              <a:srgbClr val="FF0000"/>
            </a:solidFill>
          </a:ln>
        </p:spPr>
        <p:txBody>
          <a:bodyPr wrap="none" rtlCol="0">
            <a:spAutoFit/>
          </a:bodyPr>
          <a:lstStyle/>
          <a:p>
            <a:pPr algn="ctr" defTabSz="914400">
              <a:defRPr/>
            </a:pPr>
            <a:r>
              <a:rPr lang="en-US" sz="2800" b="1" kern="0" dirty="0" smtClean="0">
                <a:solidFill>
                  <a:srgbClr val="FF0000"/>
                </a:solidFill>
                <a:latin typeface="Calibri" pitchFamily="34" charset="0"/>
                <a:ea typeface="ヒラギノ角ゴ Pro W3" pitchFamily="1" charset="-128"/>
              </a:rPr>
              <a:t>&gt; 6000 </a:t>
            </a:r>
          </a:p>
          <a:p>
            <a:pPr algn="ctr" defTabSz="914400">
              <a:defRPr/>
            </a:pPr>
            <a:r>
              <a:rPr lang="en-US" sz="2800" b="1" kern="0" dirty="0" smtClean="0">
                <a:solidFill>
                  <a:srgbClr val="FF0000"/>
                </a:solidFill>
                <a:latin typeface="Calibri" pitchFamily="34" charset="0"/>
                <a:ea typeface="ヒラギノ角ゴ Pro W3" pitchFamily="1" charset="-128"/>
              </a:rPr>
              <a:t>researchers</a:t>
            </a:r>
          </a:p>
        </p:txBody>
      </p:sp>
      <p:sp>
        <p:nvSpPr>
          <p:cNvPr id="37" name="TextBox 36"/>
          <p:cNvSpPr txBox="1"/>
          <p:nvPr/>
        </p:nvSpPr>
        <p:spPr>
          <a:xfrm>
            <a:off x="964320" y="4992328"/>
            <a:ext cx="7095103" cy="1107996"/>
          </a:xfrm>
          <a:prstGeom prst="rect">
            <a:avLst/>
          </a:prstGeom>
          <a:noFill/>
        </p:spPr>
        <p:txBody>
          <a:bodyPr wrap="square" rtlCol="0">
            <a:spAutoFit/>
          </a:bodyPr>
          <a:lstStyle/>
          <a:p>
            <a:pPr algn="ctr" defTabSz="914400">
              <a:defRPr/>
            </a:pPr>
            <a:r>
              <a:rPr lang="en-US" sz="2200" b="1" kern="0" dirty="0" smtClean="0">
                <a:solidFill>
                  <a:srgbClr val="00446A"/>
                </a:solidFill>
                <a:latin typeface="Calibri" pitchFamily="34" charset="0"/>
                <a:ea typeface="ヒラギノ角ゴ Pro W3" pitchFamily="1" charset="-128"/>
              </a:rPr>
              <a:t> Collective intelligence networks</a:t>
            </a:r>
          </a:p>
          <a:p>
            <a:pPr algn="ctr" defTabSz="914400">
              <a:defRPr/>
            </a:pPr>
            <a:r>
              <a:rPr lang="en-US" sz="2200" b="1" kern="0" dirty="0" smtClean="0">
                <a:solidFill>
                  <a:srgbClr val="00446A"/>
                </a:solidFill>
                <a:latin typeface="Calibri" pitchFamily="34" charset="0"/>
                <a:ea typeface="ヒラギノ角ゴ Pro W3" pitchFamily="1" charset="-128"/>
              </a:rPr>
              <a:t>Improved R&amp;D productivity of pharma industries</a:t>
            </a:r>
            <a:endParaRPr lang="en-US" sz="2200" b="1" kern="0" dirty="0">
              <a:solidFill>
                <a:srgbClr val="00446A"/>
              </a:solidFill>
              <a:latin typeface="Calibri" pitchFamily="34" charset="0"/>
              <a:ea typeface="ヒラギノ角ゴ Pro W3" pitchFamily="1" charset="-128"/>
            </a:endParaRPr>
          </a:p>
          <a:p>
            <a:pPr algn="ctr" defTabSz="914400">
              <a:defRPr/>
            </a:pPr>
            <a:r>
              <a:rPr lang="en-US" sz="2200" b="1" kern="0" dirty="0" smtClean="0">
                <a:solidFill>
                  <a:srgbClr val="00446A"/>
                </a:solidFill>
                <a:latin typeface="Calibri" pitchFamily="34" charset="0"/>
                <a:ea typeface="ヒラギノ角ゴ Pro W3" pitchFamily="1" charset="-128"/>
              </a:rPr>
              <a:t>Innovative approaches for unmet public health needs</a:t>
            </a:r>
          </a:p>
        </p:txBody>
      </p:sp>
      <p:sp>
        <p:nvSpPr>
          <p:cNvPr id="36" name="Shape 4"/>
          <p:cNvSpPr/>
          <p:nvPr/>
        </p:nvSpPr>
        <p:spPr>
          <a:xfrm rot="392354">
            <a:off x="4724402" y="2524772"/>
            <a:ext cx="645680" cy="641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8" name="Group 7"/>
          <p:cNvGrpSpPr>
            <a:grpSpLocks noChangeAspect="1"/>
          </p:cNvGrpSpPr>
          <p:nvPr/>
        </p:nvGrpSpPr>
        <p:grpSpPr>
          <a:xfrm rot="20996981">
            <a:off x="4033441" y="3141798"/>
            <a:ext cx="1149970" cy="1149970"/>
            <a:chOff x="3919503" y="3155174"/>
            <a:chExt cx="1274205" cy="1274205"/>
          </a:xfrm>
        </p:grpSpPr>
        <p:grpSp>
          <p:nvGrpSpPr>
            <p:cNvPr id="38" name="Group 37"/>
            <p:cNvGrpSpPr/>
            <p:nvPr/>
          </p:nvGrpSpPr>
          <p:grpSpPr>
            <a:xfrm rot="2114438">
              <a:off x="3919503" y="3155174"/>
              <a:ext cx="1274205" cy="1274205"/>
              <a:chOff x="2430385" y="137139"/>
              <a:chExt cx="1592756" cy="1592756"/>
            </a:xfrm>
          </p:grpSpPr>
          <p:sp>
            <p:nvSpPr>
              <p:cNvPr id="40" name="Shape 39"/>
              <p:cNvSpPr/>
              <p:nvPr/>
            </p:nvSpPr>
            <p:spPr>
              <a:xfrm rot="20143748">
                <a:off x="2430385" y="137139"/>
                <a:ext cx="1592756" cy="1592756"/>
              </a:xfrm>
              <a:prstGeom prst="gear6">
                <a:avLst/>
              </a:prstGeom>
              <a:solidFill>
                <a:srgbClr val="9F95A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41" name="Shape 4"/>
              <p:cNvSpPr/>
              <p:nvPr/>
            </p:nvSpPr>
            <p:spPr>
              <a:xfrm>
                <a:off x="2804160" y="528319"/>
                <a:ext cx="894080" cy="8940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en-US" sz="2700" kern="1200"/>
              </a:p>
            </p:txBody>
          </p:sp>
        </p:grpSp>
        <p:sp>
          <p:nvSpPr>
            <p:cNvPr id="39" name="Rectangle 38"/>
            <p:cNvSpPr/>
            <p:nvPr/>
          </p:nvSpPr>
          <p:spPr>
            <a:xfrm rot="603019">
              <a:off x="4135783" y="3333259"/>
              <a:ext cx="878742" cy="733208"/>
            </a:xfrm>
            <a:prstGeom prst="rect">
              <a:avLst/>
            </a:prstGeom>
          </p:spPr>
          <p:txBody>
            <a:bodyPr wrap="square" lIns="3600" rIns="3600">
              <a:spAutoFit/>
            </a:bodyPr>
            <a:lstStyle/>
            <a:p>
              <a:pPr algn="ctr"/>
              <a:r>
                <a:rPr lang="en-US" sz="2000" b="1" dirty="0" smtClean="0">
                  <a:latin typeface="Calibri" panose="020F0502020204030204" pitchFamily="34" charset="0"/>
                </a:rPr>
                <a:t>17</a:t>
              </a:r>
              <a:r>
                <a:rPr lang="en-US" sz="2400" b="1" dirty="0" smtClean="0">
                  <a:latin typeface="Calibri" panose="020F0502020204030204" pitchFamily="34" charset="0"/>
                </a:rPr>
                <a:t>  </a:t>
              </a:r>
              <a:r>
                <a:rPr lang="en-US" sz="1300" b="1" dirty="0" smtClean="0">
                  <a:latin typeface="Calibri" panose="020F0502020204030204" pitchFamily="34" charset="0"/>
                </a:rPr>
                <a:t>regulators</a:t>
              </a:r>
              <a:endParaRPr lang="en-US" sz="1300" b="1" dirty="0">
                <a:latin typeface="Calibri" panose="020F0502020204030204" pitchFamily="34" charset="0"/>
              </a:endParaRPr>
            </a:p>
          </p:txBody>
        </p:sp>
      </p:grpSp>
      <p:grpSp>
        <p:nvGrpSpPr>
          <p:cNvPr id="7" name="Group 6"/>
          <p:cNvGrpSpPr>
            <a:grpSpLocks noChangeAspect="1"/>
          </p:cNvGrpSpPr>
          <p:nvPr/>
        </p:nvGrpSpPr>
        <p:grpSpPr>
          <a:xfrm rot="21229480">
            <a:off x="3281882" y="2460160"/>
            <a:ext cx="1170432" cy="1170432"/>
            <a:chOff x="3160179" y="2319019"/>
            <a:chExt cx="1300480" cy="1300480"/>
          </a:xfrm>
        </p:grpSpPr>
        <p:sp>
          <p:nvSpPr>
            <p:cNvPr id="35" name="Shape 34"/>
            <p:cNvSpPr/>
            <p:nvPr/>
          </p:nvSpPr>
          <p:spPr>
            <a:xfrm>
              <a:off x="3160179" y="2319019"/>
              <a:ext cx="1300480" cy="1300480"/>
            </a:xfrm>
            <a:prstGeom prst="gear6">
              <a:avLst/>
            </a:prstGeom>
            <a:solidFill>
              <a:srgbClr val="01B78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endParaRPr lang="en-US" sz="1600" b="1" dirty="0">
                <a:solidFill>
                  <a:schemeClr val="tx1"/>
                </a:solidFill>
                <a:latin typeface="Calibri" panose="020F0502020204030204" pitchFamily="34" charset="0"/>
              </a:endParaRPr>
            </a:p>
          </p:txBody>
        </p:sp>
        <p:sp>
          <p:nvSpPr>
            <p:cNvPr id="24" name="Rectangle 23"/>
            <p:cNvSpPr/>
            <p:nvPr/>
          </p:nvSpPr>
          <p:spPr>
            <a:xfrm rot="370520">
              <a:off x="3430814" y="2574208"/>
              <a:ext cx="768502" cy="718146"/>
            </a:xfrm>
            <a:prstGeom prst="rect">
              <a:avLst/>
            </a:prstGeom>
          </p:spPr>
          <p:txBody>
            <a:bodyPr wrap="square">
              <a:spAutoFit/>
            </a:bodyPr>
            <a:lstStyle/>
            <a:p>
              <a:pPr algn="ctr"/>
              <a:r>
                <a:rPr lang="en-US" sz="2000" b="1" dirty="0" smtClean="0">
                  <a:latin typeface="Calibri" panose="020F0502020204030204" pitchFamily="34" charset="0"/>
                </a:rPr>
                <a:t>120 </a:t>
              </a:r>
              <a:r>
                <a:rPr lang="en-US" sz="1600" b="1" dirty="0" err="1" smtClean="0">
                  <a:latin typeface="Calibri" panose="020F0502020204030204" pitchFamily="34" charset="0"/>
                </a:rPr>
                <a:t>SMEs</a:t>
              </a:r>
              <a:endParaRPr lang="en-US" sz="2000" b="1" dirty="0" smtClean="0">
                <a:latin typeface="Calibri" panose="020F0502020204030204" pitchFamily="34" charset="0"/>
              </a:endParaRPr>
            </a:p>
          </p:txBody>
        </p:sp>
      </p:grpSp>
      <p:grpSp>
        <p:nvGrpSpPr>
          <p:cNvPr id="4" name="Group 3"/>
          <p:cNvGrpSpPr>
            <a:grpSpLocks noChangeAspect="1"/>
          </p:cNvGrpSpPr>
          <p:nvPr/>
        </p:nvGrpSpPr>
        <p:grpSpPr>
          <a:xfrm rot="400653">
            <a:off x="4296109" y="2153278"/>
            <a:ext cx="1201720" cy="1201720"/>
            <a:chOff x="4299994" y="1925903"/>
            <a:chExt cx="1401626" cy="1401626"/>
          </a:xfrm>
        </p:grpSpPr>
        <p:grpSp>
          <p:nvGrpSpPr>
            <p:cNvPr id="44" name="Group 43"/>
            <p:cNvGrpSpPr>
              <a:grpSpLocks noChangeAspect="1"/>
            </p:cNvGrpSpPr>
            <p:nvPr/>
          </p:nvGrpSpPr>
          <p:grpSpPr>
            <a:xfrm rot="1131428">
              <a:off x="4299994" y="1925903"/>
              <a:ext cx="1401626" cy="1401626"/>
              <a:chOff x="2284302" y="1656"/>
              <a:chExt cx="1592756" cy="1592756"/>
            </a:xfrm>
            <a:solidFill>
              <a:srgbClr val="6678FE"/>
            </a:solidFill>
          </p:grpSpPr>
          <p:sp>
            <p:nvSpPr>
              <p:cNvPr id="45" name="Shape 44"/>
              <p:cNvSpPr/>
              <p:nvPr/>
            </p:nvSpPr>
            <p:spPr>
              <a:xfrm rot="20143748">
                <a:off x="2284302" y="1656"/>
                <a:ext cx="1592756" cy="1592756"/>
              </a:xfrm>
              <a:prstGeom prst="gear6">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46" name="Shape 4"/>
              <p:cNvSpPr/>
              <p:nvPr/>
            </p:nvSpPr>
            <p:spPr>
              <a:xfrm>
                <a:off x="2804160" y="528319"/>
                <a:ext cx="894080" cy="894080"/>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en-US" sz="2700" kern="1200"/>
              </a:p>
            </p:txBody>
          </p:sp>
        </p:grpSp>
        <p:sp>
          <p:nvSpPr>
            <p:cNvPr id="47" name="Rectangle 46"/>
            <p:cNvSpPr/>
            <p:nvPr/>
          </p:nvSpPr>
          <p:spPr>
            <a:xfrm rot="21199347">
              <a:off x="4522503" y="2117533"/>
              <a:ext cx="923106" cy="1005130"/>
            </a:xfrm>
            <a:prstGeom prst="rect">
              <a:avLst/>
            </a:prstGeom>
          </p:spPr>
          <p:txBody>
            <a:bodyPr wrap="square">
              <a:spAutoFit/>
            </a:bodyPr>
            <a:lstStyle/>
            <a:p>
              <a:pPr algn="ctr"/>
              <a:r>
                <a:rPr lang="en-US" sz="2000" b="1" dirty="0" smtClean="0">
                  <a:latin typeface="Calibri" panose="020F0502020204030204" pitchFamily="34" charset="0"/>
                </a:rPr>
                <a:t>25 </a:t>
              </a:r>
              <a:r>
                <a:rPr lang="en-US" sz="1500" b="1" dirty="0" smtClean="0">
                  <a:latin typeface="Calibri" panose="020F0502020204030204" pitchFamily="34" charset="0"/>
                </a:rPr>
                <a:t>patient org.</a:t>
              </a:r>
            </a:p>
          </p:txBody>
        </p:sp>
      </p:grpSp>
      <p:sp>
        <p:nvSpPr>
          <p:cNvPr id="51" name="TextBox 50"/>
          <p:cNvSpPr txBox="1"/>
          <p:nvPr/>
        </p:nvSpPr>
        <p:spPr>
          <a:xfrm>
            <a:off x="76276" y="137038"/>
            <a:ext cx="7326354" cy="646331"/>
          </a:xfrm>
          <a:prstGeom prst="rect">
            <a:avLst/>
          </a:prstGeom>
          <a:noFill/>
        </p:spPr>
        <p:txBody>
          <a:bodyPr wrap="square" rtlCol="0">
            <a:spAutoFit/>
          </a:bodyPr>
          <a:lstStyle/>
          <a:p>
            <a:pPr defTabSz="914400" eaLnBrk="0" fontAlgn="base" hangingPunct="0">
              <a:spcBef>
                <a:spcPct val="0"/>
              </a:spcBef>
              <a:spcAft>
                <a:spcPct val="0"/>
              </a:spcAft>
            </a:pPr>
            <a:r>
              <a:rPr lang="en-GB" sz="3600" b="1" dirty="0">
                <a:solidFill>
                  <a:srgbClr val="004151"/>
                </a:solidFill>
                <a:latin typeface="Calibri" pitchFamily="34" charset="0"/>
                <a:ea typeface="ヒラギノ角ゴ Pro W3" pitchFamily="1" charset="-128"/>
                <a:cs typeface="Calibri" pitchFamily="34" charset="0"/>
              </a:rPr>
              <a:t>Key Figures </a:t>
            </a:r>
            <a:r>
              <a:rPr lang="en-GB" sz="3600" b="1" dirty="0" smtClean="0">
                <a:solidFill>
                  <a:srgbClr val="004151"/>
                </a:solidFill>
                <a:latin typeface="Calibri" pitchFamily="34" charset="0"/>
                <a:ea typeface="ヒラギノ角ゴ Pro W3" pitchFamily="1" charset="-128"/>
                <a:cs typeface="Calibri" pitchFamily="34" charset="0"/>
              </a:rPr>
              <a:t>IMI Projects up to </a:t>
            </a:r>
            <a:r>
              <a:rPr lang="en-GB" sz="3600" b="1" smtClean="0">
                <a:solidFill>
                  <a:srgbClr val="004151"/>
                </a:solidFill>
                <a:latin typeface="Calibri" pitchFamily="34" charset="0"/>
                <a:ea typeface="ヒラギノ角ゴ Pro W3" pitchFamily="1" charset="-128"/>
                <a:cs typeface="Calibri" pitchFamily="34" charset="0"/>
              </a:rPr>
              <a:t>Call 9</a:t>
            </a:r>
            <a:endParaRPr lang="en-GB" sz="3600" b="1" dirty="0">
              <a:solidFill>
                <a:srgbClr val="004151"/>
              </a:solidFill>
              <a:latin typeface="Calibri" pitchFamily="34" charset="0"/>
              <a:ea typeface="ヒラギノ角ゴ Pro W3" pitchFamily="1" charset="-128"/>
              <a:cs typeface="Calibri" pitchFamily="34" charset="0"/>
            </a:endParaRPr>
          </a:p>
        </p:txBody>
      </p:sp>
      <p:sp>
        <p:nvSpPr>
          <p:cNvPr id="52" name="Line 7"/>
          <p:cNvSpPr>
            <a:spLocks noChangeShapeType="1"/>
          </p:cNvSpPr>
          <p:nvPr/>
        </p:nvSpPr>
        <p:spPr bwMode="auto">
          <a:xfrm flipV="1">
            <a:off x="0" y="903624"/>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sp>
        <p:nvSpPr>
          <p:cNvPr id="34" name="Shape 33"/>
          <p:cNvSpPr/>
          <p:nvPr/>
        </p:nvSpPr>
        <p:spPr>
          <a:xfrm>
            <a:off x="1678743" y="1107443"/>
            <a:ext cx="5969474" cy="3400450"/>
          </a:xfrm>
          <a:prstGeom prst="funnel">
            <a:avLst/>
          </a:prstGeom>
          <a:solidFill>
            <a:srgbClr val="FFFFFF">
              <a:hueOff val="0"/>
              <a:satOff val="0"/>
              <a:lumOff val="0"/>
              <a:alpha val="17000"/>
            </a:srgbClr>
          </a:solidFill>
          <a:ln w="9525" cap="flat" cmpd="sng" algn="ctr">
            <a:solidFill>
              <a:srgbClr val="8CADD4"/>
            </a:solidFill>
            <a:prstDash val="solid"/>
          </a:ln>
          <a:effectLst/>
        </p:spPr>
        <p:style>
          <a:lnRef idx="1">
            <a:scrgbClr r="0" g="0" b="0"/>
          </a:lnRef>
          <a:fillRef idx="1">
            <a:scrgbClr r="0" g="0" b="0"/>
          </a:fillRef>
          <a:effectRef idx="0">
            <a:scrgbClr r="0" g="0" b="0"/>
          </a:effectRef>
          <a:fontRef idx="minor">
            <a:schemeClr val="dk1">
              <a:hueOff val="0"/>
              <a:satOff val="0"/>
              <a:lumOff val="0"/>
              <a:alphaOff val="0"/>
            </a:schemeClr>
          </a:fontRef>
        </p:style>
      </p:sp>
      <p:grpSp>
        <p:nvGrpSpPr>
          <p:cNvPr id="5" name="Group 4"/>
          <p:cNvGrpSpPr>
            <a:grpSpLocks noChangeAspect="1"/>
          </p:cNvGrpSpPr>
          <p:nvPr/>
        </p:nvGrpSpPr>
        <p:grpSpPr>
          <a:xfrm>
            <a:off x="3299441" y="1085210"/>
            <a:ext cx="1576845" cy="1568062"/>
            <a:chOff x="2615597" y="3661292"/>
            <a:chExt cx="1698752" cy="1698752"/>
          </a:xfrm>
        </p:grpSpPr>
        <p:grpSp>
          <p:nvGrpSpPr>
            <p:cNvPr id="15" name="Group 14"/>
            <p:cNvGrpSpPr/>
            <p:nvPr/>
          </p:nvGrpSpPr>
          <p:grpSpPr>
            <a:xfrm>
              <a:off x="2615597" y="3661292"/>
              <a:ext cx="1698752" cy="1698752"/>
              <a:chOff x="1375944" y="1131695"/>
              <a:chExt cx="1698752" cy="1698752"/>
            </a:xfrm>
          </p:grpSpPr>
          <p:sp>
            <p:nvSpPr>
              <p:cNvPr id="16" name="Shape 15"/>
              <p:cNvSpPr>
                <a:spLocks noChangeAspect="1"/>
              </p:cNvSpPr>
              <p:nvPr/>
            </p:nvSpPr>
            <p:spPr>
              <a:xfrm>
                <a:off x="1375944" y="1131695"/>
                <a:ext cx="1698752" cy="1698752"/>
              </a:xfrm>
              <a:prstGeom prst="gear6">
                <a:avLst/>
              </a:prstGeom>
              <a:solidFill>
                <a:srgbClr val="66BC2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Shape 4"/>
              <p:cNvSpPr/>
              <p:nvPr/>
            </p:nvSpPr>
            <p:spPr>
              <a:xfrm>
                <a:off x="1953569" y="1712203"/>
                <a:ext cx="807100" cy="8021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a:p>
            </p:txBody>
          </p:sp>
        </p:grpSp>
        <p:sp>
          <p:nvSpPr>
            <p:cNvPr id="2" name="Rectangle 1"/>
            <p:cNvSpPr/>
            <p:nvPr/>
          </p:nvSpPr>
          <p:spPr>
            <a:xfrm>
              <a:off x="2873922" y="3920323"/>
              <a:ext cx="1178088" cy="1200342"/>
            </a:xfrm>
            <a:prstGeom prst="rect">
              <a:avLst/>
            </a:prstGeom>
          </p:spPr>
          <p:txBody>
            <a:bodyPr wrap="square">
              <a:spAutoFit/>
            </a:bodyPr>
            <a:lstStyle/>
            <a:p>
              <a:pPr algn="ctr"/>
              <a:r>
                <a:rPr lang="en-US" sz="2000" b="1" dirty="0" smtClean="0">
                  <a:latin typeface="Calibri" panose="020F0502020204030204" pitchFamily="34" charset="0"/>
                </a:rPr>
                <a:t>650 </a:t>
              </a:r>
              <a:r>
                <a:rPr lang="en-US" sz="1600" b="1" dirty="0">
                  <a:latin typeface="Calibri" panose="020F0502020204030204" pitchFamily="34" charset="0"/>
                </a:rPr>
                <a:t>Academic &amp; research </a:t>
              </a:r>
              <a:r>
                <a:rPr lang="en-US" sz="1400" b="1" dirty="0">
                  <a:latin typeface="Calibri" panose="020F0502020204030204" pitchFamily="34" charset="0"/>
                </a:rPr>
                <a:t>teams</a:t>
              </a:r>
              <a:endParaRPr lang="en-US" sz="1600" b="1" dirty="0">
                <a:latin typeface="Calibri" panose="020F0502020204030204" pitchFamily="34" charset="0"/>
              </a:endParaRPr>
            </a:p>
          </p:txBody>
        </p:sp>
      </p:grpSp>
      <p:grpSp>
        <p:nvGrpSpPr>
          <p:cNvPr id="6" name="Group 5"/>
          <p:cNvGrpSpPr>
            <a:grpSpLocks noChangeAspect="1"/>
          </p:cNvGrpSpPr>
          <p:nvPr/>
        </p:nvGrpSpPr>
        <p:grpSpPr>
          <a:xfrm>
            <a:off x="4674816" y="949761"/>
            <a:ext cx="1510408" cy="1510408"/>
            <a:chOff x="4766125" y="3972601"/>
            <a:chExt cx="1513118" cy="1513118"/>
          </a:xfrm>
        </p:grpSpPr>
        <p:grpSp>
          <p:nvGrpSpPr>
            <p:cNvPr id="30" name="Group 29"/>
            <p:cNvGrpSpPr/>
            <p:nvPr/>
          </p:nvGrpSpPr>
          <p:grpSpPr>
            <a:xfrm>
              <a:off x="4766125" y="3972601"/>
              <a:ext cx="1513118" cy="1513118"/>
              <a:chOff x="2360914" y="10319"/>
              <a:chExt cx="1513118" cy="1513118"/>
            </a:xfrm>
          </p:grpSpPr>
          <p:sp>
            <p:nvSpPr>
              <p:cNvPr id="31" name="Shape 30"/>
              <p:cNvSpPr>
                <a:spLocks noChangeAspect="1"/>
              </p:cNvSpPr>
              <p:nvPr/>
            </p:nvSpPr>
            <p:spPr>
              <a:xfrm rot="1180715">
                <a:off x="2360914" y="10319"/>
                <a:ext cx="1513118" cy="1513118"/>
              </a:xfrm>
              <a:prstGeom prst="gear6">
                <a:avLst/>
              </a:prstGeom>
              <a:solidFill>
                <a:srgbClr val="FAB1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
            <p:nvSpPr>
              <p:cNvPr id="32" name="Shape 4"/>
              <p:cNvSpPr/>
              <p:nvPr/>
            </p:nvSpPr>
            <p:spPr>
              <a:xfrm>
                <a:off x="2804160" y="528319"/>
                <a:ext cx="894080" cy="8940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en-US" sz="2700" kern="1200"/>
              </a:p>
            </p:txBody>
          </p:sp>
        </p:grpSp>
        <p:sp>
          <p:nvSpPr>
            <p:cNvPr id="33" name="Rectangle 32"/>
            <p:cNvSpPr/>
            <p:nvPr/>
          </p:nvSpPr>
          <p:spPr>
            <a:xfrm>
              <a:off x="4962807" y="4294373"/>
              <a:ext cx="1098426" cy="894153"/>
            </a:xfrm>
            <a:prstGeom prst="rect">
              <a:avLst/>
            </a:prstGeom>
          </p:spPr>
          <p:txBody>
            <a:bodyPr wrap="square">
              <a:spAutoFit/>
            </a:bodyPr>
            <a:lstStyle/>
            <a:p>
              <a:pPr algn="ctr"/>
              <a:r>
                <a:rPr lang="en-US" sz="2000" b="1" dirty="0" smtClean="0">
                  <a:latin typeface="Calibri" panose="020F0502020204030204" pitchFamily="34" charset="0"/>
                </a:rPr>
                <a:t>409</a:t>
              </a:r>
            </a:p>
            <a:p>
              <a:pPr algn="ctr"/>
              <a:r>
                <a:rPr lang="en-US" sz="1600" b="1" dirty="0" err="1" smtClean="0">
                  <a:latin typeface="Calibri" panose="020F0502020204030204" pitchFamily="34" charset="0"/>
                </a:rPr>
                <a:t>EFPIA</a:t>
              </a:r>
              <a:r>
                <a:rPr lang="en-US" sz="1600" b="1" dirty="0" smtClean="0">
                  <a:latin typeface="Calibri" panose="020F0502020204030204" pitchFamily="34" charset="0"/>
                </a:rPr>
                <a:t> teams</a:t>
              </a:r>
              <a:endParaRPr lang="en-US" sz="1600" b="1" dirty="0">
                <a:latin typeface="Calibri" panose="020F0502020204030204" pitchFamily="34" charset="0"/>
              </a:endParaRPr>
            </a:p>
          </p:txBody>
        </p:sp>
      </p:grpSp>
    </p:spTree>
    <p:extLst>
      <p:ext uri="{BB962C8B-B14F-4D97-AF65-F5344CB8AC3E}">
        <p14:creationId xmlns:p14="http://schemas.microsoft.com/office/powerpoint/2010/main" val="952064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p:cNvSpPr txBox="1"/>
          <p:nvPr/>
        </p:nvSpPr>
        <p:spPr>
          <a:xfrm>
            <a:off x="73685" y="16921"/>
            <a:ext cx="6786345" cy="1015663"/>
          </a:xfrm>
          <a:prstGeom prst="rect">
            <a:avLst/>
          </a:prstGeom>
          <a:noFill/>
        </p:spPr>
        <p:txBody>
          <a:bodyPr wrap="none" rtlCol="0">
            <a:spAutoFit/>
          </a:bodyPr>
          <a:lstStyle/>
          <a:p>
            <a:pPr defTabSz="914400" eaLnBrk="0" hangingPunct="0"/>
            <a:r>
              <a:rPr lang="en-US" sz="3600" b="1" dirty="0" smtClean="0">
                <a:solidFill>
                  <a:srgbClr val="1F497D">
                    <a:lumMod val="75000"/>
                  </a:srgbClr>
                </a:solidFill>
                <a:latin typeface="Calibri"/>
              </a:rPr>
              <a:t>IMI portfolio –  budget breakdown</a:t>
            </a:r>
          </a:p>
          <a:p>
            <a:pPr defTabSz="914400" eaLnBrk="0" hangingPunct="0"/>
            <a:r>
              <a:rPr lang="en-US" sz="2400" i="1" dirty="0" smtClean="0">
                <a:solidFill>
                  <a:srgbClr val="1F497D">
                    <a:lumMod val="75000"/>
                  </a:srgbClr>
                </a:solidFill>
                <a:latin typeface="Calibri"/>
              </a:rPr>
              <a:t>up to call 11 </a:t>
            </a:r>
            <a:endParaRPr lang="en-US" sz="2400" i="1" dirty="0">
              <a:solidFill>
                <a:srgbClr val="1F497D">
                  <a:lumMod val="75000"/>
                </a:srgbClr>
              </a:solidFill>
              <a:latin typeface="Calibri"/>
            </a:endParaRPr>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038" t="5861" r="13069" b="6711"/>
          <a:stretch/>
        </p:blipFill>
        <p:spPr bwMode="auto">
          <a:xfrm>
            <a:off x="1793177" y="624312"/>
            <a:ext cx="5569527" cy="5609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5845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2794948134"/>
              </p:ext>
            </p:extLst>
          </p:nvPr>
        </p:nvGraphicFramePr>
        <p:xfrm>
          <a:off x="179512" y="1124744"/>
          <a:ext cx="8424738" cy="468052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755244" y="5589290"/>
            <a:ext cx="1104790" cy="276999"/>
          </a:xfrm>
          <a:prstGeom prst="rect">
            <a:avLst/>
          </a:prstGeom>
          <a:noFill/>
        </p:spPr>
        <p:txBody>
          <a:bodyPr wrap="none" rtlCol="0">
            <a:spAutoFit/>
          </a:bodyPr>
          <a:lstStyle/>
          <a:p>
            <a:pPr defTabSz="914400"/>
            <a:r>
              <a:rPr lang="en-US" sz="1200" b="1" dirty="0" smtClean="0">
                <a:solidFill>
                  <a:srgbClr val="FF0000"/>
                </a:solidFill>
                <a:latin typeface="Arial" panose="020B0604020202020204" pitchFamily="34" charset="0"/>
                <a:ea typeface="ヒラギノ角ゴ Pro W3" pitchFamily="1" charset="-128"/>
                <a:cs typeface="Arial"/>
              </a:rPr>
              <a:t>average 2.04</a:t>
            </a:r>
            <a:endParaRPr lang="en-US" sz="1200" b="1" dirty="0">
              <a:solidFill>
                <a:srgbClr val="FF0000"/>
              </a:solidFill>
              <a:latin typeface="Arial" panose="020B0604020202020204" pitchFamily="34" charset="0"/>
              <a:ea typeface="ヒラギノ角ゴ Pro W3" pitchFamily="1" charset="-128"/>
              <a:cs typeface="Arial"/>
            </a:endParaRPr>
          </a:p>
        </p:txBody>
      </p:sp>
      <p:sp>
        <p:nvSpPr>
          <p:cNvPr id="6" name="TextBox 5"/>
          <p:cNvSpPr txBox="1"/>
          <p:nvPr/>
        </p:nvSpPr>
        <p:spPr>
          <a:xfrm>
            <a:off x="6275526" y="5589289"/>
            <a:ext cx="1104790" cy="276999"/>
          </a:xfrm>
          <a:prstGeom prst="rect">
            <a:avLst/>
          </a:prstGeom>
          <a:noFill/>
        </p:spPr>
        <p:txBody>
          <a:bodyPr wrap="none" rtlCol="0">
            <a:spAutoFit/>
          </a:bodyPr>
          <a:lstStyle/>
          <a:p>
            <a:pPr defTabSz="914400"/>
            <a:r>
              <a:rPr lang="en-US" sz="1200" b="1" dirty="0" smtClean="0">
                <a:solidFill>
                  <a:srgbClr val="FF0000"/>
                </a:solidFill>
                <a:latin typeface="Arial" panose="020B0604020202020204" pitchFamily="34" charset="0"/>
                <a:ea typeface="ヒラギノ角ゴ Pro W3" pitchFamily="1" charset="-128"/>
                <a:cs typeface="Arial"/>
              </a:rPr>
              <a:t>average 1.13</a:t>
            </a:r>
            <a:endParaRPr lang="en-US" sz="1200" b="1" dirty="0">
              <a:solidFill>
                <a:srgbClr val="FF0000"/>
              </a:solidFill>
              <a:latin typeface="Arial" panose="020B0604020202020204" pitchFamily="34" charset="0"/>
              <a:ea typeface="ヒラギノ角ゴ Pro W3" pitchFamily="1" charset="-128"/>
              <a:cs typeface="Arial"/>
            </a:endParaRPr>
          </a:p>
        </p:txBody>
      </p:sp>
      <p:sp>
        <p:nvSpPr>
          <p:cNvPr id="7" name="TextBox 6"/>
          <p:cNvSpPr txBox="1"/>
          <p:nvPr/>
        </p:nvSpPr>
        <p:spPr>
          <a:xfrm>
            <a:off x="110498" y="711614"/>
            <a:ext cx="4493538" cy="369332"/>
          </a:xfrm>
          <a:prstGeom prst="rect">
            <a:avLst/>
          </a:prstGeom>
          <a:noFill/>
        </p:spPr>
        <p:txBody>
          <a:bodyPr wrap="none" rtlCol="0">
            <a:spAutoFit/>
          </a:bodyPr>
          <a:lstStyle/>
          <a:p>
            <a:pPr defTabSz="914400"/>
            <a:r>
              <a:rPr lang="en-US" b="1" dirty="0" smtClean="0">
                <a:solidFill>
                  <a:srgbClr val="66BC29"/>
                </a:solidFill>
                <a:latin typeface="Helvetica"/>
                <a:ea typeface="ヒラギノ角ゴ Pro W3" pitchFamily="1" charset="-128"/>
                <a:cs typeface="Arial"/>
              </a:rPr>
              <a:t>19% of IMI publications are highly cited</a:t>
            </a:r>
            <a:endParaRPr lang="en-US" b="1" dirty="0">
              <a:solidFill>
                <a:srgbClr val="66BC29"/>
              </a:solidFill>
              <a:latin typeface="Helvetica"/>
              <a:ea typeface="ヒラギノ角ゴ Pro W3" pitchFamily="1" charset="-128"/>
              <a:cs typeface="Arial"/>
            </a:endParaRPr>
          </a:p>
        </p:txBody>
      </p:sp>
      <p:sp>
        <p:nvSpPr>
          <p:cNvPr id="8" name="Title 1"/>
          <p:cNvSpPr txBox="1">
            <a:spLocks/>
          </p:cNvSpPr>
          <p:nvPr/>
        </p:nvSpPr>
        <p:spPr>
          <a:xfrm>
            <a:off x="179537" y="44624"/>
            <a:ext cx="7711461" cy="666990"/>
          </a:xfrm>
          <a:prstGeom prst="rect">
            <a:avLst/>
          </a:prstGeom>
        </p:spPr>
        <p:txBody>
          <a:bodyPr>
            <a:normAutofit/>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a:lstStyle>
          <a:p>
            <a:pPr defTabSz="914400"/>
            <a:r>
              <a:rPr lang="en-US" b="1" kern="0" dirty="0" smtClean="0">
                <a:solidFill>
                  <a:srgbClr val="00446A"/>
                </a:solidFill>
                <a:latin typeface="Calibri" pitchFamily="34" charset="0"/>
                <a:ea typeface="Osaka"/>
                <a:cs typeface="Arial"/>
              </a:rPr>
              <a:t>Citation impact   2010-1012</a:t>
            </a:r>
          </a:p>
        </p:txBody>
      </p:sp>
      <p:sp>
        <p:nvSpPr>
          <p:cNvPr id="9" name="Line 5"/>
          <p:cNvSpPr>
            <a:spLocks noChangeShapeType="1"/>
          </p:cNvSpPr>
          <p:nvPr/>
        </p:nvSpPr>
        <p:spPr bwMode="auto">
          <a:xfrm flipV="1">
            <a:off x="-20508" y="605559"/>
            <a:ext cx="5142427" cy="15173"/>
          </a:xfrm>
          <a:prstGeom prst="line">
            <a:avLst/>
          </a:prstGeom>
          <a:noFill/>
          <a:ln w="28575">
            <a:solidFill>
              <a:srgbClr val="7ABB53"/>
            </a:solidFill>
            <a:round/>
            <a:headEnd/>
            <a:tailEnd/>
          </a:ln>
        </p:spPr>
        <p:txBody>
          <a:bodyPr/>
          <a:lstStyle/>
          <a:p>
            <a:pPr defTabSz="914400" fontAlgn="base">
              <a:spcBef>
                <a:spcPct val="0"/>
              </a:spcBef>
              <a:spcAft>
                <a:spcPct val="0"/>
              </a:spcAft>
            </a:pPr>
            <a:endParaRPr lang="fr-BE" sz="1600" b="1">
              <a:solidFill>
                <a:srgbClr val="000000"/>
              </a:solidFill>
              <a:latin typeface="Arial" charset="0"/>
              <a:ea typeface="ヒラギノ角ゴ Pro W3" pitchFamily="1" charset="-128"/>
              <a:cs typeface="Arial"/>
            </a:endParaRPr>
          </a:p>
        </p:txBody>
      </p:sp>
      <p:sp>
        <p:nvSpPr>
          <p:cNvPr id="11" name="Footer Placeholder 8"/>
          <p:cNvSpPr>
            <a:spLocks noGrp="1"/>
          </p:cNvSpPr>
          <p:nvPr>
            <p:ph type="ftr" sz="quarter" idx="4294967295"/>
          </p:nvPr>
        </p:nvSpPr>
        <p:spPr>
          <a:xfrm>
            <a:off x="4343400" y="6248400"/>
            <a:ext cx="4800600" cy="457200"/>
          </a:xfrm>
          <a:prstGeom prst="rect">
            <a:avLst/>
          </a:prstGeom>
        </p:spPr>
        <p:txBody>
          <a:bodyPr/>
          <a:lstStyle/>
          <a:p>
            <a:pPr>
              <a:defRPr/>
            </a:pPr>
            <a:fld id="{88ED7CA2-BFA0-4CCF-8584-FC9D43183472}" type="slidenum">
              <a:rPr lang="en-GB" smtClean="0">
                <a:latin typeface="Helvetica"/>
                <a:ea typeface="Osaka"/>
                <a:cs typeface="Arial"/>
              </a:rPr>
              <a:pPr>
                <a:defRPr/>
              </a:pPr>
              <a:t>16</a:t>
            </a:fld>
            <a:endParaRPr lang="en-GB" dirty="0">
              <a:latin typeface="Helvetica"/>
              <a:ea typeface="Osaka"/>
              <a:cs typeface="Arial"/>
            </a:endParaRPr>
          </a:p>
        </p:txBody>
      </p:sp>
    </p:spTree>
    <p:extLst>
      <p:ext uri="{BB962C8B-B14F-4D97-AF65-F5344CB8AC3E}">
        <p14:creationId xmlns:p14="http://schemas.microsoft.com/office/powerpoint/2010/main" val="22416388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9517" y="44624"/>
            <a:ext cx="7667149" cy="656878"/>
          </a:xfrm>
          <a:prstGeom prst="rect">
            <a:avLst/>
          </a:prstGeom>
        </p:spPr>
        <p:txBody>
          <a:bodyPr>
            <a:noAutofit/>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a:lstStyle>
          <a:p>
            <a:pPr defTabSz="914400"/>
            <a:r>
              <a:rPr lang="en-US" b="1" kern="0" dirty="0" smtClean="0">
                <a:solidFill>
                  <a:srgbClr val="00446A"/>
                </a:solidFill>
                <a:latin typeface="Calibri" pitchFamily="34" charset="0"/>
                <a:ea typeface="Osaka"/>
                <a:cs typeface="Arial"/>
              </a:rPr>
              <a:t>IMI vs. Welcome Trust</a:t>
            </a:r>
          </a:p>
        </p:txBody>
      </p:sp>
      <p:graphicFrame>
        <p:nvGraphicFramePr>
          <p:cNvPr id="6" name="Table 5"/>
          <p:cNvGraphicFramePr>
            <a:graphicFrameLocks noGrp="1"/>
          </p:cNvGraphicFramePr>
          <p:nvPr>
            <p:extLst>
              <p:ext uri="{D42A27DB-BD31-4B8C-83A1-F6EECF244321}">
                <p14:modId xmlns:p14="http://schemas.microsoft.com/office/powerpoint/2010/main" val="2350006206"/>
              </p:ext>
            </p:extLst>
          </p:nvPr>
        </p:nvGraphicFramePr>
        <p:xfrm>
          <a:off x="611566" y="1484785"/>
          <a:ext cx="7920880" cy="3528392"/>
        </p:xfrm>
        <a:graphic>
          <a:graphicData uri="http://schemas.openxmlformats.org/drawingml/2006/table">
            <a:tbl>
              <a:tblPr firstRow="1" firstCol="1" bandRow="1">
                <a:tableStyleId>{B301B821-A1FF-4177-AEE7-76D212191A09}</a:tableStyleId>
              </a:tblPr>
              <a:tblGrid>
                <a:gridCol w="2822383"/>
                <a:gridCol w="1786129"/>
                <a:gridCol w="1673566"/>
                <a:gridCol w="1638802"/>
              </a:tblGrid>
              <a:tr h="1512168">
                <a:tc>
                  <a:txBody>
                    <a:bodyPr/>
                    <a:lstStyle/>
                    <a:p>
                      <a:pPr algn="just">
                        <a:spcBef>
                          <a:spcPts val="300"/>
                        </a:spcBef>
                        <a:spcAft>
                          <a:spcPts val="300"/>
                        </a:spcAft>
                      </a:pPr>
                      <a:r>
                        <a:rPr lang="en-GB" sz="1400" dirty="0">
                          <a:effectLst/>
                        </a:rPr>
                        <a:t> </a:t>
                      </a:r>
                      <a:endParaRPr lang="en-GB" sz="1400" dirty="0">
                        <a:solidFill>
                          <a:srgbClr val="00446A"/>
                        </a:solidFill>
                        <a:effectLst/>
                        <a:latin typeface="Arial"/>
                        <a:ea typeface="Times New Roman"/>
                        <a:cs typeface="Times New Roman"/>
                      </a:endParaRPr>
                    </a:p>
                  </a:txBody>
                  <a:tcPr marL="68580" marR="68580" marT="0" marB="0" anchor="ctr"/>
                </a:tc>
                <a:tc>
                  <a:txBody>
                    <a:bodyPr/>
                    <a:lstStyle/>
                    <a:p>
                      <a:pPr algn="ctr">
                        <a:lnSpc>
                          <a:spcPct val="150000"/>
                        </a:lnSpc>
                        <a:spcBef>
                          <a:spcPts val="0"/>
                        </a:spcBef>
                        <a:spcAft>
                          <a:spcPts val="0"/>
                        </a:spcAft>
                      </a:pPr>
                      <a:r>
                        <a:rPr lang="en-GB" sz="1600" dirty="0">
                          <a:effectLst/>
                        </a:rPr>
                        <a:t>Number of </a:t>
                      </a:r>
                      <a:r>
                        <a:rPr lang="en-GB" sz="1600" dirty="0" smtClean="0">
                          <a:effectLst/>
                        </a:rPr>
                        <a:t>papers </a:t>
                      </a:r>
                    </a:p>
                    <a:p>
                      <a:pPr algn="ctr">
                        <a:lnSpc>
                          <a:spcPct val="150000"/>
                        </a:lnSpc>
                        <a:spcBef>
                          <a:spcPts val="0"/>
                        </a:spcBef>
                        <a:spcAft>
                          <a:spcPts val="0"/>
                        </a:spcAft>
                      </a:pPr>
                      <a:r>
                        <a:rPr lang="en-GB" sz="1600" dirty="0" smtClean="0">
                          <a:effectLst/>
                        </a:rPr>
                        <a:t>2010-2012</a:t>
                      </a:r>
                      <a:endParaRPr lang="en-GB" sz="1800" dirty="0">
                        <a:solidFill>
                          <a:srgbClr val="00446A"/>
                        </a:solidFill>
                        <a:effectLst/>
                        <a:latin typeface="Arial"/>
                        <a:ea typeface="Times New Roman"/>
                        <a:cs typeface="Times New Roman"/>
                      </a:endParaRPr>
                    </a:p>
                  </a:txBody>
                  <a:tcPr marL="68580" marR="68580" marT="0" marB="0" anchor="ctr"/>
                </a:tc>
                <a:tc>
                  <a:txBody>
                    <a:bodyPr/>
                    <a:lstStyle/>
                    <a:p>
                      <a:pPr algn="ctr">
                        <a:lnSpc>
                          <a:spcPct val="150000"/>
                        </a:lnSpc>
                        <a:spcBef>
                          <a:spcPts val="0"/>
                        </a:spcBef>
                        <a:spcAft>
                          <a:spcPts val="0"/>
                        </a:spcAft>
                      </a:pPr>
                      <a:r>
                        <a:rPr lang="en-GB" sz="1600" dirty="0">
                          <a:effectLst/>
                        </a:rPr>
                        <a:t>Citation </a:t>
                      </a:r>
                      <a:r>
                        <a:rPr lang="en-GB" sz="1600" dirty="0" smtClean="0">
                          <a:effectLst/>
                        </a:rPr>
                        <a:t>impact (normalised)</a:t>
                      </a:r>
                      <a:endParaRPr lang="en-GB" sz="1800" dirty="0">
                        <a:solidFill>
                          <a:srgbClr val="00446A"/>
                        </a:solidFill>
                        <a:effectLst/>
                        <a:latin typeface="Arial"/>
                        <a:ea typeface="Times New Roman"/>
                        <a:cs typeface="Times New Roman"/>
                      </a:endParaRPr>
                    </a:p>
                  </a:txBody>
                  <a:tcPr marL="68580" marR="68580" marT="0" marB="0" anchor="ctr"/>
                </a:tc>
                <a:tc>
                  <a:txBody>
                    <a:bodyPr/>
                    <a:lstStyle/>
                    <a:p>
                      <a:pPr algn="ctr">
                        <a:lnSpc>
                          <a:spcPct val="150000"/>
                        </a:lnSpc>
                        <a:spcBef>
                          <a:spcPts val="0"/>
                        </a:spcBef>
                        <a:spcAft>
                          <a:spcPts val="0"/>
                        </a:spcAft>
                      </a:pPr>
                      <a:r>
                        <a:rPr lang="en-GB" sz="1600" dirty="0" smtClean="0">
                          <a:effectLst/>
                        </a:rPr>
                        <a:t>Percentage </a:t>
                      </a:r>
                      <a:r>
                        <a:rPr lang="en-GB" sz="1600" dirty="0">
                          <a:effectLst/>
                        </a:rPr>
                        <a:t>of highly-cited papers</a:t>
                      </a:r>
                      <a:endParaRPr lang="en-GB" sz="1800" dirty="0">
                        <a:solidFill>
                          <a:srgbClr val="00446A"/>
                        </a:solidFill>
                        <a:effectLst/>
                        <a:latin typeface="Arial"/>
                        <a:ea typeface="Times New Roman"/>
                        <a:cs typeface="Times New Roman"/>
                      </a:endParaRPr>
                    </a:p>
                  </a:txBody>
                  <a:tcPr marL="68580" marR="68580" marT="0" marB="0" anchor="ctr"/>
                </a:tc>
              </a:tr>
              <a:tr h="1008112">
                <a:tc>
                  <a:txBody>
                    <a:bodyPr/>
                    <a:lstStyle/>
                    <a:p>
                      <a:pPr algn="just">
                        <a:spcBef>
                          <a:spcPts val="300"/>
                        </a:spcBef>
                        <a:spcAft>
                          <a:spcPts val="300"/>
                        </a:spcAft>
                      </a:pPr>
                      <a:r>
                        <a:rPr lang="en-GB" sz="1800" dirty="0">
                          <a:effectLst/>
                        </a:rPr>
                        <a:t>IMI project research</a:t>
                      </a:r>
                      <a:endParaRPr lang="en-GB" sz="2000" dirty="0">
                        <a:solidFill>
                          <a:srgbClr val="00446A"/>
                        </a:solidFill>
                        <a:effectLst/>
                        <a:latin typeface="Arial"/>
                        <a:ea typeface="Times New Roman"/>
                        <a:cs typeface="Times New Roman"/>
                      </a:endParaRPr>
                    </a:p>
                  </a:txBody>
                  <a:tcPr marL="68580" marR="68580" marT="0" marB="0" anchor="ctr"/>
                </a:tc>
                <a:tc>
                  <a:txBody>
                    <a:bodyPr/>
                    <a:lstStyle/>
                    <a:p>
                      <a:pPr marR="180340" algn="ctr">
                        <a:spcBef>
                          <a:spcPts val="300"/>
                        </a:spcBef>
                        <a:spcAft>
                          <a:spcPts val="300"/>
                        </a:spcAft>
                      </a:pPr>
                      <a:r>
                        <a:rPr lang="en-GB" sz="1800" dirty="0">
                          <a:effectLst/>
                        </a:rPr>
                        <a:t>269</a:t>
                      </a:r>
                      <a:endParaRPr lang="en-GB" sz="2000" dirty="0">
                        <a:solidFill>
                          <a:srgbClr val="00446A"/>
                        </a:solidFill>
                        <a:effectLst/>
                        <a:latin typeface="Arial"/>
                        <a:ea typeface="Times New Roman"/>
                        <a:cs typeface="Times New Roman"/>
                      </a:endParaRPr>
                    </a:p>
                  </a:txBody>
                  <a:tcPr marL="68580" marR="68580" marT="0" marB="0" anchor="ctr"/>
                </a:tc>
                <a:tc>
                  <a:txBody>
                    <a:bodyPr/>
                    <a:lstStyle/>
                    <a:p>
                      <a:pPr marR="180340" algn="ctr">
                        <a:spcBef>
                          <a:spcPts val="300"/>
                        </a:spcBef>
                        <a:spcAft>
                          <a:spcPts val="300"/>
                        </a:spcAft>
                      </a:pPr>
                      <a:r>
                        <a:rPr lang="en-GB" sz="1800" b="1" dirty="0">
                          <a:effectLst/>
                        </a:rPr>
                        <a:t>2.04</a:t>
                      </a:r>
                      <a:endParaRPr lang="en-GB" sz="2000" b="1" dirty="0">
                        <a:solidFill>
                          <a:srgbClr val="00446A"/>
                        </a:solidFill>
                        <a:effectLst/>
                        <a:latin typeface="Arial"/>
                        <a:ea typeface="Times New Roman"/>
                        <a:cs typeface="Times New Roman"/>
                      </a:endParaRPr>
                    </a:p>
                  </a:txBody>
                  <a:tcPr marL="68580" marR="68580" marT="0" marB="0" anchor="ctr"/>
                </a:tc>
                <a:tc>
                  <a:txBody>
                    <a:bodyPr/>
                    <a:lstStyle/>
                    <a:p>
                      <a:pPr marR="180340" algn="ctr">
                        <a:spcBef>
                          <a:spcPts val="300"/>
                        </a:spcBef>
                        <a:spcAft>
                          <a:spcPts val="300"/>
                        </a:spcAft>
                      </a:pPr>
                      <a:r>
                        <a:rPr lang="en-GB" sz="1800" dirty="0">
                          <a:effectLst/>
                        </a:rPr>
                        <a:t>19.3%</a:t>
                      </a:r>
                      <a:endParaRPr lang="en-GB" sz="2000" dirty="0">
                        <a:solidFill>
                          <a:srgbClr val="00446A"/>
                        </a:solidFill>
                        <a:effectLst/>
                        <a:latin typeface="Arial"/>
                        <a:ea typeface="Times New Roman"/>
                        <a:cs typeface="Times New Roman"/>
                      </a:endParaRPr>
                    </a:p>
                  </a:txBody>
                  <a:tcPr marL="68580" marR="68580" marT="0" marB="0" anchor="ctr"/>
                </a:tc>
              </a:tr>
              <a:tr h="1008112">
                <a:tc>
                  <a:txBody>
                    <a:bodyPr/>
                    <a:lstStyle/>
                    <a:p>
                      <a:pPr algn="just">
                        <a:spcBef>
                          <a:spcPts val="300"/>
                        </a:spcBef>
                        <a:spcAft>
                          <a:spcPts val="300"/>
                        </a:spcAft>
                      </a:pPr>
                      <a:r>
                        <a:rPr lang="en-GB" sz="1800" dirty="0" smtClean="0">
                          <a:effectLst/>
                        </a:rPr>
                        <a:t>Welcome </a:t>
                      </a:r>
                      <a:r>
                        <a:rPr lang="en-GB" sz="1800" dirty="0">
                          <a:effectLst/>
                        </a:rPr>
                        <a:t>Trust research</a:t>
                      </a:r>
                      <a:endParaRPr lang="en-GB" sz="2000" dirty="0">
                        <a:solidFill>
                          <a:srgbClr val="00446A"/>
                        </a:solidFill>
                        <a:effectLst/>
                        <a:latin typeface="Arial"/>
                        <a:ea typeface="Times New Roman"/>
                        <a:cs typeface="Times New Roman"/>
                      </a:endParaRPr>
                    </a:p>
                  </a:txBody>
                  <a:tcPr marL="68580" marR="68580" marT="0" marB="0" anchor="ctr"/>
                </a:tc>
                <a:tc>
                  <a:txBody>
                    <a:bodyPr/>
                    <a:lstStyle/>
                    <a:p>
                      <a:pPr marR="180340" algn="ctr">
                        <a:spcBef>
                          <a:spcPts val="300"/>
                        </a:spcBef>
                        <a:spcAft>
                          <a:spcPts val="300"/>
                        </a:spcAft>
                      </a:pPr>
                      <a:r>
                        <a:rPr lang="en-GB" sz="1800" dirty="0">
                          <a:effectLst/>
                        </a:rPr>
                        <a:t>15 483</a:t>
                      </a:r>
                      <a:endParaRPr lang="en-GB" sz="2000" dirty="0">
                        <a:solidFill>
                          <a:srgbClr val="00446A"/>
                        </a:solidFill>
                        <a:effectLst/>
                        <a:latin typeface="Arial"/>
                        <a:ea typeface="Times New Roman"/>
                        <a:cs typeface="Times New Roman"/>
                      </a:endParaRPr>
                    </a:p>
                  </a:txBody>
                  <a:tcPr marL="68580" marR="68580" marT="0" marB="0" anchor="ctr"/>
                </a:tc>
                <a:tc>
                  <a:txBody>
                    <a:bodyPr/>
                    <a:lstStyle/>
                    <a:p>
                      <a:pPr marR="180340" algn="ctr">
                        <a:spcBef>
                          <a:spcPts val="300"/>
                        </a:spcBef>
                        <a:spcAft>
                          <a:spcPts val="300"/>
                        </a:spcAft>
                      </a:pPr>
                      <a:r>
                        <a:rPr lang="en-GB" sz="1800" b="1" dirty="0">
                          <a:effectLst/>
                        </a:rPr>
                        <a:t>2.08</a:t>
                      </a:r>
                      <a:endParaRPr lang="en-GB" sz="2000" b="1" dirty="0">
                        <a:solidFill>
                          <a:srgbClr val="00446A"/>
                        </a:solidFill>
                        <a:effectLst/>
                        <a:latin typeface="Arial"/>
                        <a:ea typeface="Times New Roman"/>
                        <a:cs typeface="Times New Roman"/>
                      </a:endParaRPr>
                    </a:p>
                  </a:txBody>
                  <a:tcPr marL="68580" marR="68580" marT="0" marB="0" anchor="ctr"/>
                </a:tc>
                <a:tc>
                  <a:txBody>
                    <a:bodyPr/>
                    <a:lstStyle/>
                    <a:p>
                      <a:pPr marR="180340" algn="ctr">
                        <a:spcBef>
                          <a:spcPts val="300"/>
                        </a:spcBef>
                        <a:spcAft>
                          <a:spcPts val="300"/>
                        </a:spcAft>
                      </a:pPr>
                      <a:r>
                        <a:rPr lang="en-GB" sz="1800" dirty="0">
                          <a:effectLst/>
                        </a:rPr>
                        <a:t>22.3%</a:t>
                      </a:r>
                      <a:endParaRPr lang="en-GB" sz="2000" dirty="0">
                        <a:solidFill>
                          <a:srgbClr val="00446A"/>
                        </a:solidFill>
                        <a:effectLst/>
                        <a:latin typeface="Arial"/>
                        <a:ea typeface="Times New Roman"/>
                        <a:cs typeface="Times New Roman"/>
                      </a:endParaRPr>
                    </a:p>
                  </a:txBody>
                  <a:tcPr marL="68580" marR="68580" marT="0" marB="0" anchor="ctr"/>
                </a:tc>
              </a:tr>
            </a:tbl>
          </a:graphicData>
        </a:graphic>
      </p:graphicFrame>
      <p:sp>
        <p:nvSpPr>
          <p:cNvPr id="9" name="Line 5"/>
          <p:cNvSpPr>
            <a:spLocks noChangeShapeType="1"/>
          </p:cNvSpPr>
          <p:nvPr/>
        </p:nvSpPr>
        <p:spPr bwMode="auto">
          <a:xfrm flipV="1">
            <a:off x="3" y="635905"/>
            <a:ext cx="0" cy="0"/>
          </a:xfrm>
          <a:prstGeom prst="line">
            <a:avLst/>
          </a:prstGeom>
          <a:noFill/>
          <a:ln w="28575">
            <a:solidFill>
              <a:srgbClr val="7ABB53"/>
            </a:solidFill>
            <a:round/>
            <a:headEnd/>
            <a:tailEnd/>
          </a:ln>
        </p:spPr>
        <p:txBody>
          <a:bodyPr/>
          <a:lstStyle/>
          <a:p>
            <a:pPr defTabSz="914400" fontAlgn="base">
              <a:spcBef>
                <a:spcPct val="0"/>
              </a:spcBef>
              <a:spcAft>
                <a:spcPct val="0"/>
              </a:spcAft>
            </a:pPr>
            <a:endParaRPr lang="fr-BE" sz="1600" b="1">
              <a:solidFill>
                <a:srgbClr val="000000"/>
              </a:solidFill>
              <a:latin typeface="Arial" charset="0"/>
              <a:ea typeface="ヒラギノ角ゴ Pro W3" pitchFamily="1" charset="-128"/>
              <a:cs typeface="Arial"/>
            </a:endParaRPr>
          </a:p>
        </p:txBody>
      </p:sp>
      <p:sp>
        <p:nvSpPr>
          <p:cNvPr id="10" name="Footer Placeholder 8"/>
          <p:cNvSpPr>
            <a:spLocks noGrp="1"/>
          </p:cNvSpPr>
          <p:nvPr>
            <p:ph type="ftr" sz="quarter" idx="4294967295"/>
          </p:nvPr>
        </p:nvSpPr>
        <p:spPr>
          <a:xfrm>
            <a:off x="4343400" y="6248400"/>
            <a:ext cx="4800600" cy="457200"/>
          </a:xfrm>
          <a:prstGeom prst="rect">
            <a:avLst/>
          </a:prstGeom>
        </p:spPr>
        <p:txBody>
          <a:bodyPr/>
          <a:lstStyle/>
          <a:p>
            <a:pPr>
              <a:defRPr/>
            </a:pPr>
            <a:fld id="{88ED7CA2-BFA0-4CCF-8584-FC9D43183472}" type="slidenum">
              <a:rPr lang="en-GB" smtClean="0">
                <a:latin typeface="Helvetica"/>
                <a:ea typeface="Osaka"/>
                <a:cs typeface="Arial"/>
              </a:rPr>
              <a:pPr>
                <a:defRPr/>
              </a:pPr>
              <a:t>17</a:t>
            </a:fld>
            <a:endParaRPr lang="en-GB" dirty="0">
              <a:latin typeface="Helvetica"/>
              <a:ea typeface="Osaka"/>
              <a:cs typeface="Arial"/>
            </a:endParaRPr>
          </a:p>
        </p:txBody>
      </p:sp>
      <p:sp>
        <p:nvSpPr>
          <p:cNvPr id="7" name="Line 5"/>
          <p:cNvSpPr>
            <a:spLocks noChangeShapeType="1"/>
          </p:cNvSpPr>
          <p:nvPr/>
        </p:nvSpPr>
        <p:spPr bwMode="auto">
          <a:xfrm flipV="1">
            <a:off x="-20508" y="605559"/>
            <a:ext cx="5142427" cy="15173"/>
          </a:xfrm>
          <a:prstGeom prst="line">
            <a:avLst/>
          </a:prstGeom>
          <a:noFill/>
          <a:ln w="28575">
            <a:solidFill>
              <a:srgbClr val="7ABB53"/>
            </a:solidFill>
            <a:round/>
            <a:headEnd/>
            <a:tailEnd/>
          </a:ln>
        </p:spPr>
        <p:txBody>
          <a:bodyPr/>
          <a:lstStyle/>
          <a:p>
            <a:pPr defTabSz="914400" fontAlgn="base">
              <a:spcBef>
                <a:spcPct val="0"/>
              </a:spcBef>
              <a:spcAft>
                <a:spcPct val="0"/>
              </a:spcAft>
            </a:pPr>
            <a:endParaRPr lang="fr-BE" sz="1600" b="1">
              <a:solidFill>
                <a:srgbClr val="000000"/>
              </a:solidFill>
              <a:latin typeface="Arial" charset="0"/>
              <a:ea typeface="ヒラギノ角ゴ Pro W3" pitchFamily="1" charset="-128"/>
              <a:cs typeface="Arial"/>
            </a:endParaRPr>
          </a:p>
        </p:txBody>
      </p:sp>
    </p:spTree>
    <p:extLst>
      <p:ext uri="{BB962C8B-B14F-4D97-AF65-F5344CB8AC3E}">
        <p14:creationId xmlns:p14="http://schemas.microsoft.com/office/powerpoint/2010/main" val="37608756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79512" y="188640"/>
            <a:ext cx="7667150" cy="792088"/>
          </a:xfrm>
          <a:prstGeom prst="rect">
            <a:avLst/>
          </a:prstGeom>
        </p:spPr>
        <p:txBody>
          <a:bodyPr>
            <a:normAutofit fontScale="67500" lnSpcReduction="20000"/>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a:lstStyle>
          <a:p>
            <a:pPr defTabSz="914400"/>
            <a:r>
              <a:rPr lang="en-US" sz="4700" b="1" kern="0" dirty="0" smtClean="0">
                <a:solidFill>
                  <a:srgbClr val="00446A"/>
                </a:solidFill>
                <a:latin typeface="Calibri" pitchFamily="34" charset="0"/>
                <a:ea typeface="Osaka"/>
                <a:cs typeface="Arial"/>
              </a:rPr>
              <a:t>Quality increases over time</a:t>
            </a:r>
          </a:p>
          <a:p>
            <a:pPr defTabSz="914400"/>
            <a:r>
              <a:rPr lang="en-US" i="1" kern="0" dirty="0" err="1" smtClean="0">
                <a:solidFill>
                  <a:srgbClr val="00446A"/>
                </a:solidFill>
                <a:latin typeface="Calibri" pitchFamily="34" charset="0"/>
                <a:ea typeface="Osaka"/>
                <a:cs typeface="Arial"/>
              </a:rPr>
              <a:t>Bibliometric</a:t>
            </a:r>
            <a:r>
              <a:rPr lang="en-US" i="1" kern="0" dirty="0" smtClean="0">
                <a:solidFill>
                  <a:srgbClr val="00446A"/>
                </a:solidFill>
                <a:latin typeface="Calibri" pitchFamily="34" charset="0"/>
                <a:ea typeface="Osaka"/>
                <a:cs typeface="Arial"/>
              </a:rPr>
              <a:t> indicators trend analysis</a:t>
            </a:r>
            <a:endParaRPr lang="en-US" i="1" kern="0" dirty="0">
              <a:solidFill>
                <a:srgbClr val="00446A"/>
              </a:solidFill>
              <a:latin typeface="Calibri" pitchFamily="34" charset="0"/>
              <a:ea typeface="Osaka"/>
              <a:cs typeface="Arial"/>
            </a:endParaRPr>
          </a:p>
        </p:txBody>
      </p:sp>
      <p:graphicFrame>
        <p:nvGraphicFramePr>
          <p:cNvPr id="4" name="Chart 3"/>
          <p:cNvGraphicFramePr>
            <a:graphicFrameLocks/>
          </p:cNvGraphicFramePr>
          <p:nvPr>
            <p:extLst>
              <p:ext uri="{D42A27DB-BD31-4B8C-83A1-F6EECF244321}">
                <p14:modId xmlns:p14="http://schemas.microsoft.com/office/powerpoint/2010/main" val="4177617408"/>
              </p:ext>
            </p:extLst>
          </p:nvPr>
        </p:nvGraphicFramePr>
        <p:xfrm>
          <a:off x="24158" y="1556797"/>
          <a:ext cx="4547851" cy="41871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a:graphicFrameLocks/>
          </p:cNvGraphicFramePr>
          <p:nvPr>
            <p:extLst>
              <p:ext uri="{D42A27DB-BD31-4B8C-83A1-F6EECF244321}">
                <p14:modId xmlns:p14="http://schemas.microsoft.com/office/powerpoint/2010/main" val="1739999944"/>
              </p:ext>
            </p:extLst>
          </p:nvPr>
        </p:nvGraphicFramePr>
        <p:xfrm>
          <a:off x="4716022" y="1557338"/>
          <a:ext cx="4043560" cy="3566368"/>
        </p:xfrm>
        <a:graphic>
          <a:graphicData uri="http://schemas.openxmlformats.org/drawingml/2006/chart">
            <c:chart xmlns:c="http://schemas.openxmlformats.org/drawingml/2006/chart" xmlns:r="http://schemas.openxmlformats.org/officeDocument/2006/relationships" r:id="rId3"/>
          </a:graphicData>
        </a:graphic>
      </p:graphicFrame>
      <p:sp>
        <p:nvSpPr>
          <p:cNvPr id="6" name="Line 5"/>
          <p:cNvSpPr>
            <a:spLocks noChangeShapeType="1"/>
          </p:cNvSpPr>
          <p:nvPr/>
        </p:nvSpPr>
        <p:spPr bwMode="auto">
          <a:xfrm flipV="1">
            <a:off x="9" y="897821"/>
            <a:ext cx="5639858" cy="10906"/>
          </a:xfrm>
          <a:prstGeom prst="line">
            <a:avLst/>
          </a:prstGeom>
          <a:noFill/>
          <a:ln w="28575">
            <a:solidFill>
              <a:srgbClr val="7ABB53"/>
            </a:solidFill>
            <a:round/>
            <a:headEnd/>
            <a:tailEnd/>
          </a:ln>
        </p:spPr>
        <p:txBody>
          <a:bodyPr/>
          <a:lstStyle/>
          <a:p>
            <a:pPr defTabSz="914400" fontAlgn="base">
              <a:spcBef>
                <a:spcPct val="0"/>
              </a:spcBef>
              <a:spcAft>
                <a:spcPct val="0"/>
              </a:spcAft>
            </a:pPr>
            <a:endParaRPr lang="fr-BE" sz="1600" b="1">
              <a:solidFill>
                <a:srgbClr val="000000"/>
              </a:solidFill>
              <a:latin typeface="Arial" charset="0"/>
              <a:ea typeface="ヒラギノ角ゴ Pro W3" pitchFamily="1" charset="-128"/>
              <a:cs typeface="Arial"/>
            </a:endParaRPr>
          </a:p>
        </p:txBody>
      </p:sp>
      <p:sp>
        <p:nvSpPr>
          <p:cNvPr id="7" name="Footer Placeholder 8"/>
          <p:cNvSpPr>
            <a:spLocks noGrp="1"/>
          </p:cNvSpPr>
          <p:nvPr>
            <p:ph type="ftr" sz="quarter" idx="4294967295"/>
          </p:nvPr>
        </p:nvSpPr>
        <p:spPr>
          <a:xfrm>
            <a:off x="4343400" y="6248400"/>
            <a:ext cx="4800600" cy="457200"/>
          </a:xfrm>
          <a:prstGeom prst="rect">
            <a:avLst/>
          </a:prstGeom>
        </p:spPr>
        <p:txBody>
          <a:bodyPr/>
          <a:lstStyle/>
          <a:p>
            <a:pPr>
              <a:defRPr/>
            </a:pPr>
            <a:fld id="{88ED7CA2-BFA0-4CCF-8584-FC9D43183472}" type="slidenum">
              <a:rPr lang="en-GB" smtClean="0">
                <a:latin typeface="Helvetica"/>
                <a:ea typeface="Osaka"/>
                <a:cs typeface="Arial"/>
              </a:rPr>
              <a:pPr>
                <a:defRPr/>
              </a:pPr>
              <a:t>18</a:t>
            </a:fld>
            <a:endParaRPr lang="en-GB" dirty="0">
              <a:latin typeface="Helvetica"/>
              <a:ea typeface="Osaka"/>
              <a:cs typeface="Arial"/>
            </a:endParaRPr>
          </a:p>
        </p:txBody>
      </p:sp>
    </p:spTree>
    <p:extLst>
      <p:ext uri="{BB962C8B-B14F-4D97-AF65-F5344CB8AC3E}">
        <p14:creationId xmlns:p14="http://schemas.microsoft.com/office/powerpoint/2010/main" val="1969496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 6.7.2.png"/>
          <p:cNvPicPr preferRelativeResize="0">
            <a:picLocks noChangeAspect="1"/>
          </p:cNvPicPr>
          <p:nvPr/>
        </p:nvPicPr>
        <p:blipFill rotWithShape="1">
          <a:blip r:embed="rId3" cstate="print"/>
          <a:srcRect l="2420" b="7069"/>
          <a:stretch/>
        </p:blipFill>
        <p:spPr>
          <a:xfrm>
            <a:off x="4120705" y="1409598"/>
            <a:ext cx="4987821" cy="4683707"/>
          </a:xfrm>
          <a:prstGeom prst="rect">
            <a:avLst/>
          </a:prstGeom>
        </p:spPr>
      </p:pic>
      <p:pic>
        <p:nvPicPr>
          <p:cNvPr id="3" name="Picture 2" descr="Figure 6.7.1.png"/>
          <p:cNvPicPr preferRelativeResize="0">
            <a:picLocks noChangeAspect="1"/>
          </p:cNvPicPr>
          <p:nvPr/>
        </p:nvPicPr>
        <p:blipFill rotWithShape="1">
          <a:blip r:embed="rId4" cstate="print"/>
          <a:srcRect l="20081" b="7234"/>
          <a:stretch/>
        </p:blipFill>
        <p:spPr>
          <a:xfrm>
            <a:off x="35506" y="1417916"/>
            <a:ext cx="4085187" cy="4675380"/>
          </a:xfrm>
          <a:prstGeom prst="rect">
            <a:avLst/>
          </a:prstGeom>
        </p:spPr>
      </p:pic>
      <p:sp>
        <p:nvSpPr>
          <p:cNvPr id="9" name="Title 1"/>
          <p:cNvSpPr txBox="1">
            <a:spLocks/>
          </p:cNvSpPr>
          <p:nvPr/>
        </p:nvSpPr>
        <p:spPr>
          <a:xfrm>
            <a:off x="156616" y="116637"/>
            <a:ext cx="7655744" cy="726864"/>
          </a:xfrm>
          <a:prstGeom prst="rect">
            <a:avLst/>
          </a:prstGeom>
        </p:spPr>
        <p:txBody>
          <a:bodyPr>
            <a:normAutofit fontScale="77500" lnSpcReduction="20000"/>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a:lstStyle>
          <a:p>
            <a:pPr defTabSz="914400"/>
            <a:r>
              <a:rPr lang="en-US" sz="3800" b="1" kern="0" dirty="0" smtClean="0">
                <a:solidFill>
                  <a:srgbClr val="00446A"/>
                </a:solidFill>
                <a:latin typeface="Calibri" pitchFamily="34" charset="0"/>
                <a:ea typeface="Osaka"/>
                <a:cs typeface="Arial"/>
              </a:rPr>
              <a:t>IMI stimulates collaboration across EU</a:t>
            </a:r>
          </a:p>
          <a:p>
            <a:pPr defTabSz="914400"/>
            <a:r>
              <a:rPr lang="en-US" sz="2800" i="1" kern="0" dirty="0" smtClean="0">
                <a:solidFill>
                  <a:srgbClr val="00446A"/>
                </a:solidFill>
                <a:latin typeface="Calibri" pitchFamily="34" charset="0"/>
                <a:ea typeface="Osaka"/>
                <a:cs typeface="Arial"/>
              </a:rPr>
              <a:t>Co-authorship between IMI-supported researchers Calls 1-4</a:t>
            </a:r>
            <a:endParaRPr lang="en-US" sz="2800" i="1" kern="0" dirty="0">
              <a:solidFill>
                <a:srgbClr val="00446A"/>
              </a:solidFill>
              <a:latin typeface="Calibri" pitchFamily="34" charset="0"/>
              <a:ea typeface="Osaka"/>
              <a:cs typeface="Arial"/>
            </a:endParaRPr>
          </a:p>
        </p:txBody>
      </p:sp>
      <p:sp>
        <p:nvSpPr>
          <p:cNvPr id="10" name="Rectangle 9"/>
          <p:cNvSpPr/>
          <p:nvPr/>
        </p:nvSpPr>
        <p:spPr bwMode="auto">
          <a:xfrm>
            <a:off x="32464" y="1913645"/>
            <a:ext cx="124152" cy="28803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mtClean="0">
              <a:solidFill>
                <a:srgbClr val="00446A"/>
              </a:solidFill>
              <a:latin typeface="Arial" pitchFamily="34" charset="0"/>
              <a:ea typeface="ヒラギノ角ゴ Pro W3" pitchFamily="1" charset="-128"/>
              <a:cs typeface="Arial"/>
            </a:endParaRPr>
          </a:p>
        </p:txBody>
      </p:sp>
      <p:sp>
        <p:nvSpPr>
          <p:cNvPr id="11" name="Rectangle 10"/>
          <p:cNvSpPr/>
          <p:nvPr/>
        </p:nvSpPr>
        <p:spPr bwMode="auto">
          <a:xfrm>
            <a:off x="35499" y="2561717"/>
            <a:ext cx="429016" cy="21602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mtClean="0">
              <a:solidFill>
                <a:srgbClr val="00446A"/>
              </a:solidFill>
              <a:latin typeface="Arial" pitchFamily="34" charset="0"/>
              <a:ea typeface="ヒラギノ角ゴ Pro W3" pitchFamily="1" charset="-128"/>
              <a:cs typeface="Arial"/>
            </a:endParaRPr>
          </a:p>
        </p:txBody>
      </p:sp>
      <p:sp>
        <p:nvSpPr>
          <p:cNvPr id="12" name="Rectangle 11"/>
          <p:cNvSpPr/>
          <p:nvPr/>
        </p:nvSpPr>
        <p:spPr bwMode="auto">
          <a:xfrm>
            <a:off x="32470" y="2923862"/>
            <a:ext cx="429016" cy="21602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mtClean="0">
              <a:solidFill>
                <a:srgbClr val="00446A"/>
              </a:solidFill>
              <a:latin typeface="Arial" pitchFamily="34" charset="0"/>
              <a:ea typeface="ヒラギノ角ゴ Pro W3" pitchFamily="1" charset="-128"/>
              <a:cs typeface="Arial"/>
            </a:endParaRPr>
          </a:p>
        </p:txBody>
      </p:sp>
      <p:sp>
        <p:nvSpPr>
          <p:cNvPr id="14" name="TextBox 13"/>
          <p:cNvSpPr txBox="1"/>
          <p:nvPr/>
        </p:nvSpPr>
        <p:spPr>
          <a:xfrm>
            <a:off x="827591" y="1052736"/>
            <a:ext cx="2285947" cy="369332"/>
          </a:xfrm>
          <a:prstGeom prst="rect">
            <a:avLst/>
          </a:prstGeom>
          <a:noFill/>
        </p:spPr>
        <p:txBody>
          <a:bodyPr wrap="none" rtlCol="0">
            <a:spAutoFit/>
          </a:bodyPr>
          <a:lstStyle/>
          <a:p>
            <a:pPr defTabSz="914400"/>
            <a:r>
              <a:rPr lang="en-US" b="1" dirty="0" smtClean="0">
                <a:solidFill>
                  <a:srgbClr val="66BC29"/>
                </a:solidFill>
                <a:latin typeface="Calibri" panose="020F0502020204030204" pitchFamily="34" charset="0"/>
                <a:ea typeface="ヒラギノ角ゴ Pro W3" pitchFamily="1" charset="-128"/>
                <a:cs typeface="Arial"/>
              </a:rPr>
              <a:t>Pre IMI</a:t>
            </a:r>
            <a:r>
              <a:rPr lang="en-US" dirty="0" smtClean="0">
                <a:solidFill>
                  <a:srgbClr val="66BC29"/>
                </a:solidFill>
                <a:latin typeface="Calibri" panose="020F0502020204030204" pitchFamily="34" charset="0"/>
                <a:ea typeface="ヒラギノ角ゴ Pro W3" pitchFamily="1" charset="-128"/>
                <a:cs typeface="Arial"/>
              </a:rPr>
              <a:t> </a:t>
            </a:r>
            <a:r>
              <a:rPr lang="en-US" dirty="0" smtClean="0">
                <a:solidFill>
                  <a:srgbClr val="00446A"/>
                </a:solidFill>
                <a:latin typeface="Calibri" panose="020F0502020204030204" pitchFamily="34" charset="0"/>
                <a:ea typeface="ヒラギノ角ゴ Pro W3" pitchFamily="1" charset="-128"/>
                <a:cs typeface="Arial"/>
              </a:rPr>
              <a:t>funding award</a:t>
            </a:r>
            <a:endParaRPr lang="en-US" dirty="0">
              <a:solidFill>
                <a:srgbClr val="00446A"/>
              </a:solidFill>
              <a:latin typeface="Calibri" panose="020F0502020204030204" pitchFamily="34" charset="0"/>
              <a:ea typeface="ヒラギノ角ゴ Pro W3" pitchFamily="1" charset="-128"/>
              <a:cs typeface="Arial"/>
            </a:endParaRPr>
          </a:p>
        </p:txBody>
      </p:sp>
      <p:sp>
        <p:nvSpPr>
          <p:cNvPr id="15" name="TextBox 14"/>
          <p:cNvSpPr txBox="1"/>
          <p:nvPr/>
        </p:nvSpPr>
        <p:spPr>
          <a:xfrm>
            <a:off x="5724154" y="1052736"/>
            <a:ext cx="2380011" cy="369332"/>
          </a:xfrm>
          <a:prstGeom prst="rect">
            <a:avLst/>
          </a:prstGeom>
          <a:noFill/>
        </p:spPr>
        <p:txBody>
          <a:bodyPr wrap="none" rtlCol="0">
            <a:spAutoFit/>
          </a:bodyPr>
          <a:lstStyle/>
          <a:p>
            <a:pPr defTabSz="914400"/>
            <a:r>
              <a:rPr lang="en-US" b="1" dirty="0" smtClean="0">
                <a:solidFill>
                  <a:srgbClr val="66BC29"/>
                </a:solidFill>
                <a:latin typeface="Calibri" panose="020F0502020204030204" pitchFamily="34" charset="0"/>
                <a:ea typeface="ヒラギノ角ゴ Pro W3" pitchFamily="1" charset="-128"/>
                <a:cs typeface="Arial"/>
              </a:rPr>
              <a:t>Post IMI </a:t>
            </a:r>
            <a:r>
              <a:rPr lang="en-US" dirty="0" smtClean="0">
                <a:solidFill>
                  <a:srgbClr val="00446A"/>
                </a:solidFill>
                <a:latin typeface="Calibri" panose="020F0502020204030204" pitchFamily="34" charset="0"/>
                <a:ea typeface="ヒラギノ角ゴ Pro W3" pitchFamily="1" charset="-128"/>
                <a:cs typeface="Arial"/>
              </a:rPr>
              <a:t>funding award</a:t>
            </a:r>
            <a:endParaRPr lang="en-US" dirty="0">
              <a:solidFill>
                <a:srgbClr val="00446A"/>
              </a:solidFill>
              <a:latin typeface="Calibri" panose="020F0502020204030204" pitchFamily="34" charset="0"/>
              <a:ea typeface="ヒラギノ角ゴ Pro W3" pitchFamily="1" charset="-128"/>
              <a:cs typeface="Arial"/>
            </a:endParaRPr>
          </a:p>
        </p:txBody>
      </p:sp>
      <p:sp>
        <p:nvSpPr>
          <p:cNvPr id="16" name="TextBox 1"/>
          <p:cNvSpPr txBox="1"/>
          <p:nvPr/>
        </p:nvSpPr>
        <p:spPr>
          <a:xfrm>
            <a:off x="554976" y="5935189"/>
            <a:ext cx="5169156" cy="31622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914400"/>
            <a:r>
              <a:rPr lang="en-GB" sz="800" dirty="0">
                <a:solidFill>
                  <a:srgbClr val="00446A"/>
                </a:solidFill>
                <a:latin typeface="Arial" pitchFamily="34" charset="0"/>
                <a:ea typeface="Osaka"/>
                <a:cs typeface="Arial"/>
              </a:rPr>
              <a:t>Data &amp; analysis: Thomson Reuters (</a:t>
            </a:r>
            <a:r>
              <a:rPr lang="en-GB" sz="800" i="1" dirty="0">
                <a:solidFill>
                  <a:srgbClr val="00446A"/>
                </a:solidFill>
                <a:latin typeface="Arial" pitchFamily="34" charset="0"/>
                <a:ea typeface="Osaka"/>
                <a:cs typeface="Arial"/>
              </a:rPr>
              <a:t>Custom Analytics &amp; Engineered Solutions</a:t>
            </a:r>
            <a:r>
              <a:rPr lang="en-GB" sz="800" dirty="0">
                <a:solidFill>
                  <a:srgbClr val="00446A"/>
                </a:solidFill>
                <a:latin typeface="Arial" pitchFamily="34" charset="0"/>
                <a:ea typeface="Osaka"/>
                <a:cs typeface="Arial"/>
              </a:rPr>
              <a:t>)</a:t>
            </a:r>
          </a:p>
        </p:txBody>
      </p:sp>
      <p:sp>
        <p:nvSpPr>
          <p:cNvPr id="13" name="Line 5"/>
          <p:cNvSpPr>
            <a:spLocks noChangeShapeType="1"/>
          </p:cNvSpPr>
          <p:nvPr/>
        </p:nvSpPr>
        <p:spPr bwMode="auto">
          <a:xfrm flipV="1">
            <a:off x="8" y="893555"/>
            <a:ext cx="7846663" cy="15173"/>
          </a:xfrm>
          <a:prstGeom prst="line">
            <a:avLst/>
          </a:prstGeom>
          <a:noFill/>
          <a:ln w="28575">
            <a:solidFill>
              <a:srgbClr val="7ABB53"/>
            </a:solidFill>
            <a:round/>
            <a:headEnd/>
            <a:tailEnd/>
          </a:ln>
        </p:spPr>
        <p:txBody>
          <a:bodyPr/>
          <a:lstStyle/>
          <a:p>
            <a:pPr defTabSz="914400" fontAlgn="base">
              <a:spcBef>
                <a:spcPct val="0"/>
              </a:spcBef>
              <a:spcAft>
                <a:spcPct val="0"/>
              </a:spcAft>
            </a:pPr>
            <a:endParaRPr lang="fr-BE" sz="1600" b="1">
              <a:solidFill>
                <a:srgbClr val="000000"/>
              </a:solidFill>
              <a:latin typeface="Arial" charset="0"/>
              <a:ea typeface="ヒラギノ角ゴ Pro W3" pitchFamily="1" charset="-128"/>
              <a:cs typeface="Arial"/>
            </a:endParaRPr>
          </a:p>
        </p:txBody>
      </p:sp>
      <p:sp>
        <p:nvSpPr>
          <p:cNvPr id="17" name="Footer Placeholder 8"/>
          <p:cNvSpPr>
            <a:spLocks noGrp="1"/>
          </p:cNvSpPr>
          <p:nvPr>
            <p:ph type="ftr" sz="quarter" idx="4294967295"/>
          </p:nvPr>
        </p:nvSpPr>
        <p:spPr>
          <a:xfrm>
            <a:off x="4343400" y="6248400"/>
            <a:ext cx="4800600" cy="457200"/>
          </a:xfrm>
          <a:prstGeom prst="rect">
            <a:avLst/>
          </a:prstGeom>
        </p:spPr>
        <p:txBody>
          <a:bodyPr/>
          <a:lstStyle/>
          <a:p>
            <a:pPr>
              <a:defRPr/>
            </a:pPr>
            <a:fld id="{88ED7CA2-BFA0-4CCF-8584-FC9D43183472}" type="slidenum">
              <a:rPr lang="en-GB" smtClean="0">
                <a:latin typeface="Helvetica"/>
                <a:ea typeface="Osaka"/>
                <a:cs typeface="Arial"/>
              </a:rPr>
              <a:pPr>
                <a:defRPr/>
              </a:pPr>
              <a:t>19</a:t>
            </a:fld>
            <a:endParaRPr lang="en-GB" dirty="0">
              <a:latin typeface="Helvetica"/>
              <a:ea typeface="Osaka"/>
              <a:cs typeface="Arial"/>
            </a:endParaRPr>
          </a:p>
        </p:txBody>
      </p:sp>
    </p:spTree>
    <p:extLst>
      <p:ext uri="{BB962C8B-B14F-4D97-AF65-F5344CB8AC3E}">
        <p14:creationId xmlns:p14="http://schemas.microsoft.com/office/powerpoint/2010/main" val="2151577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er 5"/>
          <p:cNvGrpSpPr/>
          <p:nvPr/>
        </p:nvGrpSpPr>
        <p:grpSpPr>
          <a:xfrm>
            <a:off x="1037047" y="0"/>
            <a:ext cx="7492304" cy="6349731"/>
            <a:chOff x="1037047" y="0"/>
            <a:chExt cx="7492304" cy="6349731"/>
          </a:xfrm>
        </p:grpSpPr>
        <p:pic>
          <p:nvPicPr>
            <p:cNvPr id="4" name="Image 3"/>
            <p:cNvPicPr>
              <a:picLocks noChangeAspect="1"/>
            </p:cNvPicPr>
            <p:nvPr/>
          </p:nvPicPr>
          <p:blipFill rotWithShape="1">
            <a:blip r:embed="rId2"/>
            <a:srcRect b="2371"/>
            <a:stretch/>
          </p:blipFill>
          <p:spPr>
            <a:xfrm>
              <a:off x="1037047" y="293308"/>
              <a:ext cx="7317524" cy="6056423"/>
            </a:xfrm>
            <a:prstGeom prst="rect">
              <a:avLst/>
            </a:prstGeom>
          </p:spPr>
        </p:pic>
        <p:sp>
          <p:nvSpPr>
            <p:cNvPr id="5" name="Rectangle 4"/>
            <p:cNvSpPr/>
            <p:nvPr/>
          </p:nvSpPr>
          <p:spPr>
            <a:xfrm>
              <a:off x="5732842" y="0"/>
              <a:ext cx="2796509" cy="62914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grpSp>
    </p:spTree>
    <p:extLst>
      <p:ext uri="{BB962C8B-B14F-4D97-AF65-F5344CB8AC3E}">
        <p14:creationId xmlns:p14="http://schemas.microsoft.com/office/powerpoint/2010/main" val="2528925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561" y="1415906"/>
            <a:ext cx="5004957" cy="4662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81" y="1128585"/>
            <a:ext cx="2071687" cy="1604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bwMode="auto">
          <a:xfrm>
            <a:off x="1399660" y="4388031"/>
            <a:ext cx="4473125" cy="752635"/>
          </a:xfrm>
          <a:prstGeom prst="rightArrow">
            <a:avLst/>
          </a:prstGeom>
          <a:solidFill>
            <a:srgbClr val="66BC29">
              <a:alpha val="6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a typeface="ヒラギノ角ゴ Pro W3" pitchFamily="1" charset="-128"/>
            </a:endParaRPr>
          </a:p>
        </p:txBody>
      </p:sp>
      <p:pic>
        <p:nvPicPr>
          <p:cNvPr id="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143"/>
          <a:stretch/>
        </p:blipFill>
        <p:spPr bwMode="auto">
          <a:xfrm>
            <a:off x="6040192" y="1867166"/>
            <a:ext cx="2602121" cy="3273467"/>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63297" y="208926"/>
            <a:ext cx="7080081" cy="646331"/>
          </a:xfrm>
          <a:prstGeom prst="rect">
            <a:avLst/>
          </a:prstGeom>
          <a:noFill/>
        </p:spPr>
        <p:txBody>
          <a:bodyPr wrap="square" rtlCol="0">
            <a:spAutoFit/>
          </a:bodyPr>
          <a:lstStyle/>
          <a:p>
            <a:pPr defTabSz="914400"/>
            <a:r>
              <a:rPr lang="en-US" sz="3600" b="1" dirty="0" smtClean="0">
                <a:solidFill>
                  <a:srgbClr val="004151"/>
                </a:solidFill>
                <a:latin typeface="Calibri" panose="020F0502020204030204" pitchFamily="34" charset="0"/>
                <a:ea typeface="ヒラギノ角ゴ Pro W3" charset="-128"/>
              </a:rPr>
              <a:t>Mapping Collaborative Networks</a:t>
            </a:r>
            <a:endParaRPr lang="en-US" sz="3600" b="1" dirty="0">
              <a:solidFill>
                <a:srgbClr val="004151"/>
              </a:solidFill>
              <a:latin typeface="Calibri" panose="020F0502020204030204" pitchFamily="34" charset="0"/>
              <a:ea typeface="ヒラギノ角ゴ Pro W3" charset="-128"/>
            </a:endParaRPr>
          </a:p>
        </p:txBody>
      </p:sp>
      <p:sp>
        <p:nvSpPr>
          <p:cNvPr id="8" name="Line 5"/>
          <p:cNvSpPr>
            <a:spLocks noChangeShapeType="1"/>
          </p:cNvSpPr>
          <p:nvPr/>
        </p:nvSpPr>
        <p:spPr bwMode="auto">
          <a:xfrm flipV="1">
            <a:off x="36" y="978229"/>
            <a:ext cx="7847135" cy="15875"/>
          </a:xfrm>
          <a:prstGeom prst="line">
            <a:avLst/>
          </a:prstGeom>
          <a:noFill/>
          <a:ln w="28575">
            <a:solidFill>
              <a:srgbClr val="7ABB53"/>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fr-BE">
              <a:solidFill>
                <a:srgbClr val="00446A"/>
              </a:solidFill>
              <a:latin typeface="Arial" pitchFamily="34" charset="0"/>
              <a:ea typeface="ヒラギノ角ゴ Pro W3" charset="-128"/>
            </a:endParaRPr>
          </a:p>
        </p:txBody>
      </p:sp>
      <p:sp>
        <p:nvSpPr>
          <p:cNvPr id="9" name="TextBox 8"/>
          <p:cNvSpPr txBox="1"/>
          <p:nvPr/>
        </p:nvSpPr>
        <p:spPr>
          <a:xfrm>
            <a:off x="2369107" y="5808300"/>
            <a:ext cx="5003075" cy="276999"/>
          </a:xfrm>
          <a:prstGeom prst="rect">
            <a:avLst/>
          </a:prstGeom>
          <a:noFill/>
        </p:spPr>
        <p:txBody>
          <a:bodyPr wrap="square" rtlCol="0">
            <a:spAutoFit/>
          </a:bodyPr>
          <a:lstStyle/>
          <a:p>
            <a:pPr defTabSz="914400"/>
            <a:r>
              <a:rPr lang="fr-FR" sz="1200" dirty="0" smtClean="0">
                <a:solidFill>
                  <a:srgbClr val="00446A"/>
                </a:solidFill>
              </a:rPr>
              <a:t>Data &amp; </a:t>
            </a:r>
            <a:r>
              <a:rPr lang="fr-FR" sz="1200" dirty="0" err="1" smtClean="0">
                <a:solidFill>
                  <a:srgbClr val="00446A"/>
                </a:solidFill>
              </a:rPr>
              <a:t>analysis</a:t>
            </a:r>
            <a:r>
              <a:rPr lang="fr-FR" sz="1200" dirty="0" smtClean="0">
                <a:solidFill>
                  <a:srgbClr val="00446A"/>
                </a:solidFill>
              </a:rPr>
              <a:t>: </a:t>
            </a:r>
            <a:r>
              <a:rPr lang="fr-FR" sz="1200" i="1" dirty="0" smtClean="0">
                <a:solidFill>
                  <a:srgbClr val="00446A"/>
                </a:solidFill>
              </a:rPr>
              <a:t>Thomson Reuters Custom </a:t>
            </a:r>
            <a:r>
              <a:rPr lang="fr-FR" sz="1200" i="1" dirty="0" err="1" smtClean="0">
                <a:solidFill>
                  <a:srgbClr val="00446A"/>
                </a:solidFill>
              </a:rPr>
              <a:t>Analytics</a:t>
            </a:r>
            <a:r>
              <a:rPr lang="fr-FR" sz="1200" i="1" dirty="0" smtClean="0">
                <a:solidFill>
                  <a:srgbClr val="00446A"/>
                </a:solidFill>
              </a:rPr>
              <a:t> &amp; IP Solutions</a:t>
            </a:r>
            <a:endParaRPr lang="fr-BE" sz="1200" i="1" dirty="0">
              <a:solidFill>
                <a:srgbClr val="00446A"/>
              </a:solidFill>
            </a:endParaRPr>
          </a:p>
        </p:txBody>
      </p:sp>
    </p:spTree>
    <p:extLst>
      <p:ext uri="{BB962C8B-B14F-4D97-AF65-F5344CB8AC3E}">
        <p14:creationId xmlns:p14="http://schemas.microsoft.com/office/powerpoint/2010/main" val="40686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678392"/>
            <a:ext cx="9144000" cy="1077218"/>
          </a:xfrm>
          <a:prstGeom prst="rect">
            <a:avLst/>
          </a:prstGeom>
          <a:solidFill>
            <a:srgbClr val="D7E8CF"/>
          </a:solidFill>
        </p:spPr>
        <p:txBody>
          <a:bodyPr wrap="square">
            <a:spAutoFit/>
          </a:bodyPr>
          <a:lstStyle/>
          <a:p>
            <a:pPr algn="ctr">
              <a:spcBef>
                <a:spcPts val="100"/>
              </a:spcBef>
            </a:pPr>
            <a:r>
              <a:rPr lang="en-GB" sz="3200" b="1" dirty="0">
                <a:solidFill>
                  <a:srgbClr val="00446A"/>
                </a:solidFill>
                <a:latin typeface="Calibri" pitchFamily="34" charset="0"/>
                <a:cs typeface="Calibri" pitchFamily="34" charset="0"/>
              </a:rPr>
              <a:t>IMI accelerates the development of new therapies for major yet </a:t>
            </a:r>
            <a:r>
              <a:rPr lang="en-GB" sz="3200" b="1" dirty="0" smtClean="0">
                <a:solidFill>
                  <a:srgbClr val="00446A"/>
                </a:solidFill>
                <a:latin typeface="Calibri" pitchFamily="34" charset="0"/>
                <a:cs typeface="Calibri" pitchFamily="34" charset="0"/>
              </a:rPr>
              <a:t>unmet </a:t>
            </a:r>
            <a:r>
              <a:rPr lang="en-GB" sz="3200" b="1" dirty="0">
                <a:solidFill>
                  <a:srgbClr val="00446A"/>
                </a:solidFill>
                <a:latin typeface="Calibri" pitchFamily="34" charset="0"/>
                <a:cs typeface="Calibri" pitchFamily="34" charset="0"/>
              </a:rPr>
              <a:t>public health </a:t>
            </a:r>
            <a:r>
              <a:rPr lang="en-GB" sz="3200" b="1" dirty="0" smtClean="0">
                <a:solidFill>
                  <a:srgbClr val="00446A"/>
                </a:solidFill>
                <a:latin typeface="Calibri" pitchFamily="34" charset="0"/>
                <a:cs typeface="Calibri" pitchFamily="34" charset="0"/>
              </a:rPr>
              <a:t>needs</a:t>
            </a:r>
            <a:endParaRPr lang="en-GB" sz="3200" b="1" dirty="0">
              <a:solidFill>
                <a:srgbClr val="00446A"/>
              </a:solidFill>
              <a:latin typeface="Calibri" pitchFamily="34" charset="0"/>
              <a:cs typeface="Calibri" pitchFamily="34" charset="0"/>
            </a:endParaRPr>
          </a:p>
        </p:txBody>
      </p:sp>
    </p:spTree>
    <p:extLst>
      <p:ext uri="{BB962C8B-B14F-4D97-AF65-F5344CB8AC3E}">
        <p14:creationId xmlns:p14="http://schemas.microsoft.com/office/powerpoint/2010/main" val="30974107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4770" b="30473"/>
          <a:stretch/>
        </p:blipFill>
        <p:spPr bwMode="auto">
          <a:xfrm>
            <a:off x="286577" y="517351"/>
            <a:ext cx="8810305" cy="1130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0969" y="1521414"/>
            <a:ext cx="7219030" cy="4614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8657" b="81261"/>
          <a:stretch/>
        </p:blipFill>
        <p:spPr bwMode="auto">
          <a:xfrm>
            <a:off x="282561" y="132348"/>
            <a:ext cx="3438265" cy="589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9978" y="211699"/>
            <a:ext cx="3140998" cy="390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8110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171" y="5382508"/>
            <a:ext cx="9140831" cy="14754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GB" smtClean="0">
              <a:solidFill>
                <a:srgbClr val="00446A"/>
              </a:solidFill>
              <a:latin typeface="Arial" pitchFamily="34" charset="0"/>
              <a:ea typeface="ヒラギノ角ゴ Pro W3" pitchFamily="1" charset="-128"/>
            </a:endParaRPr>
          </a:p>
        </p:txBody>
      </p:sp>
      <p:sp>
        <p:nvSpPr>
          <p:cNvPr id="6147" name="Rectangle 6"/>
          <p:cNvSpPr>
            <a:spLocks noChangeArrowheads="1"/>
          </p:cNvSpPr>
          <p:nvPr/>
        </p:nvSpPr>
        <p:spPr bwMode="auto">
          <a:xfrm>
            <a:off x="51952" y="100864"/>
            <a:ext cx="7843494" cy="102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eaLnBrk="0" fontAlgn="base" hangingPunct="0">
              <a:spcBef>
                <a:spcPct val="0"/>
              </a:spcBef>
              <a:spcAft>
                <a:spcPct val="0"/>
              </a:spcAft>
            </a:pPr>
            <a:r>
              <a:rPr lang="fr-BE" sz="3600" b="1" dirty="0" err="1" smtClean="0">
                <a:solidFill>
                  <a:srgbClr val="004151"/>
                </a:solidFill>
                <a:latin typeface="Calibri" pitchFamily="34" charset="0"/>
                <a:cs typeface="Calibri" pitchFamily="34" charset="0"/>
              </a:rPr>
              <a:t>Antimicrobial</a:t>
            </a:r>
            <a:r>
              <a:rPr lang="fr-BE" sz="3600" b="1" dirty="0" smtClean="0">
                <a:solidFill>
                  <a:srgbClr val="004151"/>
                </a:solidFill>
                <a:latin typeface="Calibri" pitchFamily="34" charset="0"/>
                <a:cs typeface="Calibri" pitchFamily="34" charset="0"/>
              </a:rPr>
              <a:t> </a:t>
            </a:r>
            <a:r>
              <a:rPr lang="fr-BE" sz="3600" b="1" dirty="0" err="1" smtClean="0">
                <a:solidFill>
                  <a:srgbClr val="004151"/>
                </a:solidFill>
                <a:latin typeface="Calibri" pitchFamily="34" charset="0"/>
                <a:cs typeface="Calibri" pitchFamily="34" charset="0"/>
              </a:rPr>
              <a:t>resistance</a:t>
            </a:r>
            <a:r>
              <a:rPr lang="fr-BE" sz="3600" b="1" dirty="0" smtClean="0">
                <a:solidFill>
                  <a:srgbClr val="004151"/>
                </a:solidFill>
                <a:latin typeface="Calibri" pitchFamily="34" charset="0"/>
                <a:cs typeface="Calibri" pitchFamily="34" charset="0"/>
              </a:rPr>
              <a:t> – </a:t>
            </a:r>
          </a:p>
          <a:p>
            <a:pPr defTabSz="914400" eaLnBrk="0" fontAlgn="base" hangingPunct="0">
              <a:spcBef>
                <a:spcPct val="0"/>
              </a:spcBef>
              <a:spcAft>
                <a:spcPct val="0"/>
              </a:spcAft>
            </a:pPr>
            <a:r>
              <a:rPr lang="fr-BE" sz="3600" b="1" dirty="0" smtClean="0">
                <a:solidFill>
                  <a:srgbClr val="004151"/>
                </a:solidFill>
                <a:latin typeface="Calibri" pitchFamily="34" charset="0"/>
                <a:cs typeface="Calibri" pitchFamily="34" charset="0"/>
              </a:rPr>
              <a:t>a </a:t>
            </a:r>
            <a:r>
              <a:rPr lang="fr-BE" sz="3600" b="1" dirty="0" err="1" smtClean="0">
                <a:solidFill>
                  <a:srgbClr val="004151"/>
                </a:solidFill>
                <a:latin typeface="Calibri" pitchFamily="34" charset="0"/>
                <a:cs typeface="Calibri" pitchFamily="34" charset="0"/>
              </a:rPr>
              <a:t>growing</a:t>
            </a:r>
            <a:r>
              <a:rPr lang="fr-BE" sz="3600" b="1" dirty="0" smtClean="0">
                <a:solidFill>
                  <a:srgbClr val="004151"/>
                </a:solidFill>
                <a:latin typeface="Calibri" pitchFamily="34" charset="0"/>
                <a:cs typeface="Calibri" pitchFamily="34" charset="0"/>
              </a:rPr>
              <a:t> </a:t>
            </a:r>
            <a:r>
              <a:rPr lang="fr-BE" sz="3600" b="1" dirty="0" err="1" smtClean="0">
                <a:solidFill>
                  <a:srgbClr val="004151"/>
                </a:solidFill>
                <a:latin typeface="Calibri" pitchFamily="34" charset="0"/>
                <a:cs typeface="Calibri" pitchFamily="34" charset="0"/>
              </a:rPr>
              <a:t>threat</a:t>
            </a:r>
            <a:endParaRPr lang="en-GB" sz="3600" b="1" dirty="0">
              <a:solidFill>
                <a:srgbClr val="004151"/>
              </a:solidFill>
              <a:latin typeface="Calibri" pitchFamily="34" charset="0"/>
              <a:cs typeface="Calibri" pitchFamily="34" charset="0"/>
            </a:endParaRPr>
          </a:p>
        </p:txBody>
      </p:sp>
      <p:sp>
        <p:nvSpPr>
          <p:cNvPr id="6148" name="Line 7"/>
          <p:cNvSpPr>
            <a:spLocks noChangeShapeType="1"/>
          </p:cNvSpPr>
          <p:nvPr/>
        </p:nvSpPr>
        <p:spPr bwMode="auto">
          <a:xfrm flipV="1">
            <a:off x="3168" y="1268760"/>
            <a:ext cx="5432927"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sp>
        <p:nvSpPr>
          <p:cNvPr id="6150" name="Text Box 10"/>
          <p:cNvSpPr txBox="1">
            <a:spLocks noChangeArrowheads="1"/>
          </p:cNvSpPr>
          <p:nvPr/>
        </p:nvSpPr>
        <p:spPr bwMode="auto">
          <a:xfrm>
            <a:off x="342902" y="3140079"/>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ヒラギノ角ゴ Pro W3" pitchFamily="1" charset="-128"/>
              </a:defRPr>
            </a:lvl1pPr>
            <a:lvl2pPr marL="742950" indent="-285750">
              <a:defRPr>
                <a:solidFill>
                  <a:schemeClr val="tx1"/>
                </a:solidFill>
                <a:latin typeface="Arial" pitchFamily="34" charset="0"/>
                <a:ea typeface="ヒラギノ角ゴ Pro W3" pitchFamily="1" charset="-128"/>
              </a:defRPr>
            </a:lvl2pPr>
            <a:lvl3pPr marL="1143000" indent="-228600">
              <a:defRPr>
                <a:solidFill>
                  <a:schemeClr val="tx1"/>
                </a:solidFill>
                <a:latin typeface="Arial" pitchFamily="34" charset="0"/>
                <a:ea typeface="ヒラギノ角ゴ Pro W3" pitchFamily="1" charset="-128"/>
              </a:defRPr>
            </a:lvl3pPr>
            <a:lvl4pPr marL="1600200" indent="-228600">
              <a:defRPr>
                <a:solidFill>
                  <a:schemeClr val="tx1"/>
                </a:solidFill>
                <a:latin typeface="Arial" pitchFamily="34" charset="0"/>
                <a:ea typeface="ヒラギノ角ゴ Pro W3" pitchFamily="1" charset="-128"/>
              </a:defRPr>
            </a:lvl4pPr>
            <a:lvl5pPr marL="2057400" indent="-228600">
              <a:defRPr>
                <a:solidFill>
                  <a:schemeClr val="tx1"/>
                </a:solidFill>
                <a:latin typeface="Arial" pitchFamily="34" charset="0"/>
                <a:ea typeface="ヒラギノ角ゴ Pro W3" pitchFamily="1"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pitchFamily="1"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pitchFamily="1"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pitchFamily="1"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pitchFamily="1" charset="-128"/>
              </a:defRPr>
            </a:lvl9pPr>
          </a:lstStyle>
          <a:p>
            <a:pPr defTabSz="914400" fontAlgn="base">
              <a:spcBef>
                <a:spcPct val="0"/>
              </a:spcBef>
              <a:spcAft>
                <a:spcPct val="0"/>
              </a:spcAft>
            </a:pPr>
            <a:endParaRPr lang="en-GB" sz="3600">
              <a:solidFill>
                <a:srgbClr val="00446A"/>
              </a:solidFill>
            </a:endParaRPr>
          </a:p>
        </p:txBody>
      </p:sp>
      <p:pic>
        <p:nvPicPr>
          <p:cNvPr id="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02567" y="1771783"/>
            <a:ext cx="2691654" cy="23918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67345" y="1931348"/>
            <a:ext cx="3057570" cy="1569660"/>
          </a:xfrm>
          <a:prstGeom prst="rect">
            <a:avLst/>
          </a:prstGeom>
          <a:noFill/>
        </p:spPr>
        <p:txBody>
          <a:bodyPr wrap="square" rtlCol="0">
            <a:spAutoFit/>
          </a:bodyPr>
          <a:lstStyle/>
          <a:p>
            <a:pPr defTabSz="914400" eaLnBrk="0" fontAlgn="base" hangingPunct="0">
              <a:spcBef>
                <a:spcPct val="0"/>
              </a:spcBef>
              <a:spcAft>
                <a:spcPct val="0"/>
              </a:spcAft>
            </a:pPr>
            <a:r>
              <a:rPr lang="en-GB" sz="7200" b="1"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25 000</a:t>
            </a:r>
            <a:endParaRPr lang="en-GB" b="1"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endParaRPr>
          </a:p>
          <a:p>
            <a:pPr defTabSz="914400" eaLnBrk="0" fontAlgn="base" hangingPunct="0">
              <a:spcBef>
                <a:spcPct val="0"/>
              </a:spcBef>
              <a:spcAft>
                <a:spcPct val="0"/>
              </a:spcAft>
            </a:pPr>
            <a:r>
              <a:rPr lang="en-GB" sz="2400"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Europeans killed / year</a:t>
            </a:r>
            <a:endParaRPr lang="en-GB" sz="2400" dirty="0">
              <a:solidFill>
                <a:srgbClr val="004151"/>
              </a:solidFill>
              <a:latin typeface="Calibri" panose="020F0502020204030204" pitchFamily="34" charset="0"/>
              <a:ea typeface="Arial Unicode MS" panose="020B0604020202020204" pitchFamily="34" charset="-128"/>
              <a:cs typeface="Arial Unicode MS" panose="020B0604020202020204" pitchFamily="34" charset="-128"/>
            </a:endParaRPr>
          </a:p>
        </p:txBody>
      </p:sp>
      <p:sp>
        <p:nvSpPr>
          <p:cNvPr id="8" name="Rectangle 7"/>
          <p:cNvSpPr/>
          <p:nvPr/>
        </p:nvSpPr>
        <p:spPr>
          <a:xfrm>
            <a:off x="849740" y="4379620"/>
            <a:ext cx="3389915" cy="1569660"/>
          </a:xfrm>
          <a:prstGeom prst="rect">
            <a:avLst/>
          </a:prstGeom>
        </p:spPr>
        <p:txBody>
          <a:bodyPr wrap="square">
            <a:spAutoFit/>
          </a:bodyPr>
          <a:lstStyle/>
          <a:p>
            <a:pPr defTabSz="914400" eaLnBrk="0" fontAlgn="base" hangingPunct="0">
              <a:spcBef>
                <a:spcPct val="0"/>
              </a:spcBef>
              <a:spcAft>
                <a:spcPct val="0"/>
              </a:spcAft>
            </a:pPr>
            <a:r>
              <a:rPr lang="en-GB" sz="7200" b="1"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€1.5 </a:t>
            </a:r>
            <a:r>
              <a:rPr lang="en-GB" sz="7200" b="1" dirty="0" err="1"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bn</a:t>
            </a:r>
            <a:endParaRPr lang="en-GB" sz="7200" b="1"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endParaRPr>
          </a:p>
          <a:p>
            <a:pPr defTabSz="914400" eaLnBrk="0" fontAlgn="base" hangingPunct="0">
              <a:spcBef>
                <a:spcPct val="0"/>
              </a:spcBef>
              <a:spcAft>
                <a:spcPct val="0"/>
              </a:spcAft>
            </a:pPr>
            <a:r>
              <a:rPr lang="en-GB" sz="2400"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 costs </a:t>
            </a:r>
            <a:r>
              <a:rPr lang="en-GB" sz="2400" dirty="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to economy / year </a:t>
            </a:r>
          </a:p>
        </p:txBody>
      </p:sp>
      <p:grpSp>
        <p:nvGrpSpPr>
          <p:cNvPr id="9" name="Group 8"/>
          <p:cNvGrpSpPr/>
          <p:nvPr/>
        </p:nvGrpSpPr>
        <p:grpSpPr>
          <a:xfrm>
            <a:off x="4638469" y="4709753"/>
            <a:ext cx="3921666" cy="1200329"/>
            <a:chOff x="4788024" y="4941168"/>
            <a:chExt cx="4248472" cy="1200329"/>
          </a:xfrm>
        </p:grpSpPr>
        <p:sp>
          <p:nvSpPr>
            <p:cNvPr id="10" name="Rectangle 9"/>
            <p:cNvSpPr/>
            <p:nvPr/>
          </p:nvSpPr>
          <p:spPr>
            <a:xfrm>
              <a:off x="4788024" y="4941168"/>
              <a:ext cx="864096" cy="1200329"/>
            </a:xfrm>
            <a:prstGeom prst="rect">
              <a:avLst/>
            </a:prstGeom>
          </p:spPr>
          <p:txBody>
            <a:bodyPr wrap="square">
              <a:spAutoFit/>
            </a:bodyPr>
            <a:lstStyle/>
            <a:p>
              <a:pPr defTabSz="914400" eaLnBrk="0" fontAlgn="base" hangingPunct="0">
                <a:spcBef>
                  <a:spcPct val="0"/>
                </a:spcBef>
                <a:spcAft>
                  <a:spcPct val="0"/>
                </a:spcAft>
              </a:pPr>
              <a:r>
                <a:rPr lang="en-GB" sz="7200" b="1"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2</a:t>
              </a:r>
            </a:p>
          </p:txBody>
        </p:sp>
        <p:sp>
          <p:nvSpPr>
            <p:cNvPr id="11" name="Rectangle 10"/>
            <p:cNvSpPr/>
            <p:nvPr/>
          </p:nvSpPr>
          <p:spPr>
            <a:xfrm>
              <a:off x="5364088" y="5118283"/>
              <a:ext cx="3672408" cy="830997"/>
            </a:xfrm>
            <a:prstGeom prst="rect">
              <a:avLst/>
            </a:prstGeom>
          </p:spPr>
          <p:txBody>
            <a:bodyPr wrap="square">
              <a:spAutoFit/>
            </a:bodyPr>
            <a:lstStyle/>
            <a:p>
              <a:pPr defTabSz="914400" eaLnBrk="0" fontAlgn="base" hangingPunct="0">
                <a:spcBef>
                  <a:spcPct val="0"/>
                </a:spcBef>
                <a:spcAft>
                  <a:spcPct val="0"/>
                </a:spcAft>
              </a:pPr>
              <a:r>
                <a:rPr lang="en-GB" sz="2400" dirty="0" smtClean="0">
                  <a:solidFill>
                    <a:srgbClr val="004151"/>
                  </a:solidFill>
                  <a:latin typeface="Calibri" panose="020F0502020204030204" pitchFamily="34" charset="0"/>
                  <a:ea typeface="Arial Unicode MS" panose="020B0604020202020204" pitchFamily="34" charset="-128"/>
                  <a:cs typeface="Arial Unicode MS" panose="020B0604020202020204" pitchFamily="34" charset="-128"/>
                </a:rPr>
                <a:t>new classes of antibiotics in the last 30 years</a:t>
              </a:r>
              <a:endParaRPr lang="en-GB" sz="2400" dirty="0">
                <a:solidFill>
                  <a:srgbClr val="004151"/>
                </a:solidFill>
                <a:latin typeface="Calibri" panose="020F0502020204030204" pitchFamily="34" charset="0"/>
                <a:ea typeface="Arial Unicode MS" panose="020B0604020202020204" pitchFamily="34" charset="-128"/>
                <a:cs typeface="Arial Unicode MS" panose="020B0604020202020204" pitchFamily="34" charset="-128"/>
              </a:endParaRPr>
            </a:p>
          </p:txBody>
        </p:sp>
      </p:grpSp>
    </p:spTree>
    <p:extLst>
      <p:ext uri="{BB962C8B-B14F-4D97-AF65-F5344CB8AC3E}">
        <p14:creationId xmlns:p14="http://schemas.microsoft.com/office/powerpoint/2010/main" val="15801448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1300" y="1351544"/>
            <a:ext cx="4632930" cy="4985980"/>
          </a:xfrm>
          <a:prstGeom prst="rect">
            <a:avLst/>
          </a:prstGeom>
          <a:noFill/>
        </p:spPr>
        <p:txBody>
          <a:bodyPr wrap="square">
            <a:spAutoFit/>
          </a:bodyPr>
          <a:lstStyle/>
          <a:p>
            <a:pPr defTabSz="914400" eaLnBrk="0" fontAlgn="base" hangingPunct="0">
              <a:spcBef>
                <a:spcPts val="1200"/>
              </a:spcBef>
              <a:spcAft>
                <a:spcPts val="1800"/>
              </a:spcAft>
              <a:defRPr/>
            </a:pPr>
            <a:r>
              <a:rPr lang="en-US" sz="2400" dirty="0" smtClean="0">
                <a:solidFill>
                  <a:srgbClr val="00446A"/>
                </a:solidFill>
                <a:latin typeface="Calibri" panose="020F0502020204030204" pitchFamily="34" charset="0"/>
                <a:ea typeface="ヒラギノ角ゴ Pro W3" pitchFamily="-111" charset="-128"/>
              </a:rPr>
              <a:t>IMI already invested </a:t>
            </a:r>
            <a:r>
              <a:rPr lang="en-US" sz="2400" b="1" dirty="0" smtClean="0">
                <a:solidFill>
                  <a:srgbClr val="00446A"/>
                </a:solidFill>
                <a:latin typeface="Calibri" panose="020F0502020204030204" pitchFamily="34" charset="0"/>
                <a:ea typeface="ヒラギノ角ゴ Pro W3" pitchFamily="-111" charset="-128"/>
              </a:rPr>
              <a:t>€655 million </a:t>
            </a:r>
            <a:r>
              <a:rPr lang="en-US" sz="2400" dirty="0" smtClean="0">
                <a:solidFill>
                  <a:srgbClr val="00446A"/>
                </a:solidFill>
                <a:latin typeface="Calibri" panose="020F0502020204030204" pitchFamily="34" charset="0"/>
                <a:ea typeface="ヒラギノ角ゴ Pro W3" pitchFamily="-111" charset="-128"/>
              </a:rPr>
              <a:t>for:</a:t>
            </a: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r>
              <a:rPr lang="en-US" sz="2400" dirty="0" smtClean="0">
                <a:solidFill>
                  <a:srgbClr val="00446A"/>
                </a:solidFill>
                <a:latin typeface="Calibri" panose="020F0502020204030204" pitchFamily="34" charset="0"/>
                <a:ea typeface="ヒラギノ角ゴ Pro W3" pitchFamily="-111" charset="-128"/>
              </a:rPr>
              <a:t>Solving </a:t>
            </a:r>
            <a:r>
              <a:rPr lang="en-US" sz="2400" b="1" dirty="0" smtClean="0">
                <a:solidFill>
                  <a:srgbClr val="66BC29"/>
                </a:solidFill>
                <a:latin typeface="Calibri" panose="020F0502020204030204" pitchFamily="34" charset="0"/>
                <a:ea typeface="ヒラギノ角ゴ Pro W3" pitchFamily="-111" charset="-128"/>
              </a:rPr>
              <a:t>scientific challenges</a:t>
            </a: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endParaRPr lang="en-US" sz="800" b="1" dirty="0" smtClean="0">
              <a:solidFill>
                <a:srgbClr val="66BC29"/>
              </a:solidFill>
              <a:latin typeface="Calibri" panose="020F0502020204030204" pitchFamily="34" charset="0"/>
              <a:ea typeface="ヒラギノ角ゴ Pro W3" pitchFamily="-111" charset="-128"/>
            </a:endParaRP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r>
              <a:rPr lang="en-US" sz="2400" dirty="0" smtClean="0">
                <a:solidFill>
                  <a:srgbClr val="00446A"/>
                </a:solidFill>
                <a:latin typeface="Calibri" panose="020F0502020204030204" pitchFamily="34" charset="0"/>
                <a:ea typeface="ヒラギノ角ゴ Pro W3" pitchFamily="-111" charset="-128"/>
              </a:rPr>
              <a:t>Fostering </a:t>
            </a:r>
            <a:r>
              <a:rPr lang="en-US" sz="2400" b="1" dirty="0" smtClean="0">
                <a:solidFill>
                  <a:srgbClr val="66BC29"/>
                </a:solidFill>
                <a:latin typeface="Calibri" panose="020F0502020204030204" pitchFamily="34" charset="0"/>
                <a:ea typeface="ヒラギノ角ゴ Pro W3" pitchFamily="-111" charset="-128"/>
              </a:rPr>
              <a:t>new models of industrial collaborations</a:t>
            </a: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endParaRPr lang="en-US" sz="800" dirty="0" smtClean="0">
              <a:solidFill>
                <a:srgbClr val="00446A"/>
              </a:solidFill>
              <a:latin typeface="Calibri" panose="020F0502020204030204" pitchFamily="34" charset="0"/>
              <a:ea typeface="ヒラギノ角ゴ Pro W3" pitchFamily="-111" charset="-128"/>
            </a:endParaRP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r>
              <a:rPr lang="en-US" sz="2400" dirty="0" smtClean="0">
                <a:solidFill>
                  <a:srgbClr val="00446A"/>
                </a:solidFill>
                <a:latin typeface="Calibri" panose="020F0502020204030204" pitchFamily="34" charset="0"/>
                <a:ea typeface="ヒラギノ角ゴ Pro W3" pitchFamily="-111" charset="-128"/>
              </a:rPr>
              <a:t>Developing</a:t>
            </a:r>
            <a:r>
              <a:rPr lang="en-US" sz="2400" b="1" dirty="0" smtClean="0">
                <a:solidFill>
                  <a:srgbClr val="00446A"/>
                </a:solidFill>
                <a:latin typeface="Calibri" panose="020F0502020204030204" pitchFamily="34" charset="0"/>
                <a:ea typeface="ヒラギノ角ゴ Pro W3" pitchFamily="-111" charset="-128"/>
              </a:rPr>
              <a:t> </a:t>
            </a:r>
            <a:r>
              <a:rPr lang="en-US" sz="2400" b="1" dirty="0" smtClean="0">
                <a:solidFill>
                  <a:srgbClr val="66BC29"/>
                </a:solidFill>
                <a:latin typeface="Calibri" panose="020F0502020204030204" pitchFamily="34" charset="0"/>
                <a:ea typeface="ヒラギノ角ゴ Pro W3" pitchFamily="-111" charset="-128"/>
              </a:rPr>
              <a:t>clinical networks </a:t>
            </a:r>
          </a:p>
          <a:p>
            <a:pPr defTabSz="914400" eaLnBrk="0" fontAlgn="base" hangingPunct="0">
              <a:spcBef>
                <a:spcPct val="0"/>
              </a:spcBef>
              <a:spcAft>
                <a:spcPts val="600"/>
              </a:spcAft>
              <a:buClr>
                <a:srgbClr val="66BC29"/>
              </a:buClr>
              <a:defRPr/>
            </a:pPr>
            <a:r>
              <a:rPr lang="en-US" sz="800" b="1" dirty="0" smtClean="0">
                <a:solidFill>
                  <a:srgbClr val="66BC29"/>
                </a:solidFill>
                <a:latin typeface="Calibri" panose="020F0502020204030204" pitchFamily="34" charset="0"/>
                <a:ea typeface="ヒラギノ角ゴ Pro W3" pitchFamily="-111" charset="-128"/>
              </a:rPr>
              <a:t>  </a:t>
            </a: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r>
              <a:rPr lang="en-US" sz="2400" dirty="0" smtClean="0">
                <a:solidFill>
                  <a:srgbClr val="00446A"/>
                </a:solidFill>
                <a:latin typeface="Calibri" panose="020F0502020204030204" pitchFamily="34" charset="0"/>
                <a:ea typeface="ヒラギノ角ゴ Pro W3" pitchFamily="-111" charset="-128"/>
              </a:rPr>
              <a:t>Revisiting </a:t>
            </a:r>
            <a:r>
              <a:rPr lang="en-US" sz="2400" b="1" dirty="0" smtClean="0">
                <a:solidFill>
                  <a:srgbClr val="66BC29"/>
                </a:solidFill>
                <a:latin typeface="Calibri" panose="020F0502020204030204" pitchFamily="34" charset="0"/>
                <a:ea typeface="ヒラギノ角ゴ Pro W3" pitchFamily="-111" charset="-128"/>
              </a:rPr>
              <a:t>regulatory rules</a:t>
            </a: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endParaRPr lang="en-US" sz="800" b="1" dirty="0" smtClean="0">
              <a:solidFill>
                <a:srgbClr val="66BC29"/>
              </a:solidFill>
              <a:latin typeface="Calibri" panose="020F0502020204030204" pitchFamily="34" charset="0"/>
              <a:ea typeface="ヒラギノ角ゴ Pro W3" pitchFamily="-111" charset="-128"/>
            </a:endParaRPr>
          </a:p>
          <a:p>
            <a:pPr marL="342900" indent="-342900" defTabSz="914400" eaLnBrk="0" fontAlgn="base" hangingPunct="0">
              <a:spcBef>
                <a:spcPct val="0"/>
              </a:spcBef>
              <a:spcAft>
                <a:spcPts val="600"/>
              </a:spcAft>
              <a:buClr>
                <a:srgbClr val="66BC29"/>
              </a:buClr>
              <a:buFont typeface="Wingdings" panose="05000000000000000000" pitchFamily="2" charset="2"/>
              <a:buChar char="§"/>
              <a:defRPr/>
            </a:pPr>
            <a:r>
              <a:rPr lang="en-US" sz="2400" dirty="0" smtClean="0">
                <a:solidFill>
                  <a:srgbClr val="00446A"/>
                </a:solidFill>
                <a:latin typeface="Calibri" panose="020F0502020204030204" pitchFamily="34" charset="0"/>
                <a:ea typeface="ヒラギノ角ゴ Pro W3" pitchFamily="-111" charset="-128"/>
              </a:rPr>
              <a:t>Providing </a:t>
            </a:r>
            <a:r>
              <a:rPr lang="en-US" sz="2400" b="1" dirty="0" smtClean="0">
                <a:solidFill>
                  <a:srgbClr val="66BC29"/>
                </a:solidFill>
                <a:latin typeface="Calibri" panose="020F0502020204030204" pitchFamily="34" charset="0"/>
                <a:ea typeface="ヒラギノ角ゴ Pro W3" pitchFamily="-111" charset="-128"/>
              </a:rPr>
              <a:t>incentives </a:t>
            </a:r>
            <a:r>
              <a:rPr lang="en-US" sz="2400" dirty="0">
                <a:solidFill>
                  <a:srgbClr val="00446A"/>
                </a:solidFill>
                <a:latin typeface="Calibri" panose="020F0502020204030204" pitchFamily="34" charset="0"/>
                <a:ea typeface="ヒラギノ角ゴ Pro W3" pitchFamily="-111" charset="-128"/>
              </a:rPr>
              <a:t>to industry </a:t>
            </a:r>
          </a:p>
          <a:p>
            <a:pPr marL="342900" indent="-342900" defTabSz="914400" eaLnBrk="0" fontAlgn="base" hangingPunct="0">
              <a:spcBef>
                <a:spcPts val="1200"/>
              </a:spcBef>
              <a:spcAft>
                <a:spcPct val="0"/>
              </a:spcAft>
              <a:buFont typeface="Wingdings" charset="2"/>
              <a:buChar char="Ø"/>
              <a:defRPr/>
            </a:pPr>
            <a:endParaRPr lang="en-US" sz="2400" dirty="0">
              <a:solidFill>
                <a:srgbClr val="00446A"/>
              </a:solidFill>
              <a:latin typeface="Calibri" panose="020F0502020204030204" pitchFamily="34" charset="0"/>
              <a:ea typeface="ヒラギノ角ゴ Pro W3" pitchFamily="-111" charset="-128"/>
            </a:endParaRPr>
          </a:p>
        </p:txBody>
      </p:sp>
      <p:sp>
        <p:nvSpPr>
          <p:cNvPr id="4" name="Line 7"/>
          <p:cNvSpPr>
            <a:spLocks noChangeShapeType="1"/>
          </p:cNvSpPr>
          <p:nvPr/>
        </p:nvSpPr>
        <p:spPr bwMode="auto">
          <a:xfrm flipV="1">
            <a:off x="3168" y="1268760"/>
            <a:ext cx="6825077"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sp>
        <p:nvSpPr>
          <p:cNvPr id="6" name="Rectangle 6"/>
          <p:cNvSpPr>
            <a:spLocks noChangeArrowheads="1"/>
          </p:cNvSpPr>
          <p:nvPr/>
        </p:nvSpPr>
        <p:spPr bwMode="auto">
          <a:xfrm>
            <a:off x="51952" y="100864"/>
            <a:ext cx="7843494" cy="102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eaLnBrk="0" fontAlgn="base" hangingPunct="0">
              <a:spcBef>
                <a:spcPct val="0"/>
              </a:spcBef>
              <a:spcAft>
                <a:spcPct val="0"/>
              </a:spcAft>
            </a:pPr>
            <a:r>
              <a:rPr lang="en-US" sz="3600" b="1" dirty="0">
                <a:solidFill>
                  <a:srgbClr val="004151"/>
                </a:solidFill>
                <a:latin typeface="Calibri" pitchFamily="34" charset="0"/>
                <a:cs typeface="Calibri" pitchFamily="34" charset="0"/>
              </a:rPr>
              <a:t>How IMI addresses Anti-Microbial</a:t>
            </a:r>
          </a:p>
          <a:p>
            <a:pPr defTabSz="914400" eaLnBrk="0" fontAlgn="base" hangingPunct="0">
              <a:spcBef>
                <a:spcPct val="0"/>
              </a:spcBef>
              <a:spcAft>
                <a:spcPct val="0"/>
              </a:spcAft>
            </a:pPr>
            <a:r>
              <a:rPr lang="en-US" sz="3600" b="1" dirty="0">
                <a:solidFill>
                  <a:srgbClr val="004151"/>
                </a:solidFill>
                <a:latin typeface="Calibri" pitchFamily="34" charset="0"/>
                <a:cs typeface="Calibri" pitchFamily="34" charset="0"/>
              </a:rPr>
              <a:t>Resistance: the ND4BB </a:t>
            </a:r>
            <a:r>
              <a:rPr lang="en-US" sz="3600" b="1" dirty="0" err="1">
                <a:solidFill>
                  <a:srgbClr val="004151"/>
                </a:solidFill>
                <a:latin typeface="Calibri" pitchFamily="34" charset="0"/>
                <a:cs typeface="Calibri" pitchFamily="34" charset="0"/>
              </a:rPr>
              <a:t>programme</a:t>
            </a:r>
            <a:endParaRPr lang="en-US" sz="3600" b="1" dirty="0">
              <a:solidFill>
                <a:srgbClr val="004151"/>
              </a:solidFill>
              <a:latin typeface="Calibri" pitchFamily="34" charset="0"/>
              <a:cs typeface="Calibri" pitchFamily="34" charset="0"/>
            </a:endParaRPr>
          </a:p>
        </p:txBody>
      </p:sp>
      <p:grpSp>
        <p:nvGrpSpPr>
          <p:cNvPr id="7" name="Group 132"/>
          <p:cNvGrpSpPr>
            <a:grpSpLocks/>
          </p:cNvGrpSpPr>
          <p:nvPr/>
        </p:nvGrpSpPr>
        <p:grpSpPr bwMode="auto">
          <a:xfrm>
            <a:off x="5150328" y="1301784"/>
            <a:ext cx="3941561" cy="4503480"/>
            <a:chOff x="1730" y="-8"/>
            <a:chExt cx="4078" cy="4280"/>
          </a:xfrm>
        </p:grpSpPr>
        <p:sp>
          <p:nvSpPr>
            <p:cNvPr id="8" name="Freeform 5"/>
            <p:cNvSpPr>
              <a:spLocks/>
            </p:cNvSpPr>
            <p:nvPr/>
          </p:nvSpPr>
          <p:spPr bwMode="auto">
            <a:xfrm>
              <a:off x="1890" y="3232"/>
              <a:ext cx="1205" cy="952"/>
            </a:xfrm>
            <a:custGeom>
              <a:avLst/>
              <a:gdLst>
                <a:gd name="T0" fmla="*/ 1154 w 1205"/>
                <a:gd name="T1" fmla="*/ 336 h 952"/>
                <a:gd name="T2" fmla="*/ 1036 w 1205"/>
                <a:gd name="T3" fmla="*/ 296 h 952"/>
                <a:gd name="T4" fmla="*/ 910 w 1205"/>
                <a:gd name="T5" fmla="*/ 280 h 952"/>
                <a:gd name="T6" fmla="*/ 859 w 1205"/>
                <a:gd name="T7" fmla="*/ 232 h 952"/>
                <a:gd name="T8" fmla="*/ 784 w 1205"/>
                <a:gd name="T9" fmla="*/ 192 h 952"/>
                <a:gd name="T10" fmla="*/ 716 w 1205"/>
                <a:gd name="T11" fmla="*/ 144 h 952"/>
                <a:gd name="T12" fmla="*/ 666 w 1205"/>
                <a:gd name="T13" fmla="*/ 136 h 952"/>
                <a:gd name="T14" fmla="*/ 598 w 1205"/>
                <a:gd name="T15" fmla="*/ 128 h 952"/>
                <a:gd name="T16" fmla="*/ 522 w 1205"/>
                <a:gd name="T17" fmla="*/ 104 h 952"/>
                <a:gd name="T18" fmla="*/ 387 w 1205"/>
                <a:gd name="T19" fmla="*/ 64 h 952"/>
                <a:gd name="T20" fmla="*/ 320 w 1205"/>
                <a:gd name="T21" fmla="*/ 48 h 952"/>
                <a:gd name="T22" fmla="*/ 202 w 1205"/>
                <a:gd name="T23" fmla="*/ 16 h 952"/>
                <a:gd name="T24" fmla="*/ 168 w 1205"/>
                <a:gd name="T25" fmla="*/ 0 h 952"/>
                <a:gd name="T26" fmla="*/ 135 w 1205"/>
                <a:gd name="T27" fmla="*/ 8 h 952"/>
                <a:gd name="T28" fmla="*/ 109 w 1205"/>
                <a:gd name="T29" fmla="*/ 24 h 952"/>
                <a:gd name="T30" fmla="*/ 17 w 1205"/>
                <a:gd name="T31" fmla="*/ 48 h 952"/>
                <a:gd name="T32" fmla="*/ 25 w 1205"/>
                <a:gd name="T33" fmla="*/ 88 h 952"/>
                <a:gd name="T34" fmla="*/ 34 w 1205"/>
                <a:gd name="T35" fmla="*/ 128 h 952"/>
                <a:gd name="T36" fmla="*/ 67 w 1205"/>
                <a:gd name="T37" fmla="*/ 176 h 952"/>
                <a:gd name="T38" fmla="*/ 84 w 1205"/>
                <a:gd name="T39" fmla="*/ 200 h 952"/>
                <a:gd name="T40" fmla="*/ 93 w 1205"/>
                <a:gd name="T41" fmla="*/ 216 h 952"/>
                <a:gd name="T42" fmla="*/ 143 w 1205"/>
                <a:gd name="T43" fmla="*/ 232 h 952"/>
                <a:gd name="T44" fmla="*/ 194 w 1205"/>
                <a:gd name="T45" fmla="*/ 224 h 952"/>
                <a:gd name="T46" fmla="*/ 236 w 1205"/>
                <a:gd name="T47" fmla="*/ 256 h 952"/>
                <a:gd name="T48" fmla="*/ 253 w 1205"/>
                <a:gd name="T49" fmla="*/ 272 h 952"/>
                <a:gd name="T50" fmla="*/ 261 w 1205"/>
                <a:gd name="T51" fmla="*/ 296 h 952"/>
                <a:gd name="T52" fmla="*/ 202 w 1205"/>
                <a:gd name="T53" fmla="*/ 328 h 952"/>
                <a:gd name="T54" fmla="*/ 177 w 1205"/>
                <a:gd name="T55" fmla="*/ 368 h 952"/>
                <a:gd name="T56" fmla="*/ 160 w 1205"/>
                <a:gd name="T57" fmla="*/ 424 h 952"/>
                <a:gd name="T58" fmla="*/ 143 w 1205"/>
                <a:gd name="T59" fmla="*/ 432 h 952"/>
                <a:gd name="T60" fmla="*/ 126 w 1205"/>
                <a:gd name="T61" fmla="*/ 480 h 952"/>
                <a:gd name="T62" fmla="*/ 76 w 1205"/>
                <a:gd name="T63" fmla="*/ 488 h 952"/>
                <a:gd name="T64" fmla="*/ 109 w 1205"/>
                <a:gd name="T65" fmla="*/ 568 h 952"/>
                <a:gd name="T66" fmla="*/ 101 w 1205"/>
                <a:gd name="T67" fmla="*/ 584 h 952"/>
                <a:gd name="T68" fmla="*/ 67 w 1205"/>
                <a:gd name="T69" fmla="*/ 608 h 952"/>
                <a:gd name="T70" fmla="*/ 67 w 1205"/>
                <a:gd name="T71" fmla="*/ 656 h 952"/>
                <a:gd name="T72" fmla="*/ 84 w 1205"/>
                <a:gd name="T73" fmla="*/ 672 h 952"/>
                <a:gd name="T74" fmla="*/ 17 w 1205"/>
                <a:gd name="T75" fmla="*/ 720 h 952"/>
                <a:gd name="T76" fmla="*/ 0 w 1205"/>
                <a:gd name="T77" fmla="*/ 784 h 952"/>
                <a:gd name="T78" fmla="*/ 59 w 1205"/>
                <a:gd name="T79" fmla="*/ 792 h 952"/>
                <a:gd name="T80" fmla="*/ 109 w 1205"/>
                <a:gd name="T81" fmla="*/ 840 h 952"/>
                <a:gd name="T82" fmla="*/ 118 w 1205"/>
                <a:gd name="T83" fmla="*/ 920 h 952"/>
                <a:gd name="T84" fmla="*/ 219 w 1205"/>
                <a:gd name="T85" fmla="*/ 928 h 952"/>
                <a:gd name="T86" fmla="*/ 295 w 1205"/>
                <a:gd name="T87" fmla="*/ 912 h 952"/>
                <a:gd name="T88" fmla="*/ 379 w 1205"/>
                <a:gd name="T89" fmla="*/ 904 h 952"/>
                <a:gd name="T90" fmla="*/ 539 w 1205"/>
                <a:gd name="T91" fmla="*/ 928 h 952"/>
                <a:gd name="T92" fmla="*/ 598 w 1205"/>
                <a:gd name="T93" fmla="*/ 904 h 952"/>
                <a:gd name="T94" fmla="*/ 649 w 1205"/>
                <a:gd name="T95" fmla="*/ 856 h 952"/>
                <a:gd name="T96" fmla="*/ 725 w 1205"/>
                <a:gd name="T97" fmla="*/ 824 h 952"/>
                <a:gd name="T98" fmla="*/ 784 w 1205"/>
                <a:gd name="T99" fmla="*/ 752 h 952"/>
                <a:gd name="T100" fmla="*/ 809 w 1205"/>
                <a:gd name="T101" fmla="*/ 664 h 952"/>
                <a:gd name="T102" fmla="*/ 842 w 1205"/>
                <a:gd name="T103" fmla="*/ 592 h 952"/>
                <a:gd name="T104" fmla="*/ 927 w 1205"/>
                <a:gd name="T105" fmla="*/ 504 h 952"/>
                <a:gd name="T106" fmla="*/ 944 w 1205"/>
                <a:gd name="T107" fmla="*/ 472 h 952"/>
                <a:gd name="T108" fmla="*/ 1019 w 1205"/>
                <a:gd name="T109" fmla="*/ 440 h 952"/>
                <a:gd name="T110" fmla="*/ 1196 w 1205"/>
                <a:gd name="T111" fmla="*/ 376 h 952"/>
                <a:gd name="T112" fmla="*/ 1205 w 1205"/>
                <a:gd name="T113" fmla="*/ 368 h 952"/>
                <a:gd name="T114" fmla="*/ 1180 w 1205"/>
                <a:gd name="T115" fmla="*/ 352 h 9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205" h="952">
                  <a:moveTo>
                    <a:pt x="1180" y="352"/>
                  </a:moveTo>
                  <a:lnTo>
                    <a:pt x="1154" y="336"/>
                  </a:lnTo>
                  <a:lnTo>
                    <a:pt x="1095" y="320"/>
                  </a:lnTo>
                  <a:lnTo>
                    <a:pt x="1036" y="296"/>
                  </a:lnTo>
                  <a:lnTo>
                    <a:pt x="969" y="288"/>
                  </a:lnTo>
                  <a:lnTo>
                    <a:pt x="910" y="280"/>
                  </a:lnTo>
                  <a:lnTo>
                    <a:pt x="893" y="256"/>
                  </a:lnTo>
                  <a:lnTo>
                    <a:pt x="859" y="232"/>
                  </a:lnTo>
                  <a:lnTo>
                    <a:pt x="817" y="224"/>
                  </a:lnTo>
                  <a:lnTo>
                    <a:pt x="784" y="192"/>
                  </a:lnTo>
                  <a:lnTo>
                    <a:pt x="733" y="152"/>
                  </a:lnTo>
                  <a:lnTo>
                    <a:pt x="716" y="144"/>
                  </a:lnTo>
                  <a:lnTo>
                    <a:pt x="699" y="144"/>
                  </a:lnTo>
                  <a:lnTo>
                    <a:pt x="666" y="136"/>
                  </a:lnTo>
                  <a:lnTo>
                    <a:pt x="632" y="120"/>
                  </a:lnTo>
                  <a:lnTo>
                    <a:pt x="598" y="128"/>
                  </a:lnTo>
                  <a:lnTo>
                    <a:pt x="556" y="104"/>
                  </a:lnTo>
                  <a:lnTo>
                    <a:pt x="522" y="104"/>
                  </a:lnTo>
                  <a:lnTo>
                    <a:pt x="480" y="96"/>
                  </a:lnTo>
                  <a:lnTo>
                    <a:pt x="387" y="64"/>
                  </a:lnTo>
                  <a:lnTo>
                    <a:pt x="362" y="48"/>
                  </a:lnTo>
                  <a:lnTo>
                    <a:pt x="320" y="48"/>
                  </a:lnTo>
                  <a:lnTo>
                    <a:pt x="227" y="32"/>
                  </a:lnTo>
                  <a:lnTo>
                    <a:pt x="202" y="16"/>
                  </a:lnTo>
                  <a:lnTo>
                    <a:pt x="185" y="0"/>
                  </a:lnTo>
                  <a:lnTo>
                    <a:pt x="168" y="0"/>
                  </a:lnTo>
                  <a:lnTo>
                    <a:pt x="143" y="0"/>
                  </a:lnTo>
                  <a:lnTo>
                    <a:pt x="135" y="8"/>
                  </a:lnTo>
                  <a:lnTo>
                    <a:pt x="126" y="24"/>
                  </a:lnTo>
                  <a:lnTo>
                    <a:pt x="109" y="24"/>
                  </a:lnTo>
                  <a:lnTo>
                    <a:pt x="59" y="32"/>
                  </a:lnTo>
                  <a:lnTo>
                    <a:pt x="17" y="48"/>
                  </a:lnTo>
                  <a:lnTo>
                    <a:pt x="25" y="80"/>
                  </a:lnTo>
                  <a:lnTo>
                    <a:pt x="25" y="88"/>
                  </a:lnTo>
                  <a:lnTo>
                    <a:pt x="25" y="104"/>
                  </a:lnTo>
                  <a:lnTo>
                    <a:pt x="34" y="128"/>
                  </a:lnTo>
                  <a:lnTo>
                    <a:pt x="17" y="184"/>
                  </a:lnTo>
                  <a:lnTo>
                    <a:pt x="67" y="176"/>
                  </a:lnTo>
                  <a:lnTo>
                    <a:pt x="84" y="184"/>
                  </a:lnTo>
                  <a:lnTo>
                    <a:pt x="84" y="200"/>
                  </a:lnTo>
                  <a:lnTo>
                    <a:pt x="76" y="208"/>
                  </a:lnTo>
                  <a:lnTo>
                    <a:pt x="93" y="216"/>
                  </a:lnTo>
                  <a:lnTo>
                    <a:pt x="126" y="216"/>
                  </a:lnTo>
                  <a:lnTo>
                    <a:pt x="143" y="232"/>
                  </a:lnTo>
                  <a:lnTo>
                    <a:pt x="168" y="232"/>
                  </a:lnTo>
                  <a:lnTo>
                    <a:pt x="194" y="224"/>
                  </a:lnTo>
                  <a:lnTo>
                    <a:pt x="227" y="240"/>
                  </a:lnTo>
                  <a:lnTo>
                    <a:pt x="236" y="256"/>
                  </a:lnTo>
                  <a:lnTo>
                    <a:pt x="236" y="264"/>
                  </a:lnTo>
                  <a:lnTo>
                    <a:pt x="253" y="272"/>
                  </a:lnTo>
                  <a:lnTo>
                    <a:pt x="261" y="288"/>
                  </a:lnTo>
                  <a:lnTo>
                    <a:pt x="261" y="296"/>
                  </a:lnTo>
                  <a:lnTo>
                    <a:pt x="227" y="312"/>
                  </a:lnTo>
                  <a:lnTo>
                    <a:pt x="202" y="328"/>
                  </a:lnTo>
                  <a:lnTo>
                    <a:pt x="168" y="344"/>
                  </a:lnTo>
                  <a:lnTo>
                    <a:pt x="177" y="368"/>
                  </a:lnTo>
                  <a:lnTo>
                    <a:pt x="160" y="400"/>
                  </a:lnTo>
                  <a:lnTo>
                    <a:pt x="160" y="424"/>
                  </a:lnTo>
                  <a:lnTo>
                    <a:pt x="152" y="432"/>
                  </a:lnTo>
                  <a:lnTo>
                    <a:pt x="143" y="432"/>
                  </a:lnTo>
                  <a:lnTo>
                    <a:pt x="143" y="464"/>
                  </a:lnTo>
                  <a:lnTo>
                    <a:pt x="126" y="480"/>
                  </a:lnTo>
                  <a:lnTo>
                    <a:pt x="101" y="488"/>
                  </a:lnTo>
                  <a:lnTo>
                    <a:pt x="76" y="488"/>
                  </a:lnTo>
                  <a:lnTo>
                    <a:pt x="93" y="552"/>
                  </a:lnTo>
                  <a:lnTo>
                    <a:pt x="109" y="568"/>
                  </a:lnTo>
                  <a:lnTo>
                    <a:pt x="109" y="576"/>
                  </a:lnTo>
                  <a:lnTo>
                    <a:pt x="101" y="584"/>
                  </a:lnTo>
                  <a:lnTo>
                    <a:pt x="76" y="592"/>
                  </a:lnTo>
                  <a:lnTo>
                    <a:pt x="67" y="608"/>
                  </a:lnTo>
                  <a:lnTo>
                    <a:pt x="59" y="632"/>
                  </a:lnTo>
                  <a:lnTo>
                    <a:pt x="67" y="656"/>
                  </a:lnTo>
                  <a:lnTo>
                    <a:pt x="76" y="672"/>
                  </a:lnTo>
                  <a:lnTo>
                    <a:pt x="84" y="672"/>
                  </a:lnTo>
                  <a:lnTo>
                    <a:pt x="59" y="696"/>
                  </a:lnTo>
                  <a:lnTo>
                    <a:pt x="17" y="720"/>
                  </a:lnTo>
                  <a:lnTo>
                    <a:pt x="8" y="752"/>
                  </a:lnTo>
                  <a:lnTo>
                    <a:pt x="0" y="784"/>
                  </a:lnTo>
                  <a:lnTo>
                    <a:pt x="17" y="784"/>
                  </a:lnTo>
                  <a:lnTo>
                    <a:pt x="59" y="792"/>
                  </a:lnTo>
                  <a:lnTo>
                    <a:pt x="93" y="816"/>
                  </a:lnTo>
                  <a:lnTo>
                    <a:pt x="109" y="840"/>
                  </a:lnTo>
                  <a:lnTo>
                    <a:pt x="109" y="880"/>
                  </a:lnTo>
                  <a:lnTo>
                    <a:pt x="118" y="920"/>
                  </a:lnTo>
                  <a:lnTo>
                    <a:pt x="152" y="952"/>
                  </a:lnTo>
                  <a:lnTo>
                    <a:pt x="219" y="928"/>
                  </a:lnTo>
                  <a:lnTo>
                    <a:pt x="253" y="920"/>
                  </a:lnTo>
                  <a:lnTo>
                    <a:pt x="295" y="912"/>
                  </a:lnTo>
                  <a:lnTo>
                    <a:pt x="337" y="896"/>
                  </a:lnTo>
                  <a:lnTo>
                    <a:pt x="379" y="904"/>
                  </a:lnTo>
                  <a:lnTo>
                    <a:pt x="463" y="920"/>
                  </a:lnTo>
                  <a:lnTo>
                    <a:pt x="539" y="928"/>
                  </a:lnTo>
                  <a:lnTo>
                    <a:pt x="573" y="928"/>
                  </a:lnTo>
                  <a:lnTo>
                    <a:pt x="598" y="904"/>
                  </a:lnTo>
                  <a:lnTo>
                    <a:pt x="615" y="872"/>
                  </a:lnTo>
                  <a:lnTo>
                    <a:pt x="649" y="856"/>
                  </a:lnTo>
                  <a:lnTo>
                    <a:pt x="733" y="848"/>
                  </a:lnTo>
                  <a:lnTo>
                    <a:pt x="725" y="824"/>
                  </a:lnTo>
                  <a:lnTo>
                    <a:pt x="733" y="800"/>
                  </a:lnTo>
                  <a:lnTo>
                    <a:pt x="784" y="752"/>
                  </a:lnTo>
                  <a:lnTo>
                    <a:pt x="842" y="720"/>
                  </a:lnTo>
                  <a:lnTo>
                    <a:pt x="809" y="664"/>
                  </a:lnTo>
                  <a:lnTo>
                    <a:pt x="809" y="624"/>
                  </a:lnTo>
                  <a:lnTo>
                    <a:pt x="842" y="592"/>
                  </a:lnTo>
                  <a:lnTo>
                    <a:pt x="885" y="536"/>
                  </a:lnTo>
                  <a:lnTo>
                    <a:pt x="927" y="504"/>
                  </a:lnTo>
                  <a:lnTo>
                    <a:pt x="935" y="504"/>
                  </a:lnTo>
                  <a:lnTo>
                    <a:pt x="944" y="472"/>
                  </a:lnTo>
                  <a:lnTo>
                    <a:pt x="977" y="448"/>
                  </a:lnTo>
                  <a:lnTo>
                    <a:pt x="1019" y="440"/>
                  </a:lnTo>
                  <a:lnTo>
                    <a:pt x="1095" y="432"/>
                  </a:lnTo>
                  <a:lnTo>
                    <a:pt x="1196" y="376"/>
                  </a:lnTo>
                  <a:lnTo>
                    <a:pt x="1205" y="376"/>
                  </a:lnTo>
                  <a:lnTo>
                    <a:pt x="1205" y="368"/>
                  </a:lnTo>
                  <a:lnTo>
                    <a:pt x="1205" y="344"/>
                  </a:lnTo>
                  <a:lnTo>
                    <a:pt x="1180" y="352"/>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 name="Freeform 6"/>
            <p:cNvSpPr>
              <a:spLocks/>
            </p:cNvSpPr>
            <p:nvPr/>
          </p:nvSpPr>
          <p:spPr bwMode="auto">
            <a:xfrm>
              <a:off x="1730" y="3408"/>
              <a:ext cx="421" cy="616"/>
            </a:xfrm>
            <a:custGeom>
              <a:avLst/>
              <a:gdLst>
                <a:gd name="T0" fmla="*/ 396 w 421"/>
                <a:gd name="T1" fmla="*/ 88 h 616"/>
                <a:gd name="T2" fmla="*/ 387 w 421"/>
                <a:gd name="T3" fmla="*/ 64 h 616"/>
                <a:gd name="T4" fmla="*/ 328 w 421"/>
                <a:gd name="T5" fmla="*/ 56 h 616"/>
                <a:gd name="T6" fmla="*/ 286 w 421"/>
                <a:gd name="T7" fmla="*/ 40 h 616"/>
                <a:gd name="T8" fmla="*/ 236 w 421"/>
                <a:gd name="T9" fmla="*/ 32 h 616"/>
                <a:gd name="T10" fmla="*/ 244 w 421"/>
                <a:gd name="T11" fmla="*/ 8 h 616"/>
                <a:gd name="T12" fmla="*/ 177 w 421"/>
                <a:gd name="T13" fmla="*/ 8 h 616"/>
                <a:gd name="T14" fmla="*/ 160 w 421"/>
                <a:gd name="T15" fmla="*/ 112 h 616"/>
                <a:gd name="T16" fmla="*/ 126 w 421"/>
                <a:gd name="T17" fmla="*/ 208 h 616"/>
                <a:gd name="T18" fmla="*/ 42 w 421"/>
                <a:gd name="T19" fmla="*/ 304 h 616"/>
                <a:gd name="T20" fmla="*/ 8 w 421"/>
                <a:gd name="T21" fmla="*/ 368 h 616"/>
                <a:gd name="T22" fmla="*/ 34 w 421"/>
                <a:gd name="T23" fmla="*/ 384 h 616"/>
                <a:gd name="T24" fmla="*/ 25 w 421"/>
                <a:gd name="T25" fmla="*/ 408 h 616"/>
                <a:gd name="T26" fmla="*/ 67 w 421"/>
                <a:gd name="T27" fmla="*/ 416 h 616"/>
                <a:gd name="T28" fmla="*/ 42 w 421"/>
                <a:gd name="T29" fmla="*/ 512 h 616"/>
                <a:gd name="T30" fmla="*/ 8 w 421"/>
                <a:gd name="T31" fmla="*/ 576 h 616"/>
                <a:gd name="T32" fmla="*/ 8 w 421"/>
                <a:gd name="T33" fmla="*/ 592 h 616"/>
                <a:gd name="T34" fmla="*/ 84 w 421"/>
                <a:gd name="T35" fmla="*/ 600 h 616"/>
                <a:gd name="T36" fmla="*/ 160 w 421"/>
                <a:gd name="T37" fmla="*/ 608 h 616"/>
                <a:gd name="T38" fmla="*/ 177 w 421"/>
                <a:gd name="T39" fmla="*/ 544 h 616"/>
                <a:gd name="T40" fmla="*/ 244 w 421"/>
                <a:gd name="T41" fmla="*/ 496 h 616"/>
                <a:gd name="T42" fmla="*/ 227 w 421"/>
                <a:gd name="T43" fmla="*/ 480 h 616"/>
                <a:gd name="T44" fmla="*/ 227 w 421"/>
                <a:gd name="T45" fmla="*/ 432 h 616"/>
                <a:gd name="T46" fmla="*/ 261 w 421"/>
                <a:gd name="T47" fmla="*/ 408 h 616"/>
                <a:gd name="T48" fmla="*/ 269 w 421"/>
                <a:gd name="T49" fmla="*/ 392 h 616"/>
                <a:gd name="T50" fmla="*/ 236 w 421"/>
                <a:gd name="T51" fmla="*/ 312 h 616"/>
                <a:gd name="T52" fmla="*/ 286 w 421"/>
                <a:gd name="T53" fmla="*/ 304 h 616"/>
                <a:gd name="T54" fmla="*/ 303 w 421"/>
                <a:gd name="T55" fmla="*/ 256 h 616"/>
                <a:gd name="T56" fmla="*/ 320 w 421"/>
                <a:gd name="T57" fmla="*/ 248 h 616"/>
                <a:gd name="T58" fmla="*/ 337 w 421"/>
                <a:gd name="T59" fmla="*/ 192 h 616"/>
                <a:gd name="T60" fmla="*/ 362 w 421"/>
                <a:gd name="T61" fmla="*/ 152 h 616"/>
                <a:gd name="T62" fmla="*/ 421 w 421"/>
                <a:gd name="T63" fmla="*/ 120 h 616"/>
                <a:gd name="T64" fmla="*/ 413 w 421"/>
                <a:gd name="T65" fmla="*/ 96 h 6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1" h="616">
                  <a:moveTo>
                    <a:pt x="413" y="96"/>
                  </a:moveTo>
                  <a:lnTo>
                    <a:pt x="396" y="88"/>
                  </a:lnTo>
                  <a:lnTo>
                    <a:pt x="396" y="80"/>
                  </a:lnTo>
                  <a:lnTo>
                    <a:pt x="387" y="64"/>
                  </a:lnTo>
                  <a:lnTo>
                    <a:pt x="354" y="48"/>
                  </a:lnTo>
                  <a:lnTo>
                    <a:pt x="328" y="56"/>
                  </a:lnTo>
                  <a:lnTo>
                    <a:pt x="303" y="56"/>
                  </a:lnTo>
                  <a:lnTo>
                    <a:pt x="286" y="40"/>
                  </a:lnTo>
                  <a:lnTo>
                    <a:pt x="253" y="40"/>
                  </a:lnTo>
                  <a:lnTo>
                    <a:pt x="236" y="32"/>
                  </a:lnTo>
                  <a:lnTo>
                    <a:pt x="244" y="24"/>
                  </a:lnTo>
                  <a:lnTo>
                    <a:pt x="244" y="8"/>
                  </a:lnTo>
                  <a:lnTo>
                    <a:pt x="227" y="0"/>
                  </a:lnTo>
                  <a:lnTo>
                    <a:pt x="177" y="8"/>
                  </a:lnTo>
                  <a:lnTo>
                    <a:pt x="177" y="40"/>
                  </a:lnTo>
                  <a:lnTo>
                    <a:pt x="160" y="112"/>
                  </a:lnTo>
                  <a:lnTo>
                    <a:pt x="143" y="144"/>
                  </a:lnTo>
                  <a:lnTo>
                    <a:pt x="126" y="208"/>
                  </a:lnTo>
                  <a:lnTo>
                    <a:pt x="92" y="256"/>
                  </a:lnTo>
                  <a:lnTo>
                    <a:pt x="42" y="304"/>
                  </a:lnTo>
                  <a:lnTo>
                    <a:pt x="17" y="352"/>
                  </a:lnTo>
                  <a:lnTo>
                    <a:pt x="8" y="368"/>
                  </a:lnTo>
                  <a:lnTo>
                    <a:pt x="17" y="376"/>
                  </a:lnTo>
                  <a:lnTo>
                    <a:pt x="34" y="384"/>
                  </a:lnTo>
                  <a:lnTo>
                    <a:pt x="25" y="400"/>
                  </a:lnTo>
                  <a:lnTo>
                    <a:pt x="25" y="408"/>
                  </a:lnTo>
                  <a:lnTo>
                    <a:pt x="34" y="416"/>
                  </a:lnTo>
                  <a:lnTo>
                    <a:pt x="67" y="416"/>
                  </a:lnTo>
                  <a:lnTo>
                    <a:pt x="42" y="480"/>
                  </a:lnTo>
                  <a:lnTo>
                    <a:pt x="42" y="512"/>
                  </a:lnTo>
                  <a:lnTo>
                    <a:pt x="25" y="544"/>
                  </a:lnTo>
                  <a:lnTo>
                    <a:pt x="8" y="576"/>
                  </a:lnTo>
                  <a:lnTo>
                    <a:pt x="0" y="592"/>
                  </a:lnTo>
                  <a:lnTo>
                    <a:pt x="8" y="592"/>
                  </a:lnTo>
                  <a:lnTo>
                    <a:pt x="50" y="592"/>
                  </a:lnTo>
                  <a:lnTo>
                    <a:pt x="84" y="600"/>
                  </a:lnTo>
                  <a:lnTo>
                    <a:pt x="126" y="616"/>
                  </a:lnTo>
                  <a:lnTo>
                    <a:pt x="160" y="608"/>
                  </a:lnTo>
                  <a:lnTo>
                    <a:pt x="168" y="576"/>
                  </a:lnTo>
                  <a:lnTo>
                    <a:pt x="177" y="544"/>
                  </a:lnTo>
                  <a:lnTo>
                    <a:pt x="219" y="520"/>
                  </a:lnTo>
                  <a:lnTo>
                    <a:pt x="244" y="496"/>
                  </a:lnTo>
                  <a:lnTo>
                    <a:pt x="236" y="496"/>
                  </a:lnTo>
                  <a:lnTo>
                    <a:pt x="227" y="480"/>
                  </a:lnTo>
                  <a:lnTo>
                    <a:pt x="219" y="456"/>
                  </a:lnTo>
                  <a:lnTo>
                    <a:pt x="227" y="432"/>
                  </a:lnTo>
                  <a:lnTo>
                    <a:pt x="236" y="416"/>
                  </a:lnTo>
                  <a:lnTo>
                    <a:pt x="261" y="408"/>
                  </a:lnTo>
                  <a:lnTo>
                    <a:pt x="269" y="400"/>
                  </a:lnTo>
                  <a:lnTo>
                    <a:pt x="269" y="392"/>
                  </a:lnTo>
                  <a:lnTo>
                    <a:pt x="253" y="376"/>
                  </a:lnTo>
                  <a:lnTo>
                    <a:pt x="236" y="312"/>
                  </a:lnTo>
                  <a:lnTo>
                    <a:pt x="261" y="312"/>
                  </a:lnTo>
                  <a:lnTo>
                    <a:pt x="286" y="304"/>
                  </a:lnTo>
                  <a:lnTo>
                    <a:pt x="303" y="288"/>
                  </a:lnTo>
                  <a:lnTo>
                    <a:pt x="303" y="256"/>
                  </a:lnTo>
                  <a:lnTo>
                    <a:pt x="312" y="256"/>
                  </a:lnTo>
                  <a:lnTo>
                    <a:pt x="320" y="248"/>
                  </a:lnTo>
                  <a:lnTo>
                    <a:pt x="320" y="224"/>
                  </a:lnTo>
                  <a:lnTo>
                    <a:pt x="337" y="192"/>
                  </a:lnTo>
                  <a:lnTo>
                    <a:pt x="328" y="168"/>
                  </a:lnTo>
                  <a:lnTo>
                    <a:pt x="362" y="152"/>
                  </a:lnTo>
                  <a:lnTo>
                    <a:pt x="387" y="136"/>
                  </a:lnTo>
                  <a:lnTo>
                    <a:pt x="421" y="120"/>
                  </a:lnTo>
                  <a:lnTo>
                    <a:pt x="421" y="112"/>
                  </a:lnTo>
                  <a:lnTo>
                    <a:pt x="413" y="96"/>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 name="Freeform 7"/>
            <p:cNvSpPr>
              <a:spLocks/>
            </p:cNvSpPr>
            <p:nvPr/>
          </p:nvSpPr>
          <p:spPr bwMode="auto">
            <a:xfrm>
              <a:off x="1890" y="3232"/>
              <a:ext cx="1205" cy="952"/>
            </a:xfrm>
            <a:custGeom>
              <a:avLst/>
              <a:gdLst>
                <a:gd name="T0" fmla="*/ 1154 w 1205"/>
                <a:gd name="T1" fmla="*/ 336 h 952"/>
                <a:gd name="T2" fmla="*/ 1036 w 1205"/>
                <a:gd name="T3" fmla="*/ 296 h 952"/>
                <a:gd name="T4" fmla="*/ 910 w 1205"/>
                <a:gd name="T5" fmla="*/ 280 h 952"/>
                <a:gd name="T6" fmla="*/ 859 w 1205"/>
                <a:gd name="T7" fmla="*/ 232 h 952"/>
                <a:gd name="T8" fmla="*/ 784 w 1205"/>
                <a:gd name="T9" fmla="*/ 192 h 952"/>
                <a:gd name="T10" fmla="*/ 716 w 1205"/>
                <a:gd name="T11" fmla="*/ 144 h 952"/>
                <a:gd name="T12" fmla="*/ 666 w 1205"/>
                <a:gd name="T13" fmla="*/ 136 h 952"/>
                <a:gd name="T14" fmla="*/ 598 w 1205"/>
                <a:gd name="T15" fmla="*/ 128 h 952"/>
                <a:gd name="T16" fmla="*/ 522 w 1205"/>
                <a:gd name="T17" fmla="*/ 104 h 952"/>
                <a:gd name="T18" fmla="*/ 387 w 1205"/>
                <a:gd name="T19" fmla="*/ 64 h 952"/>
                <a:gd name="T20" fmla="*/ 320 w 1205"/>
                <a:gd name="T21" fmla="*/ 48 h 952"/>
                <a:gd name="T22" fmla="*/ 202 w 1205"/>
                <a:gd name="T23" fmla="*/ 16 h 952"/>
                <a:gd name="T24" fmla="*/ 168 w 1205"/>
                <a:gd name="T25" fmla="*/ 0 h 952"/>
                <a:gd name="T26" fmla="*/ 135 w 1205"/>
                <a:gd name="T27" fmla="*/ 8 h 952"/>
                <a:gd name="T28" fmla="*/ 109 w 1205"/>
                <a:gd name="T29" fmla="*/ 24 h 952"/>
                <a:gd name="T30" fmla="*/ 17 w 1205"/>
                <a:gd name="T31" fmla="*/ 48 h 952"/>
                <a:gd name="T32" fmla="*/ 25 w 1205"/>
                <a:gd name="T33" fmla="*/ 88 h 952"/>
                <a:gd name="T34" fmla="*/ 34 w 1205"/>
                <a:gd name="T35" fmla="*/ 128 h 952"/>
                <a:gd name="T36" fmla="*/ 67 w 1205"/>
                <a:gd name="T37" fmla="*/ 176 h 952"/>
                <a:gd name="T38" fmla="*/ 84 w 1205"/>
                <a:gd name="T39" fmla="*/ 200 h 952"/>
                <a:gd name="T40" fmla="*/ 93 w 1205"/>
                <a:gd name="T41" fmla="*/ 216 h 952"/>
                <a:gd name="T42" fmla="*/ 143 w 1205"/>
                <a:gd name="T43" fmla="*/ 232 h 952"/>
                <a:gd name="T44" fmla="*/ 194 w 1205"/>
                <a:gd name="T45" fmla="*/ 224 h 952"/>
                <a:gd name="T46" fmla="*/ 236 w 1205"/>
                <a:gd name="T47" fmla="*/ 256 h 952"/>
                <a:gd name="T48" fmla="*/ 253 w 1205"/>
                <a:gd name="T49" fmla="*/ 272 h 952"/>
                <a:gd name="T50" fmla="*/ 261 w 1205"/>
                <a:gd name="T51" fmla="*/ 296 h 952"/>
                <a:gd name="T52" fmla="*/ 202 w 1205"/>
                <a:gd name="T53" fmla="*/ 328 h 952"/>
                <a:gd name="T54" fmla="*/ 177 w 1205"/>
                <a:gd name="T55" fmla="*/ 368 h 952"/>
                <a:gd name="T56" fmla="*/ 160 w 1205"/>
                <a:gd name="T57" fmla="*/ 424 h 952"/>
                <a:gd name="T58" fmla="*/ 143 w 1205"/>
                <a:gd name="T59" fmla="*/ 432 h 952"/>
                <a:gd name="T60" fmla="*/ 126 w 1205"/>
                <a:gd name="T61" fmla="*/ 480 h 952"/>
                <a:gd name="T62" fmla="*/ 76 w 1205"/>
                <a:gd name="T63" fmla="*/ 488 h 952"/>
                <a:gd name="T64" fmla="*/ 109 w 1205"/>
                <a:gd name="T65" fmla="*/ 568 h 952"/>
                <a:gd name="T66" fmla="*/ 101 w 1205"/>
                <a:gd name="T67" fmla="*/ 584 h 952"/>
                <a:gd name="T68" fmla="*/ 67 w 1205"/>
                <a:gd name="T69" fmla="*/ 608 h 952"/>
                <a:gd name="T70" fmla="*/ 67 w 1205"/>
                <a:gd name="T71" fmla="*/ 656 h 952"/>
                <a:gd name="T72" fmla="*/ 84 w 1205"/>
                <a:gd name="T73" fmla="*/ 672 h 952"/>
                <a:gd name="T74" fmla="*/ 17 w 1205"/>
                <a:gd name="T75" fmla="*/ 720 h 952"/>
                <a:gd name="T76" fmla="*/ 0 w 1205"/>
                <a:gd name="T77" fmla="*/ 784 h 952"/>
                <a:gd name="T78" fmla="*/ 59 w 1205"/>
                <a:gd name="T79" fmla="*/ 792 h 952"/>
                <a:gd name="T80" fmla="*/ 109 w 1205"/>
                <a:gd name="T81" fmla="*/ 840 h 952"/>
                <a:gd name="T82" fmla="*/ 118 w 1205"/>
                <a:gd name="T83" fmla="*/ 920 h 952"/>
                <a:gd name="T84" fmla="*/ 219 w 1205"/>
                <a:gd name="T85" fmla="*/ 928 h 952"/>
                <a:gd name="T86" fmla="*/ 295 w 1205"/>
                <a:gd name="T87" fmla="*/ 912 h 952"/>
                <a:gd name="T88" fmla="*/ 379 w 1205"/>
                <a:gd name="T89" fmla="*/ 904 h 952"/>
                <a:gd name="T90" fmla="*/ 539 w 1205"/>
                <a:gd name="T91" fmla="*/ 928 h 952"/>
                <a:gd name="T92" fmla="*/ 598 w 1205"/>
                <a:gd name="T93" fmla="*/ 904 h 952"/>
                <a:gd name="T94" fmla="*/ 649 w 1205"/>
                <a:gd name="T95" fmla="*/ 856 h 952"/>
                <a:gd name="T96" fmla="*/ 725 w 1205"/>
                <a:gd name="T97" fmla="*/ 824 h 952"/>
                <a:gd name="T98" fmla="*/ 784 w 1205"/>
                <a:gd name="T99" fmla="*/ 752 h 952"/>
                <a:gd name="T100" fmla="*/ 809 w 1205"/>
                <a:gd name="T101" fmla="*/ 664 h 952"/>
                <a:gd name="T102" fmla="*/ 842 w 1205"/>
                <a:gd name="T103" fmla="*/ 592 h 952"/>
                <a:gd name="T104" fmla="*/ 927 w 1205"/>
                <a:gd name="T105" fmla="*/ 504 h 952"/>
                <a:gd name="T106" fmla="*/ 944 w 1205"/>
                <a:gd name="T107" fmla="*/ 472 h 952"/>
                <a:gd name="T108" fmla="*/ 944 w 1205"/>
                <a:gd name="T109" fmla="*/ 472 h 952"/>
                <a:gd name="T110" fmla="*/ 1019 w 1205"/>
                <a:gd name="T111" fmla="*/ 440 h 952"/>
                <a:gd name="T112" fmla="*/ 1196 w 1205"/>
                <a:gd name="T113" fmla="*/ 376 h 952"/>
                <a:gd name="T114" fmla="*/ 1205 w 1205"/>
                <a:gd name="T115" fmla="*/ 368 h 952"/>
                <a:gd name="T116" fmla="*/ 1205 w 1205"/>
                <a:gd name="T117" fmla="*/ 344 h 9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05" h="952">
                  <a:moveTo>
                    <a:pt x="1180" y="352"/>
                  </a:moveTo>
                  <a:lnTo>
                    <a:pt x="1154" y="336"/>
                  </a:lnTo>
                  <a:lnTo>
                    <a:pt x="1095" y="320"/>
                  </a:lnTo>
                  <a:lnTo>
                    <a:pt x="1036" y="296"/>
                  </a:lnTo>
                  <a:lnTo>
                    <a:pt x="969" y="288"/>
                  </a:lnTo>
                  <a:lnTo>
                    <a:pt x="910" y="280"/>
                  </a:lnTo>
                  <a:lnTo>
                    <a:pt x="893" y="256"/>
                  </a:lnTo>
                  <a:lnTo>
                    <a:pt x="859" y="232"/>
                  </a:lnTo>
                  <a:lnTo>
                    <a:pt x="817" y="224"/>
                  </a:lnTo>
                  <a:lnTo>
                    <a:pt x="784" y="192"/>
                  </a:lnTo>
                  <a:lnTo>
                    <a:pt x="733" y="152"/>
                  </a:lnTo>
                  <a:lnTo>
                    <a:pt x="716" y="144"/>
                  </a:lnTo>
                  <a:lnTo>
                    <a:pt x="699" y="144"/>
                  </a:lnTo>
                  <a:lnTo>
                    <a:pt x="666" y="136"/>
                  </a:lnTo>
                  <a:lnTo>
                    <a:pt x="632" y="120"/>
                  </a:lnTo>
                  <a:lnTo>
                    <a:pt x="598" y="128"/>
                  </a:lnTo>
                  <a:lnTo>
                    <a:pt x="556" y="104"/>
                  </a:lnTo>
                  <a:lnTo>
                    <a:pt x="522" y="104"/>
                  </a:lnTo>
                  <a:lnTo>
                    <a:pt x="480" y="96"/>
                  </a:lnTo>
                  <a:lnTo>
                    <a:pt x="387" y="64"/>
                  </a:lnTo>
                  <a:lnTo>
                    <a:pt x="362" y="48"/>
                  </a:lnTo>
                  <a:lnTo>
                    <a:pt x="320" y="48"/>
                  </a:lnTo>
                  <a:lnTo>
                    <a:pt x="227" y="32"/>
                  </a:lnTo>
                  <a:lnTo>
                    <a:pt x="202" y="16"/>
                  </a:lnTo>
                  <a:lnTo>
                    <a:pt x="185" y="0"/>
                  </a:lnTo>
                  <a:lnTo>
                    <a:pt x="168" y="0"/>
                  </a:lnTo>
                  <a:lnTo>
                    <a:pt x="143" y="0"/>
                  </a:lnTo>
                  <a:lnTo>
                    <a:pt x="135" y="8"/>
                  </a:lnTo>
                  <a:lnTo>
                    <a:pt x="126" y="24"/>
                  </a:lnTo>
                  <a:lnTo>
                    <a:pt x="109" y="24"/>
                  </a:lnTo>
                  <a:lnTo>
                    <a:pt x="59" y="32"/>
                  </a:lnTo>
                  <a:lnTo>
                    <a:pt x="17" y="48"/>
                  </a:lnTo>
                  <a:lnTo>
                    <a:pt x="25" y="80"/>
                  </a:lnTo>
                  <a:lnTo>
                    <a:pt x="25" y="88"/>
                  </a:lnTo>
                  <a:lnTo>
                    <a:pt x="25" y="104"/>
                  </a:lnTo>
                  <a:lnTo>
                    <a:pt x="34" y="128"/>
                  </a:lnTo>
                  <a:lnTo>
                    <a:pt x="17" y="184"/>
                  </a:lnTo>
                  <a:lnTo>
                    <a:pt x="67" y="176"/>
                  </a:lnTo>
                  <a:lnTo>
                    <a:pt x="84" y="184"/>
                  </a:lnTo>
                  <a:lnTo>
                    <a:pt x="84" y="200"/>
                  </a:lnTo>
                  <a:lnTo>
                    <a:pt x="76" y="208"/>
                  </a:lnTo>
                  <a:lnTo>
                    <a:pt x="93" y="216"/>
                  </a:lnTo>
                  <a:lnTo>
                    <a:pt x="126" y="216"/>
                  </a:lnTo>
                  <a:lnTo>
                    <a:pt x="143" y="232"/>
                  </a:lnTo>
                  <a:lnTo>
                    <a:pt x="168" y="232"/>
                  </a:lnTo>
                  <a:lnTo>
                    <a:pt x="194" y="224"/>
                  </a:lnTo>
                  <a:lnTo>
                    <a:pt x="227" y="240"/>
                  </a:lnTo>
                  <a:lnTo>
                    <a:pt x="236" y="256"/>
                  </a:lnTo>
                  <a:lnTo>
                    <a:pt x="236" y="264"/>
                  </a:lnTo>
                  <a:lnTo>
                    <a:pt x="253" y="272"/>
                  </a:lnTo>
                  <a:lnTo>
                    <a:pt x="261" y="288"/>
                  </a:lnTo>
                  <a:lnTo>
                    <a:pt x="261" y="296"/>
                  </a:lnTo>
                  <a:lnTo>
                    <a:pt x="227" y="312"/>
                  </a:lnTo>
                  <a:lnTo>
                    <a:pt x="202" y="328"/>
                  </a:lnTo>
                  <a:lnTo>
                    <a:pt x="168" y="344"/>
                  </a:lnTo>
                  <a:lnTo>
                    <a:pt x="177" y="368"/>
                  </a:lnTo>
                  <a:lnTo>
                    <a:pt x="160" y="400"/>
                  </a:lnTo>
                  <a:lnTo>
                    <a:pt x="160" y="424"/>
                  </a:lnTo>
                  <a:lnTo>
                    <a:pt x="152" y="432"/>
                  </a:lnTo>
                  <a:lnTo>
                    <a:pt x="143" y="432"/>
                  </a:lnTo>
                  <a:lnTo>
                    <a:pt x="143" y="464"/>
                  </a:lnTo>
                  <a:lnTo>
                    <a:pt x="126" y="480"/>
                  </a:lnTo>
                  <a:lnTo>
                    <a:pt x="101" y="488"/>
                  </a:lnTo>
                  <a:lnTo>
                    <a:pt x="76" y="488"/>
                  </a:lnTo>
                  <a:lnTo>
                    <a:pt x="93" y="552"/>
                  </a:lnTo>
                  <a:lnTo>
                    <a:pt x="109" y="568"/>
                  </a:lnTo>
                  <a:lnTo>
                    <a:pt x="109" y="576"/>
                  </a:lnTo>
                  <a:lnTo>
                    <a:pt x="101" y="584"/>
                  </a:lnTo>
                  <a:lnTo>
                    <a:pt x="76" y="592"/>
                  </a:lnTo>
                  <a:lnTo>
                    <a:pt x="67" y="608"/>
                  </a:lnTo>
                  <a:lnTo>
                    <a:pt x="59" y="632"/>
                  </a:lnTo>
                  <a:lnTo>
                    <a:pt x="67" y="656"/>
                  </a:lnTo>
                  <a:lnTo>
                    <a:pt x="76" y="672"/>
                  </a:lnTo>
                  <a:lnTo>
                    <a:pt x="84" y="672"/>
                  </a:lnTo>
                  <a:lnTo>
                    <a:pt x="59" y="696"/>
                  </a:lnTo>
                  <a:lnTo>
                    <a:pt x="17" y="720"/>
                  </a:lnTo>
                  <a:lnTo>
                    <a:pt x="8" y="752"/>
                  </a:lnTo>
                  <a:lnTo>
                    <a:pt x="0" y="784"/>
                  </a:lnTo>
                  <a:lnTo>
                    <a:pt x="17" y="784"/>
                  </a:lnTo>
                  <a:lnTo>
                    <a:pt x="59" y="792"/>
                  </a:lnTo>
                  <a:lnTo>
                    <a:pt x="93" y="816"/>
                  </a:lnTo>
                  <a:lnTo>
                    <a:pt x="109" y="840"/>
                  </a:lnTo>
                  <a:lnTo>
                    <a:pt x="109" y="880"/>
                  </a:lnTo>
                  <a:lnTo>
                    <a:pt x="118" y="920"/>
                  </a:lnTo>
                  <a:lnTo>
                    <a:pt x="152" y="952"/>
                  </a:lnTo>
                  <a:lnTo>
                    <a:pt x="219" y="928"/>
                  </a:lnTo>
                  <a:lnTo>
                    <a:pt x="253" y="920"/>
                  </a:lnTo>
                  <a:lnTo>
                    <a:pt x="295" y="912"/>
                  </a:lnTo>
                  <a:lnTo>
                    <a:pt x="337" y="896"/>
                  </a:lnTo>
                  <a:lnTo>
                    <a:pt x="379" y="904"/>
                  </a:lnTo>
                  <a:lnTo>
                    <a:pt x="463" y="920"/>
                  </a:lnTo>
                  <a:lnTo>
                    <a:pt x="539" y="928"/>
                  </a:lnTo>
                  <a:lnTo>
                    <a:pt x="573" y="928"/>
                  </a:lnTo>
                  <a:lnTo>
                    <a:pt x="598" y="904"/>
                  </a:lnTo>
                  <a:lnTo>
                    <a:pt x="615" y="872"/>
                  </a:lnTo>
                  <a:lnTo>
                    <a:pt x="649" y="856"/>
                  </a:lnTo>
                  <a:lnTo>
                    <a:pt x="733" y="848"/>
                  </a:lnTo>
                  <a:lnTo>
                    <a:pt x="725" y="824"/>
                  </a:lnTo>
                  <a:lnTo>
                    <a:pt x="733" y="800"/>
                  </a:lnTo>
                  <a:lnTo>
                    <a:pt x="784" y="752"/>
                  </a:lnTo>
                  <a:lnTo>
                    <a:pt x="842" y="720"/>
                  </a:lnTo>
                  <a:lnTo>
                    <a:pt x="809" y="664"/>
                  </a:lnTo>
                  <a:lnTo>
                    <a:pt x="809" y="624"/>
                  </a:lnTo>
                  <a:lnTo>
                    <a:pt x="842" y="592"/>
                  </a:lnTo>
                  <a:lnTo>
                    <a:pt x="885" y="536"/>
                  </a:lnTo>
                  <a:lnTo>
                    <a:pt x="927" y="504"/>
                  </a:lnTo>
                  <a:lnTo>
                    <a:pt x="935" y="504"/>
                  </a:lnTo>
                  <a:lnTo>
                    <a:pt x="944" y="472"/>
                  </a:lnTo>
                  <a:lnTo>
                    <a:pt x="977" y="448"/>
                  </a:lnTo>
                  <a:lnTo>
                    <a:pt x="1019" y="440"/>
                  </a:lnTo>
                  <a:lnTo>
                    <a:pt x="1095" y="432"/>
                  </a:lnTo>
                  <a:lnTo>
                    <a:pt x="1196" y="376"/>
                  </a:lnTo>
                  <a:lnTo>
                    <a:pt x="1205" y="376"/>
                  </a:lnTo>
                  <a:lnTo>
                    <a:pt x="1205" y="368"/>
                  </a:lnTo>
                  <a:lnTo>
                    <a:pt x="1205" y="344"/>
                  </a:lnTo>
                  <a:lnTo>
                    <a:pt x="1180" y="352"/>
                  </a:lnTo>
                  <a:close/>
                </a:path>
              </a:pathLst>
            </a:custGeom>
            <a:solidFill>
              <a:srgbClr val="92D050"/>
            </a:solidFill>
            <a:ln w="12700" cmpd="sng">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1" name="Freeform 8"/>
            <p:cNvSpPr>
              <a:spLocks/>
            </p:cNvSpPr>
            <p:nvPr/>
          </p:nvSpPr>
          <p:spPr bwMode="auto">
            <a:xfrm>
              <a:off x="1730" y="3408"/>
              <a:ext cx="421" cy="616"/>
            </a:xfrm>
            <a:custGeom>
              <a:avLst/>
              <a:gdLst>
                <a:gd name="T0" fmla="*/ 396 w 421"/>
                <a:gd name="T1" fmla="*/ 88 h 616"/>
                <a:gd name="T2" fmla="*/ 387 w 421"/>
                <a:gd name="T3" fmla="*/ 64 h 616"/>
                <a:gd name="T4" fmla="*/ 328 w 421"/>
                <a:gd name="T5" fmla="*/ 56 h 616"/>
                <a:gd name="T6" fmla="*/ 286 w 421"/>
                <a:gd name="T7" fmla="*/ 40 h 616"/>
                <a:gd name="T8" fmla="*/ 236 w 421"/>
                <a:gd name="T9" fmla="*/ 32 h 616"/>
                <a:gd name="T10" fmla="*/ 244 w 421"/>
                <a:gd name="T11" fmla="*/ 8 h 616"/>
                <a:gd name="T12" fmla="*/ 177 w 421"/>
                <a:gd name="T13" fmla="*/ 8 h 616"/>
                <a:gd name="T14" fmla="*/ 160 w 421"/>
                <a:gd name="T15" fmla="*/ 112 h 616"/>
                <a:gd name="T16" fmla="*/ 126 w 421"/>
                <a:gd name="T17" fmla="*/ 208 h 616"/>
                <a:gd name="T18" fmla="*/ 42 w 421"/>
                <a:gd name="T19" fmla="*/ 304 h 616"/>
                <a:gd name="T20" fmla="*/ 8 w 421"/>
                <a:gd name="T21" fmla="*/ 368 h 616"/>
                <a:gd name="T22" fmla="*/ 34 w 421"/>
                <a:gd name="T23" fmla="*/ 384 h 616"/>
                <a:gd name="T24" fmla="*/ 25 w 421"/>
                <a:gd name="T25" fmla="*/ 408 h 616"/>
                <a:gd name="T26" fmla="*/ 67 w 421"/>
                <a:gd name="T27" fmla="*/ 416 h 616"/>
                <a:gd name="T28" fmla="*/ 42 w 421"/>
                <a:gd name="T29" fmla="*/ 512 h 616"/>
                <a:gd name="T30" fmla="*/ 8 w 421"/>
                <a:gd name="T31" fmla="*/ 576 h 616"/>
                <a:gd name="T32" fmla="*/ 8 w 421"/>
                <a:gd name="T33" fmla="*/ 592 h 616"/>
                <a:gd name="T34" fmla="*/ 84 w 421"/>
                <a:gd name="T35" fmla="*/ 600 h 616"/>
                <a:gd name="T36" fmla="*/ 160 w 421"/>
                <a:gd name="T37" fmla="*/ 608 h 616"/>
                <a:gd name="T38" fmla="*/ 168 w 421"/>
                <a:gd name="T39" fmla="*/ 576 h 616"/>
                <a:gd name="T40" fmla="*/ 219 w 421"/>
                <a:gd name="T41" fmla="*/ 520 h 616"/>
                <a:gd name="T42" fmla="*/ 236 w 421"/>
                <a:gd name="T43" fmla="*/ 496 h 616"/>
                <a:gd name="T44" fmla="*/ 219 w 421"/>
                <a:gd name="T45" fmla="*/ 456 h 616"/>
                <a:gd name="T46" fmla="*/ 236 w 421"/>
                <a:gd name="T47" fmla="*/ 416 h 616"/>
                <a:gd name="T48" fmla="*/ 269 w 421"/>
                <a:gd name="T49" fmla="*/ 400 h 616"/>
                <a:gd name="T50" fmla="*/ 253 w 421"/>
                <a:gd name="T51" fmla="*/ 376 h 616"/>
                <a:gd name="T52" fmla="*/ 261 w 421"/>
                <a:gd name="T53" fmla="*/ 312 h 616"/>
                <a:gd name="T54" fmla="*/ 303 w 421"/>
                <a:gd name="T55" fmla="*/ 288 h 616"/>
                <a:gd name="T56" fmla="*/ 312 w 421"/>
                <a:gd name="T57" fmla="*/ 256 h 616"/>
                <a:gd name="T58" fmla="*/ 320 w 421"/>
                <a:gd name="T59" fmla="*/ 224 h 616"/>
                <a:gd name="T60" fmla="*/ 328 w 421"/>
                <a:gd name="T61" fmla="*/ 168 h 616"/>
                <a:gd name="T62" fmla="*/ 387 w 421"/>
                <a:gd name="T63" fmla="*/ 136 h 616"/>
                <a:gd name="T64" fmla="*/ 421 w 421"/>
                <a:gd name="T65" fmla="*/ 112 h 616"/>
                <a:gd name="T66" fmla="*/ 413 w 421"/>
                <a:gd name="T67" fmla="*/ 96 h 6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21" h="616">
                  <a:moveTo>
                    <a:pt x="413" y="96"/>
                  </a:moveTo>
                  <a:lnTo>
                    <a:pt x="396" y="88"/>
                  </a:lnTo>
                  <a:lnTo>
                    <a:pt x="396" y="80"/>
                  </a:lnTo>
                  <a:lnTo>
                    <a:pt x="387" y="64"/>
                  </a:lnTo>
                  <a:lnTo>
                    <a:pt x="354" y="48"/>
                  </a:lnTo>
                  <a:lnTo>
                    <a:pt x="328" y="56"/>
                  </a:lnTo>
                  <a:lnTo>
                    <a:pt x="303" y="56"/>
                  </a:lnTo>
                  <a:lnTo>
                    <a:pt x="286" y="40"/>
                  </a:lnTo>
                  <a:lnTo>
                    <a:pt x="253" y="40"/>
                  </a:lnTo>
                  <a:lnTo>
                    <a:pt x="236" y="32"/>
                  </a:lnTo>
                  <a:lnTo>
                    <a:pt x="244" y="24"/>
                  </a:lnTo>
                  <a:lnTo>
                    <a:pt x="244" y="8"/>
                  </a:lnTo>
                  <a:lnTo>
                    <a:pt x="227" y="0"/>
                  </a:lnTo>
                  <a:lnTo>
                    <a:pt x="177" y="8"/>
                  </a:lnTo>
                  <a:lnTo>
                    <a:pt x="177" y="40"/>
                  </a:lnTo>
                  <a:lnTo>
                    <a:pt x="160" y="112"/>
                  </a:lnTo>
                  <a:lnTo>
                    <a:pt x="143" y="144"/>
                  </a:lnTo>
                  <a:lnTo>
                    <a:pt x="126" y="208"/>
                  </a:lnTo>
                  <a:lnTo>
                    <a:pt x="92" y="256"/>
                  </a:lnTo>
                  <a:lnTo>
                    <a:pt x="42" y="304"/>
                  </a:lnTo>
                  <a:lnTo>
                    <a:pt x="17" y="352"/>
                  </a:lnTo>
                  <a:lnTo>
                    <a:pt x="8" y="368"/>
                  </a:lnTo>
                  <a:lnTo>
                    <a:pt x="17" y="376"/>
                  </a:lnTo>
                  <a:lnTo>
                    <a:pt x="34" y="384"/>
                  </a:lnTo>
                  <a:lnTo>
                    <a:pt x="25" y="400"/>
                  </a:lnTo>
                  <a:lnTo>
                    <a:pt x="25" y="408"/>
                  </a:lnTo>
                  <a:lnTo>
                    <a:pt x="34" y="416"/>
                  </a:lnTo>
                  <a:lnTo>
                    <a:pt x="67" y="416"/>
                  </a:lnTo>
                  <a:lnTo>
                    <a:pt x="42" y="480"/>
                  </a:lnTo>
                  <a:lnTo>
                    <a:pt x="42" y="512"/>
                  </a:lnTo>
                  <a:lnTo>
                    <a:pt x="25" y="544"/>
                  </a:lnTo>
                  <a:lnTo>
                    <a:pt x="8" y="576"/>
                  </a:lnTo>
                  <a:lnTo>
                    <a:pt x="0" y="592"/>
                  </a:lnTo>
                  <a:lnTo>
                    <a:pt x="8" y="592"/>
                  </a:lnTo>
                  <a:lnTo>
                    <a:pt x="50" y="592"/>
                  </a:lnTo>
                  <a:lnTo>
                    <a:pt x="84" y="600"/>
                  </a:lnTo>
                  <a:lnTo>
                    <a:pt x="126" y="616"/>
                  </a:lnTo>
                  <a:lnTo>
                    <a:pt x="160" y="608"/>
                  </a:lnTo>
                  <a:lnTo>
                    <a:pt x="168" y="576"/>
                  </a:lnTo>
                  <a:lnTo>
                    <a:pt x="177" y="544"/>
                  </a:lnTo>
                  <a:lnTo>
                    <a:pt x="219" y="520"/>
                  </a:lnTo>
                  <a:lnTo>
                    <a:pt x="244" y="496"/>
                  </a:lnTo>
                  <a:lnTo>
                    <a:pt x="236" y="496"/>
                  </a:lnTo>
                  <a:lnTo>
                    <a:pt x="227" y="480"/>
                  </a:lnTo>
                  <a:lnTo>
                    <a:pt x="219" y="456"/>
                  </a:lnTo>
                  <a:lnTo>
                    <a:pt x="227" y="432"/>
                  </a:lnTo>
                  <a:lnTo>
                    <a:pt x="236" y="416"/>
                  </a:lnTo>
                  <a:lnTo>
                    <a:pt x="261" y="408"/>
                  </a:lnTo>
                  <a:lnTo>
                    <a:pt x="269" y="400"/>
                  </a:lnTo>
                  <a:lnTo>
                    <a:pt x="269" y="392"/>
                  </a:lnTo>
                  <a:lnTo>
                    <a:pt x="253" y="376"/>
                  </a:lnTo>
                  <a:lnTo>
                    <a:pt x="236" y="312"/>
                  </a:lnTo>
                  <a:lnTo>
                    <a:pt x="261" y="312"/>
                  </a:lnTo>
                  <a:lnTo>
                    <a:pt x="286" y="304"/>
                  </a:lnTo>
                  <a:lnTo>
                    <a:pt x="303" y="288"/>
                  </a:lnTo>
                  <a:lnTo>
                    <a:pt x="303" y="256"/>
                  </a:lnTo>
                  <a:lnTo>
                    <a:pt x="312" y="256"/>
                  </a:lnTo>
                  <a:lnTo>
                    <a:pt x="320" y="248"/>
                  </a:lnTo>
                  <a:lnTo>
                    <a:pt x="320" y="224"/>
                  </a:lnTo>
                  <a:lnTo>
                    <a:pt x="337" y="192"/>
                  </a:lnTo>
                  <a:lnTo>
                    <a:pt x="328" y="168"/>
                  </a:lnTo>
                  <a:lnTo>
                    <a:pt x="362" y="152"/>
                  </a:lnTo>
                  <a:lnTo>
                    <a:pt x="387" y="136"/>
                  </a:lnTo>
                  <a:lnTo>
                    <a:pt x="421" y="120"/>
                  </a:lnTo>
                  <a:lnTo>
                    <a:pt x="421" y="112"/>
                  </a:lnTo>
                  <a:lnTo>
                    <a:pt x="413" y="96"/>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2" name="Freeform 9"/>
            <p:cNvSpPr>
              <a:spLocks/>
            </p:cNvSpPr>
            <p:nvPr/>
          </p:nvSpPr>
          <p:spPr bwMode="auto">
            <a:xfrm>
              <a:off x="2117" y="1888"/>
              <a:ext cx="396" cy="408"/>
            </a:xfrm>
            <a:custGeom>
              <a:avLst/>
              <a:gdLst>
                <a:gd name="T0" fmla="*/ 363 w 396"/>
                <a:gd name="T1" fmla="*/ 160 h 408"/>
                <a:gd name="T2" fmla="*/ 354 w 396"/>
                <a:gd name="T3" fmla="*/ 136 h 408"/>
                <a:gd name="T4" fmla="*/ 329 w 396"/>
                <a:gd name="T5" fmla="*/ 120 h 408"/>
                <a:gd name="T6" fmla="*/ 295 w 396"/>
                <a:gd name="T7" fmla="*/ 144 h 408"/>
                <a:gd name="T8" fmla="*/ 262 w 396"/>
                <a:gd name="T9" fmla="*/ 96 h 408"/>
                <a:gd name="T10" fmla="*/ 278 w 396"/>
                <a:gd name="T11" fmla="*/ 80 h 408"/>
                <a:gd name="T12" fmla="*/ 278 w 396"/>
                <a:gd name="T13" fmla="*/ 64 h 408"/>
                <a:gd name="T14" fmla="*/ 312 w 396"/>
                <a:gd name="T15" fmla="*/ 64 h 408"/>
                <a:gd name="T16" fmla="*/ 321 w 396"/>
                <a:gd name="T17" fmla="*/ 48 h 408"/>
                <a:gd name="T18" fmla="*/ 329 w 396"/>
                <a:gd name="T19" fmla="*/ 32 h 408"/>
                <a:gd name="T20" fmla="*/ 346 w 396"/>
                <a:gd name="T21" fmla="*/ 24 h 408"/>
                <a:gd name="T22" fmla="*/ 354 w 396"/>
                <a:gd name="T23" fmla="*/ 0 h 408"/>
                <a:gd name="T24" fmla="*/ 329 w 396"/>
                <a:gd name="T25" fmla="*/ 0 h 408"/>
                <a:gd name="T26" fmla="*/ 304 w 396"/>
                <a:gd name="T27" fmla="*/ 8 h 408"/>
                <a:gd name="T28" fmla="*/ 262 w 396"/>
                <a:gd name="T29" fmla="*/ 8 h 408"/>
                <a:gd name="T30" fmla="*/ 253 w 396"/>
                <a:gd name="T31" fmla="*/ 32 h 408"/>
                <a:gd name="T32" fmla="*/ 219 w 396"/>
                <a:gd name="T33" fmla="*/ 56 h 408"/>
                <a:gd name="T34" fmla="*/ 219 w 396"/>
                <a:gd name="T35" fmla="*/ 80 h 408"/>
                <a:gd name="T36" fmla="*/ 186 w 396"/>
                <a:gd name="T37" fmla="*/ 96 h 408"/>
                <a:gd name="T38" fmla="*/ 127 w 396"/>
                <a:gd name="T39" fmla="*/ 72 h 408"/>
                <a:gd name="T40" fmla="*/ 93 w 396"/>
                <a:gd name="T41" fmla="*/ 104 h 408"/>
                <a:gd name="T42" fmla="*/ 110 w 396"/>
                <a:gd name="T43" fmla="*/ 136 h 408"/>
                <a:gd name="T44" fmla="*/ 76 w 396"/>
                <a:gd name="T45" fmla="*/ 160 h 408"/>
                <a:gd name="T46" fmla="*/ 110 w 396"/>
                <a:gd name="T47" fmla="*/ 192 h 408"/>
                <a:gd name="T48" fmla="*/ 152 w 396"/>
                <a:gd name="T49" fmla="*/ 208 h 408"/>
                <a:gd name="T50" fmla="*/ 144 w 396"/>
                <a:gd name="T51" fmla="*/ 224 h 408"/>
                <a:gd name="T52" fmla="*/ 118 w 396"/>
                <a:gd name="T53" fmla="*/ 224 h 408"/>
                <a:gd name="T54" fmla="*/ 102 w 396"/>
                <a:gd name="T55" fmla="*/ 256 h 408"/>
                <a:gd name="T56" fmla="*/ 51 w 396"/>
                <a:gd name="T57" fmla="*/ 272 h 408"/>
                <a:gd name="T58" fmla="*/ 51 w 396"/>
                <a:gd name="T59" fmla="*/ 304 h 408"/>
                <a:gd name="T60" fmla="*/ 9 w 396"/>
                <a:gd name="T61" fmla="*/ 312 h 408"/>
                <a:gd name="T62" fmla="*/ 26 w 396"/>
                <a:gd name="T63" fmla="*/ 328 h 408"/>
                <a:gd name="T64" fmla="*/ 0 w 396"/>
                <a:gd name="T65" fmla="*/ 368 h 408"/>
                <a:gd name="T66" fmla="*/ 26 w 396"/>
                <a:gd name="T67" fmla="*/ 376 h 408"/>
                <a:gd name="T68" fmla="*/ 26 w 396"/>
                <a:gd name="T69" fmla="*/ 400 h 408"/>
                <a:gd name="T70" fmla="*/ 59 w 396"/>
                <a:gd name="T71" fmla="*/ 408 h 408"/>
                <a:gd name="T72" fmla="*/ 160 w 396"/>
                <a:gd name="T73" fmla="*/ 408 h 408"/>
                <a:gd name="T74" fmla="*/ 228 w 396"/>
                <a:gd name="T75" fmla="*/ 376 h 408"/>
                <a:gd name="T76" fmla="*/ 287 w 396"/>
                <a:gd name="T77" fmla="*/ 376 h 408"/>
                <a:gd name="T78" fmla="*/ 329 w 396"/>
                <a:gd name="T79" fmla="*/ 392 h 408"/>
                <a:gd name="T80" fmla="*/ 329 w 396"/>
                <a:gd name="T81" fmla="*/ 360 h 408"/>
                <a:gd name="T82" fmla="*/ 354 w 396"/>
                <a:gd name="T83" fmla="*/ 328 h 408"/>
                <a:gd name="T84" fmla="*/ 371 w 396"/>
                <a:gd name="T85" fmla="*/ 304 h 408"/>
                <a:gd name="T86" fmla="*/ 388 w 396"/>
                <a:gd name="T87" fmla="*/ 232 h 408"/>
                <a:gd name="T88" fmla="*/ 380 w 396"/>
                <a:gd name="T89" fmla="*/ 208 h 408"/>
                <a:gd name="T90" fmla="*/ 371 w 396"/>
                <a:gd name="T91" fmla="*/ 176 h 408"/>
                <a:gd name="T92" fmla="*/ 396 w 396"/>
                <a:gd name="T93" fmla="*/ 168 h 408"/>
                <a:gd name="T94" fmla="*/ 380 w 396"/>
                <a:gd name="T95" fmla="*/ 160 h 408"/>
                <a:gd name="T96" fmla="*/ 363 w 396"/>
                <a:gd name="T97" fmla="*/ 160 h 4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96" h="408">
                  <a:moveTo>
                    <a:pt x="363" y="160"/>
                  </a:moveTo>
                  <a:lnTo>
                    <a:pt x="354" y="136"/>
                  </a:lnTo>
                  <a:lnTo>
                    <a:pt x="329" y="120"/>
                  </a:lnTo>
                  <a:lnTo>
                    <a:pt x="295" y="144"/>
                  </a:lnTo>
                  <a:lnTo>
                    <a:pt x="262" y="96"/>
                  </a:lnTo>
                  <a:lnTo>
                    <a:pt x="278" y="80"/>
                  </a:lnTo>
                  <a:lnTo>
                    <a:pt x="278" y="64"/>
                  </a:lnTo>
                  <a:lnTo>
                    <a:pt x="312" y="64"/>
                  </a:lnTo>
                  <a:lnTo>
                    <a:pt x="321" y="48"/>
                  </a:lnTo>
                  <a:lnTo>
                    <a:pt x="329" y="32"/>
                  </a:lnTo>
                  <a:lnTo>
                    <a:pt x="346" y="24"/>
                  </a:lnTo>
                  <a:lnTo>
                    <a:pt x="354" y="0"/>
                  </a:lnTo>
                  <a:lnTo>
                    <a:pt x="329" y="0"/>
                  </a:lnTo>
                  <a:lnTo>
                    <a:pt x="304" y="8"/>
                  </a:lnTo>
                  <a:lnTo>
                    <a:pt x="262" y="8"/>
                  </a:lnTo>
                  <a:lnTo>
                    <a:pt x="253" y="32"/>
                  </a:lnTo>
                  <a:lnTo>
                    <a:pt x="219" y="56"/>
                  </a:lnTo>
                  <a:lnTo>
                    <a:pt x="219" y="80"/>
                  </a:lnTo>
                  <a:lnTo>
                    <a:pt x="186" y="96"/>
                  </a:lnTo>
                  <a:lnTo>
                    <a:pt x="127" y="72"/>
                  </a:lnTo>
                  <a:lnTo>
                    <a:pt x="93" y="104"/>
                  </a:lnTo>
                  <a:lnTo>
                    <a:pt x="110" y="136"/>
                  </a:lnTo>
                  <a:lnTo>
                    <a:pt x="76" y="160"/>
                  </a:lnTo>
                  <a:lnTo>
                    <a:pt x="110" y="192"/>
                  </a:lnTo>
                  <a:lnTo>
                    <a:pt x="152" y="208"/>
                  </a:lnTo>
                  <a:lnTo>
                    <a:pt x="144" y="224"/>
                  </a:lnTo>
                  <a:lnTo>
                    <a:pt x="118" y="224"/>
                  </a:lnTo>
                  <a:lnTo>
                    <a:pt x="102" y="256"/>
                  </a:lnTo>
                  <a:lnTo>
                    <a:pt x="51" y="272"/>
                  </a:lnTo>
                  <a:lnTo>
                    <a:pt x="51" y="304"/>
                  </a:lnTo>
                  <a:lnTo>
                    <a:pt x="9" y="312"/>
                  </a:lnTo>
                  <a:lnTo>
                    <a:pt x="26" y="328"/>
                  </a:lnTo>
                  <a:lnTo>
                    <a:pt x="0" y="368"/>
                  </a:lnTo>
                  <a:lnTo>
                    <a:pt x="26" y="376"/>
                  </a:lnTo>
                  <a:lnTo>
                    <a:pt x="26" y="400"/>
                  </a:lnTo>
                  <a:lnTo>
                    <a:pt x="59" y="408"/>
                  </a:lnTo>
                  <a:lnTo>
                    <a:pt x="160" y="408"/>
                  </a:lnTo>
                  <a:lnTo>
                    <a:pt x="228" y="376"/>
                  </a:lnTo>
                  <a:lnTo>
                    <a:pt x="287" y="376"/>
                  </a:lnTo>
                  <a:lnTo>
                    <a:pt x="329" y="392"/>
                  </a:lnTo>
                  <a:lnTo>
                    <a:pt x="329" y="360"/>
                  </a:lnTo>
                  <a:lnTo>
                    <a:pt x="354" y="328"/>
                  </a:lnTo>
                  <a:lnTo>
                    <a:pt x="371" y="304"/>
                  </a:lnTo>
                  <a:lnTo>
                    <a:pt x="388" y="232"/>
                  </a:lnTo>
                  <a:lnTo>
                    <a:pt x="380" y="208"/>
                  </a:lnTo>
                  <a:lnTo>
                    <a:pt x="371" y="176"/>
                  </a:lnTo>
                  <a:lnTo>
                    <a:pt x="396" y="168"/>
                  </a:lnTo>
                  <a:lnTo>
                    <a:pt x="380" y="160"/>
                  </a:lnTo>
                  <a:lnTo>
                    <a:pt x="363" y="160"/>
                  </a:lnTo>
                  <a:close/>
                </a:path>
              </a:pathLst>
            </a:custGeom>
            <a:no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3" name="Freeform 10"/>
            <p:cNvSpPr>
              <a:spLocks/>
            </p:cNvSpPr>
            <p:nvPr/>
          </p:nvSpPr>
          <p:spPr bwMode="auto">
            <a:xfrm>
              <a:off x="2379" y="1912"/>
              <a:ext cx="202" cy="144"/>
            </a:xfrm>
            <a:custGeom>
              <a:avLst/>
              <a:gdLst>
                <a:gd name="T0" fmla="*/ 185 w 202"/>
                <a:gd name="T1" fmla="*/ 72 h 144"/>
                <a:gd name="T2" fmla="*/ 177 w 202"/>
                <a:gd name="T3" fmla="*/ 48 h 144"/>
                <a:gd name="T4" fmla="*/ 177 w 202"/>
                <a:gd name="T5" fmla="*/ 16 h 144"/>
                <a:gd name="T6" fmla="*/ 151 w 202"/>
                <a:gd name="T7" fmla="*/ 0 h 144"/>
                <a:gd name="T8" fmla="*/ 126 w 202"/>
                <a:gd name="T9" fmla="*/ 0 h 144"/>
                <a:gd name="T10" fmla="*/ 109 w 202"/>
                <a:gd name="T11" fmla="*/ 0 h 144"/>
                <a:gd name="T12" fmla="*/ 84 w 202"/>
                <a:gd name="T13" fmla="*/ 0 h 144"/>
                <a:gd name="T14" fmla="*/ 84 w 202"/>
                <a:gd name="T15" fmla="*/ 8 h 144"/>
                <a:gd name="T16" fmla="*/ 84 w 202"/>
                <a:gd name="T17" fmla="*/ 0 h 144"/>
                <a:gd name="T18" fmla="*/ 67 w 202"/>
                <a:gd name="T19" fmla="*/ 8 h 144"/>
                <a:gd name="T20" fmla="*/ 59 w 202"/>
                <a:gd name="T21" fmla="*/ 24 h 144"/>
                <a:gd name="T22" fmla="*/ 50 w 202"/>
                <a:gd name="T23" fmla="*/ 40 h 144"/>
                <a:gd name="T24" fmla="*/ 16 w 202"/>
                <a:gd name="T25" fmla="*/ 40 h 144"/>
                <a:gd name="T26" fmla="*/ 16 w 202"/>
                <a:gd name="T27" fmla="*/ 56 h 144"/>
                <a:gd name="T28" fmla="*/ 0 w 202"/>
                <a:gd name="T29" fmla="*/ 72 h 144"/>
                <a:gd name="T30" fmla="*/ 33 w 202"/>
                <a:gd name="T31" fmla="*/ 120 h 144"/>
                <a:gd name="T32" fmla="*/ 67 w 202"/>
                <a:gd name="T33" fmla="*/ 96 h 144"/>
                <a:gd name="T34" fmla="*/ 92 w 202"/>
                <a:gd name="T35" fmla="*/ 112 h 144"/>
                <a:gd name="T36" fmla="*/ 101 w 202"/>
                <a:gd name="T37" fmla="*/ 136 h 144"/>
                <a:gd name="T38" fmla="*/ 118 w 202"/>
                <a:gd name="T39" fmla="*/ 136 h 144"/>
                <a:gd name="T40" fmla="*/ 134 w 202"/>
                <a:gd name="T41" fmla="*/ 144 h 144"/>
                <a:gd name="T42" fmla="*/ 143 w 202"/>
                <a:gd name="T43" fmla="*/ 144 h 144"/>
                <a:gd name="T44" fmla="*/ 168 w 202"/>
                <a:gd name="T45" fmla="*/ 128 h 144"/>
                <a:gd name="T46" fmla="*/ 193 w 202"/>
                <a:gd name="T47" fmla="*/ 120 h 144"/>
                <a:gd name="T48" fmla="*/ 202 w 202"/>
                <a:gd name="T49" fmla="*/ 88 h 144"/>
                <a:gd name="T50" fmla="*/ 185 w 202"/>
                <a:gd name="T51" fmla="*/ 72 h 1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02" h="144">
                  <a:moveTo>
                    <a:pt x="185" y="72"/>
                  </a:moveTo>
                  <a:lnTo>
                    <a:pt x="177" y="48"/>
                  </a:lnTo>
                  <a:lnTo>
                    <a:pt x="177" y="16"/>
                  </a:lnTo>
                  <a:lnTo>
                    <a:pt x="151" y="0"/>
                  </a:lnTo>
                  <a:lnTo>
                    <a:pt x="126" y="0"/>
                  </a:lnTo>
                  <a:lnTo>
                    <a:pt x="109" y="0"/>
                  </a:lnTo>
                  <a:lnTo>
                    <a:pt x="84" y="0"/>
                  </a:lnTo>
                  <a:lnTo>
                    <a:pt x="84" y="8"/>
                  </a:lnTo>
                  <a:lnTo>
                    <a:pt x="84" y="0"/>
                  </a:lnTo>
                  <a:lnTo>
                    <a:pt x="67" y="8"/>
                  </a:lnTo>
                  <a:lnTo>
                    <a:pt x="59" y="24"/>
                  </a:lnTo>
                  <a:lnTo>
                    <a:pt x="50" y="40"/>
                  </a:lnTo>
                  <a:lnTo>
                    <a:pt x="16" y="40"/>
                  </a:lnTo>
                  <a:lnTo>
                    <a:pt x="16" y="56"/>
                  </a:lnTo>
                  <a:lnTo>
                    <a:pt x="0" y="72"/>
                  </a:lnTo>
                  <a:lnTo>
                    <a:pt x="33" y="120"/>
                  </a:lnTo>
                  <a:lnTo>
                    <a:pt x="67" y="96"/>
                  </a:lnTo>
                  <a:lnTo>
                    <a:pt x="92" y="112"/>
                  </a:lnTo>
                  <a:lnTo>
                    <a:pt x="101" y="136"/>
                  </a:lnTo>
                  <a:lnTo>
                    <a:pt x="118" y="136"/>
                  </a:lnTo>
                  <a:lnTo>
                    <a:pt x="134" y="144"/>
                  </a:lnTo>
                  <a:lnTo>
                    <a:pt x="143" y="144"/>
                  </a:lnTo>
                  <a:lnTo>
                    <a:pt x="168" y="128"/>
                  </a:lnTo>
                  <a:lnTo>
                    <a:pt x="193" y="120"/>
                  </a:lnTo>
                  <a:lnTo>
                    <a:pt x="202" y="88"/>
                  </a:lnTo>
                  <a:lnTo>
                    <a:pt x="185" y="72"/>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4" name="Freeform 11"/>
            <p:cNvSpPr>
              <a:spLocks/>
            </p:cNvSpPr>
            <p:nvPr/>
          </p:nvSpPr>
          <p:spPr bwMode="auto">
            <a:xfrm>
              <a:off x="2429" y="1536"/>
              <a:ext cx="666" cy="1016"/>
            </a:xfrm>
            <a:custGeom>
              <a:avLst/>
              <a:gdLst>
                <a:gd name="T0" fmla="*/ 337 w 666"/>
                <a:gd name="T1" fmla="*/ 96 h 1016"/>
                <a:gd name="T2" fmla="*/ 421 w 666"/>
                <a:gd name="T3" fmla="*/ 24 h 1016"/>
                <a:gd name="T4" fmla="*/ 270 w 666"/>
                <a:gd name="T5" fmla="*/ 24 h 1016"/>
                <a:gd name="T6" fmla="*/ 253 w 666"/>
                <a:gd name="T7" fmla="*/ 80 h 1016"/>
                <a:gd name="T8" fmla="*/ 202 w 666"/>
                <a:gd name="T9" fmla="*/ 136 h 1016"/>
                <a:gd name="T10" fmla="*/ 169 w 666"/>
                <a:gd name="T11" fmla="*/ 200 h 1016"/>
                <a:gd name="T12" fmla="*/ 202 w 666"/>
                <a:gd name="T13" fmla="*/ 232 h 1016"/>
                <a:gd name="T14" fmla="*/ 169 w 666"/>
                <a:gd name="T15" fmla="*/ 320 h 1016"/>
                <a:gd name="T16" fmla="*/ 186 w 666"/>
                <a:gd name="T17" fmla="*/ 344 h 1016"/>
                <a:gd name="T18" fmla="*/ 228 w 666"/>
                <a:gd name="T19" fmla="*/ 320 h 1016"/>
                <a:gd name="T20" fmla="*/ 186 w 666"/>
                <a:gd name="T21" fmla="*/ 424 h 1016"/>
                <a:gd name="T22" fmla="*/ 236 w 666"/>
                <a:gd name="T23" fmla="*/ 464 h 1016"/>
                <a:gd name="T24" fmla="*/ 303 w 666"/>
                <a:gd name="T25" fmla="*/ 448 h 1016"/>
                <a:gd name="T26" fmla="*/ 287 w 666"/>
                <a:gd name="T27" fmla="*/ 496 h 1016"/>
                <a:gd name="T28" fmla="*/ 329 w 666"/>
                <a:gd name="T29" fmla="*/ 576 h 1016"/>
                <a:gd name="T30" fmla="*/ 295 w 666"/>
                <a:gd name="T31" fmla="*/ 648 h 1016"/>
                <a:gd name="T32" fmla="*/ 202 w 666"/>
                <a:gd name="T33" fmla="*/ 624 h 1016"/>
                <a:gd name="T34" fmla="*/ 160 w 666"/>
                <a:gd name="T35" fmla="*/ 680 h 1016"/>
                <a:gd name="T36" fmla="*/ 211 w 666"/>
                <a:gd name="T37" fmla="*/ 744 h 1016"/>
                <a:gd name="T38" fmla="*/ 101 w 666"/>
                <a:gd name="T39" fmla="*/ 776 h 1016"/>
                <a:gd name="T40" fmla="*/ 101 w 666"/>
                <a:gd name="T41" fmla="*/ 808 h 1016"/>
                <a:gd name="T42" fmla="*/ 169 w 666"/>
                <a:gd name="T43" fmla="*/ 824 h 1016"/>
                <a:gd name="T44" fmla="*/ 219 w 666"/>
                <a:gd name="T45" fmla="*/ 864 h 1016"/>
                <a:gd name="T46" fmla="*/ 295 w 666"/>
                <a:gd name="T47" fmla="*/ 848 h 1016"/>
                <a:gd name="T48" fmla="*/ 228 w 666"/>
                <a:gd name="T49" fmla="*/ 896 h 1016"/>
                <a:gd name="T50" fmla="*/ 127 w 666"/>
                <a:gd name="T51" fmla="*/ 904 h 1016"/>
                <a:gd name="T52" fmla="*/ 0 w 666"/>
                <a:gd name="T53" fmla="*/ 984 h 1016"/>
                <a:gd name="T54" fmla="*/ 51 w 666"/>
                <a:gd name="T55" fmla="*/ 1016 h 1016"/>
                <a:gd name="T56" fmla="*/ 93 w 666"/>
                <a:gd name="T57" fmla="*/ 976 h 1016"/>
                <a:gd name="T58" fmla="*/ 219 w 666"/>
                <a:gd name="T59" fmla="*/ 960 h 1016"/>
                <a:gd name="T60" fmla="*/ 337 w 666"/>
                <a:gd name="T61" fmla="*/ 984 h 1016"/>
                <a:gd name="T62" fmla="*/ 421 w 666"/>
                <a:gd name="T63" fmla="*/ 968 h 1016"/>
                <a:gd name="T64" fmla="*/ 573 w 666"/>
                <a:gd name="T65" fmla="*/ 968 h 1016"/>
                <a:gd name="T66" fmla="*/ 624 w 666"/>
                <a:gd name="T67" fmla="*/ 928 h 1016"/>
                <a:gd name="T68" fmla="*/ 590 w 666"/>
                <a:gd name="T69" fmla="*/ 872 h 1016"/>
                <a:gd name="T70" fmla="*/ 649 w 666"/>
                <a:gd name="T71" fmla="*/ 840 h 1016"/>
                <a:gd name="T72" fmla="*/ 666 w 666"/>
                <a:gd name="T73" fmla="*/ 760 h 1016"/>
                <a:gd name="T74" fmla="*/ 539 w 666"/>
                <a:gd name="T75" fmla="*/ 728 h 1016"/>
                <a:gd name="T76" fmla="*/ 523 w 666"/>
                <a:gd name="T77" fmla="*/ 632 h 1016"/>
                <a:gd name="T78" fmla="*/ 539 w 666"/>
                <a:gd name="T79" fmla="*/ 576 h 1016"/>
                <a:gd name="T80" fmla="*/ 480 w 666"/>
                <a:gd name="T81" fmla="*/ 512 h 1016"/>
                <a:gd name="T82" fmla="*/ 455 w 666"/>
                <a:gd name="T83" fmla="*/ 392 h 1016"/>
                <a:gd name="T84" fmla="*/ 413 w 666"/>
                <a:gd name="T85" fmla="*/ 344 h 1016"/>
                <a:gd name="T86" fmla="*/ 337 w 666"/>
                <a:gd name="T87" fmla="*/ 320 h 1016"/>
                <a:gd name="T88" fmla="*/ 388 w 666"/>
                <a:gd name="T89" fmla="*/ 280 h 1016"/>
                <a:gd name="T90" fmla="*/ 447 w 666"/>
                <a:gd name="T91" fmla="*/ 224 h 1016"/>
                <a:gd name="T92" fmla="*/ 489 w 666"/>
                <a:gd name="T93" fmla="*/ 144 h 1016"/>
                <a:gd name="T94" fmla="*/ 379 w 666"/>
                <a:gd name="T95" fmla="*/ 120 h 10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6" h="1016">
                  <a:moveTo>
                    <a:pt x="329" y="128"/>
                  </a:moveTo>
                  <a:lnTo>
                    <a:pt x="354" y="104"/>
                  </a:lnTo>
                  <a:lnTo>
                    <a:pt x="337" y="96"/>
                  </a:lnTo>
                  <a:lnTo>
                    <a:pt x="388" y="64"/>
                  </a:lnTo>
                  <a:lnTo>
                    <a:pt x="413" y="56"/>
                  </a:lnTo>
                  <a:lnTo>
                    <a:pt x="421" y="24"/>
                  </a:lnTo>
                  <a:lnTo>
                    <a:pt x="320" y="16"/>
                  </a:lnTo>
                  <a:lnTo>
                    <a:pt x="287" y="0"/>
                  </a:lnTo>
                  <a:lnTo>
                    <a:pt x="270" y="24"/>
                  </a:lnTo>
                  <a:lnTo>
                    <a:pt x="253" y="40"/>
                  </a:lnTo>
                  <a:lnTo>
                    <a:pt x="245" y="56"/>
                  </a:lnTo>
                  <a:lnTo>
                    <a:pt x="253" y="80"/>
                  </a:lnTo>
                  <a:lnTo>
                    <a:pt x="219" y="88"/>
                  </a:lnTo>
                  <a:lnTo>
                    <a:pt x="202" y="104"/>
                  </a:lnTo>
                  <a:lnTo>
                    <a:pt x="202" y="136"/>
                  </a:lnTo>
                  <a:lnTo>
                    <a:pt x="202" y="160"/>
                  </a:lnTo>
                  <a:lnTo>
                    <a:pt x="186" y="184"/>
                  </a:lnTo>
                  <a:lnTo>
                    <a:pt x="169" y="200"/>
                  </a:lnTo>
                  <a:lnTo>
                    <a:pt x="135" y="248"/>
                  </a:lnTo>
                  <a:lnTo>
                    <a:pt x="160" y="256"/>
                  </a:lnTo>
                  <a:lnTo>
                    <a:pt x="202" y="232"/>
                  </a:lnTo>
                  <a:lnTo>
                    <a:pt x="186" y="264"/>
                  </a:lnTo>
                  <a:lnTo>
                    <a:pt x="177" y="296"/>
                  </a:lnTo>
                  <a:lnTo>
                    <a:pt x="169" y="320"/>
                  </a:lnTo>
                  <a:lnTo>
                    <a:pt x="143" y="376"/>
                  </a:lnTo>
                  <a:lnTo>
                    <a:pt x="169" y="376"/>
                  </a:lnTo>
                  <a:lnTo>
                    <a:pt x="186" y="344"/>
                  </a:lnTo>
                  <a:lnTo>
                    <a:pt x="202" y="304"/>
                  </a:lnTo>
                  <a:lnTo>
                    <a:pt x="211" y="328"/>
                  </a:lnTo>
                  <a:lnTo>
                    <a:pt x="228" y="320"/>
                  </a:lnTo>
                  <a:lnTo>
                    <a:pt x="219" y="344"/>
                  </a:lnTo>
                  <a:lnTo>
                    <a:pt x="228" y="360"/>
                  </a:lnTo>
                  <a:lnTo>
                    <a:pt x="186" y="424"/>
                  </a:lnTo>
                  <a:lnTo>
                    <a:pt x="194" y="472"/>
                  </a:lnTo>
                  <a:lnTo>
                    <a:pt x="202" y="440"/>
                  </a:lnTo>
                  <a:lnTo>
                    <a:pt x="236" y="464"/>
                  </a:lnTo>
                  <a:lnTo>
                    <a:pt x="253" y="456"/>
                  </a:lnTo>
                  <a:lnTo>
                    <a:pt x="278" y="464"/>
                  </a:lnTo>
                  <a:lnTo>
                    <a:pt x="303" y="448"/>
                  </a:lnTo>
                  <a:lnTo>
                    <a:pt x="329" y="456"/>
                  </a:lnTo>
                  <a:lnTo>
                    <a:pt x="295" y="480"/>
                  </a:lnTo>
                  <a:lnTo>
                    <a:pt x="287" y="496"/>
                  </a:lnTo>
                  <a:lnTo>
                    <a:pt x="312" y="544"/>
                  </a:lnTo>
                  <a:lnTo>
                    <a:pt x="329" y="544"/>
                  </a:lnTo>
                  <a:lnTo>
                    <a:pt x="329" y="576"/>
                  </a:lnTo>
                  <a:lnTo>
                    <a:pt x="320" y="576"/>
                  </a:lnTo>
                  <a:lnTo>
                    <a:pt x="312" y="632"/>
                  </a:lnTo>
                  <a:lnTo>
                    <a:pt x="295" y="648"/>
                  </a:lnTo>
                  <a:lnTo>
                    <a:pt x="287" y="640"/>
                  </a:lnTo>
                  <a:lnTo>
                    <a:pt x="236" y="640"/>
                  </a:lnTo>
                  <a:lnTo>
                    <a:pt x="202" y="624"/>
                  </a:lnTo>
                  <a:lnTo>
                    <a:pt x="186" y="632"/>
                  </a:lnTo>
                  <a:lnTo>
                    <a:pt x="202" y="648"/>
                  </a:lnTo>
                  <a:lnTo>
                    <a:pt x="160" y="680"/>
                  </a:lnTo>
                  <a:lnTo>
                    <a:pt x="177" y="688"/>
                  </a:lnTo>
                  <a:lnTo>
                    <a:pt x="202" y="680"/>
                  </a:lnTo>
                  <a:lnTo>
                    <a:pt x="211" y="744"/>
                  </a:lnTo>
                  <a:lnTo>
                    <a:pt x="169" y="760"/>
                  </a:lnTo>
                  <a:lnTo>
                    <a:pt x="143" y="768"/>
                  </a:lnTo>
                  <a:lnTo>
                    <a:pt x="101" y="776"/>
                  </a:lnTo>
                  <a:lnTo>
                    <a:pt x="84" y="784"/>
                  </a:lnTo>
                  <a:lnTo>
                    <a:pt x="93" y="792"/>
                  </a:lnTo>
                  <a:lnTo>
                    <a:pt x="101" y="808"/>
                  </a:lnTo>
                  <a:lnTo>
                    <a:pt x="135" y="824"/>
                  </a:lnTo>
                  <a:lnTo>
                    <a:pt x="152" y="808"/>
                  </a:lnTo>
                  <a:lnTo>
                    <a:pt x="169" y="824"/>
                  </a:lnTo>
                  <a:lnTo>
                    <a:pt x="160" y="840"/>
                  </a:lnTo>
                  <a:lnTo>
                    <a:pt x="194" y="840"/>
                  </a:lnTo>
                  <a:lnTo>
                    <a:pt x="219" y="864"/>
                  </a:lnTo>
                  <a:lnTo>
                    <a:pt x="261" y="864"/>
                  </a:lnTo>
                  <a:lnTo>
                    <a:pt x="278" y="856"/>
                  </a:lnTo>
                  <a:lnTo>
                    <a:pt x="295" y="848"/>
                  </a:lnTo>
                  <a:lnTo>
                    <a:pt x="270" y="872"/>
                  </a:lnTo>
                  <a:lnTo>
                    <a:pt x="261" y="888"/>
                  </a:lnTo>
                  <a:lnTo>
                    <a:pt x="228" y="896"/>
                  </a:lnTo>
                  <a:lnTo>
                    <a:pt x="160" y="888"/>
                  </a:lnTo>
                  <a:lnTo>
                    <a:pt x="152" y="896"/>
                  </a:lnTo>
                  <a:lnTo>
                    <a:pt x="127" y="904"/>
                  </a:lnTo>
                  <a:lnTo>
                    <a:pt x="110" y="928"/>
                  </a:lnTo>
                  <a:lnTo>
                    <a:pt x="42" y="976"/>
                  </a:lnTo>
                  <a:lnTo>
                    <a:pt x="0" y="984"/>
                  </a:lnTo>
                  <a:lnTo>
                    <a:pt x="9" y="992"/>
                  </a:lnTo>
                  <a:lnTo>
                    <a:pt x="34" y="992"/>
                  </a:lnTo>
                  <a:lnTo>
                    <a:pt x="51" y="1016"/>
                  </a:lnTo>
                  <a:lnTo>
                    <a:pt x="68" y="1008"/>
                  </a:lnTo>
                  <a:lnTo>
                    <a:pt x="68" y="992"/>
                  </a:lnTo>
                  <a:lnTo>
                    <a:pt x="93" y="976"/>
                  </a:lnTo>
                  <a:lnTo>
                    <a:pt x="143" y="976"/>
                  </a:lnTo>
                  <a:lnTo>
                    <a:pt x="169" y="1008"/>
                  </a:lnTo>
                  <a:lnTo>
                    <a:pt x="219" y="960"/>
                  </a:lnTo>
                  <a:lnTo>
                    <a:pt x="261" y="952"/>
                  </a:lnTo>
                  <a:lnTo>
                    <a:pt x="295" y="976"/>
                  </a:lnTo>
                  <a:lnTo>
                    <a:pt x="337" y="984"/>
                  </a:lnTo>
                  <a:lnTo>
                    <a:pt x="346" y="968"/>
                  </a:lnTo>
                  <a:lnTo>
                    <a:pt x="388" y="968"/>
                  </a:lnTo>
                  <a:lnTo>
                    <a:pt x="421" y="968"/>
                  </a:lnTo>
                  <a:lnTo>
                    <a:pt x="472" y="968"/>
                  </a:lnTo>
                  <a:lnTo>
                    <a:pt x="506" y="984"/>
                  </a:lnTo>
                  <a:lnTo>
                    <a:pt x="573" y="968"/>
                  </a:lnTo>
                  <a:lnTo>
                    <a:pt x="590" y="952"/>
                  </a:lnTo>
                  <a:lnTo>
                    <a:pt x="624" y="952"/>
                  </a:lnTo>
                  <a:lnTo>
                    <a:pt x="624" y="928"/>
                  </a:lnTo>
                  <a:lnTo>
                    <a:pt x="565" y="912"/>
                  </a:lnTo>
                  <a:lnTo>
                    <a:pt x="590" y="896"/>
                  </a:lnTo>
                  <a:lnTo>
                    <a:pt x="590" y="872"/>
                  </a:lnTo>
                  <a:lnTo>
                    <a:pt x="624" y="872"/>
                  </a:lnTo>
                  <a:lnTo>
                    <a:pt x="624" y="856"/>
                  </a:lnTo>
                  <a:lnTo>
                    <a:pt x="649" y="840"/>
                  </a:lnTo>
                  <a:lnTo>
                    <a:pt x="657" y="816"/>
                  </a:lnTo>
                  <a:lnTo>
                    <a:pt x="666" y="800"/>
                  </a:lnTo>
                  <a:lnTo>
                    <a:pt x="666" y="760"/>
                  </a:lnTo>
                  <a:lnTo>
                    <a:pt x="582" y="728"/>
                  </a:lnTo>
                  <a:lnTo>
                    <a:pt x="565" y="744"/>
                  </a:lnTo>
                  <a:lnTo>
                    <a:pt x="539" y="728"/>
                  </a:lnTo>
                  <a:lnTo>
                    <a:pt x="573" y="704"/>
                  </a:lnTo>
                  <a:lnTo>
                    <a:pt x="556" y="656"/>
                  </a:lnTo>
                  <a:lnTo>
                    <a:pt x="523" y="632"/>
                  </a:lnTo>
                  <a:lnTo>
                    <a:pt x="548" y="632"/>
                  </a:lnTo>
                  <a:lnTo>
                    <a:pt x="539" y="592"/>
                  </a:lnTo>
                  <a:lnTo>
                    <a:pt x="539" y="576"/>
                  </a:lnTo>
                  <a:lnTo>
                    <a:pt x="531" y="560"/>
                  </a:lnTo>
                  <a:lnTo>
                    <a:pt x="523" y="536"/>
                  </a:lnTo>
                  <a:lnTo>
                    <a:pt x="480" y="512"/>
                  </a:lnTo>
                  <a:lnTo>
                    <a:pt x="472" y="480"/>
                  </a:lnTo>
                  <a:lnTo>
                    <a:pt x="455" y="440"/>
                  </a:lnTo>
                  <a:lnTo>
                    <a:pt x="455" y="392"/>
                  </a:lnTo>
                  <a:lnTo>
                    <a:pt x="447" y="376"/>
                  </a:lnTo>
                  <a:lnTo>
                    <a:pt x="421" y="352"/>
                  </a:lnTo>
                  <a:lnTo>
                    <a:pt x="413" y="344"/>
                  </a:lnTo>
                  <a:lnTo>
                    <a:pt x="396" y="328"/>
                  </a:lnTo>
                  <a:lnTo>
                    <a:pt x="362" y="328"/>
                  </a:lnTo>
                  <a:lnTo>
                    <a:pt x="337" y="320"/>
                  </a:lnTo>
                  <a:lnTo>
                    <a:pt x="371" y="312"/>
                  </a:lnTo>
                  <a:lnTo>
                    <a:pt x="396" y="304"/>
                  </a:lnTo>
                  <a:lnTo>
                    <a:pt x="388" y="280"/>
                  </a:lnTo>
                  <a:lnTo>
                    <a:pt x="421" y="264"/>
                  </a:lnTo>
                  <a:lnTo>
                    <a:pt x="421" y="248"/>
                  </a:lnTo>
                  <a:lnTo>
                    <a:pt x="447" y="224"/>
                  </a:lnTo>
                  <a:lnTo>
                    <a:pt x="455" y="192"/>
                  </a:lnTo>
                  <a:lnTo>
                    <a:pt x="489" y="168"/>
                  </a:lnTo>
                  <a:lnTo>
                    <a:pt x="489" y="144"/>
                  </a:lnTo>
                  <a:lnTo>
                    <a:pt x="447" y="144"/>
                  </a:lnTo>
                  <a:lnTo>
                    <a:pt x="430" y="128"/>
                  </a:lnTo>
                  <a:lnTo>
                    <a:pt x="379" y="120"/>
                  </a:lnTo>
                  <a:lnTo>
                    <a:pt x="329" y="128"/>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5" name="Freeform 12"/>
            <p:cNvSpPr>
              <a:spLocks/>
            </p:cNvSpPr>
            <p:nvPr/>
          </p:nvSpPr>
          <p:spPr bwMode="auto">
            <a:xfrm>
              <a:off x="2379" y="1912"/>
              <a:ext cx="202" cy="144"/>
            </a:xfrm>
            <a:custGeom>
              <a:avLst/>
              <a:gdLst>
                <a:gd name="T0" fmla="*/ 185 w 202"/>
                <a:gd name="T1" fmla="*/ 72 h 144"/>
                <a:gd name="T2" fmla="*/ 177 w 202"/>
                <a:gd name="T3" fmla="*/ 48 h 144"/>
                <a:gd name="T4" fmla="*/ 177 w 202"/>
                <a:gd name="T5" fmla="*/ 16 h 144"/>
                <a:gd name="T6" fmla="*/ 151 w 202"/>
                <a:gd name="T7" fmla="*/ 0 h 144"/>
                <a:gd name="T8" fmla="*/ 126 w 202"/>
                <a:gd name="T9" fmla="*/ 0 h 144"/>
                <a:gd name="T10" fmla="*/ 109 w 202"/>
                <a:gd name="T11" fmla="*/ 0 h 144"/>
                <a:gd name="T12" fmla="*/ 84 w 202"/>
                <a:gd name="T13" fmla="*/ 0 h 144"/>
                <a:gd name="T14" fmla="*/ 84 w 202"/>
                <a:gd name="T15" fmla="*/ 8 h 144"/>
                <a:gd name="T16" fmla="*/ 84 w 202"/>
                <a:gd name="T17" fmla="*/ 0 h 144"/>
                <a:gd name="T18" fmla="*/ 67 w 202"/>
                <a:gd name="T19" fmla="*/ 8 h 144"/>
                <a:gd name="T20" fmla="*/ 59 w 202"/>
                <a:gd name="T21" fmla="*/ 24 h 144"/>
                <a:gd name="T22" fmla="*/ 50 w 202"/>
                <a:gd name="T23" fmla="*/ 40 h 144"/>
                <a:gd name="T24" fmla="*/ 16 w 202"/>
                <a:gd name="T25" fmla="*/ 40 h 144"/>
                <a:gd name="T26" fmla="*/ 16 w 202"/>
                <a:gd name="T27" fmla="*/ 56 h 144"/>
                <a:gd name="T28" fmla="*/ 0 w 202"/>
                <a:gd name="T29" fmla="*/ 72 h 144"/>
                <a:gd name="T30" fmla="*/ 33 w 202"/>
                <a:gd name="T31" fmla="*/ 120 h 144"/>
                <a:gd name="T32" fmla="*/ 67 w 202"/>
                <a:gd name="T33" fmla="*/ 96 h 144"/>
                <a:gd name="T34" fmla="*/ 92 w 202"/>
                <a:gd name="T35" fmla="*/ 112 h 144"/>
                <a:gd name="T36" fmla="*/ 101 w 202"/>
                <a:gd name="T37" fmla="*/ 136 h 144"/>
                <a:gd name="T38" fmla="*/ 118 w 202"/>
                <a:gd name="T39" fmla="*/ 136 h 144"/>
                <a:gd name="T40" fmla="*/ 134 w 202"/>
                <a:gd name="T41" fmla="*/ 144 h 144"/>
                <a:gd name="T42" fmla="*/ 143 w 202"/>
                <a:gd name="T43" fmla="*/ 144 h 144"/>
                <a:gd name="T44" fmla="*/ 143 w 202"/>
                <a:gd name="T45" fmla="*/ 144 h 144"/>
                <a:gd name="T46" fmla="*/ 168 w 202"/>
                <a:gd name="T47" fmla="*/ 128 h 144"/>
                <a:gd name="T48" fmla="*/ 193 w 202"/>
                <a:gd name="T49" fmla="*/ 120 h 144"/>
                <a:gd name="T50" fmla="*/ 202 w 202"/>
                <a:gd name="T51" fmla="*/ 88 h 144"/>
                <a:gd name="T52" fmla="*/ 185 w 202"/>
                <a:gd name="T53" fmla="*/ 72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2" h="144">
                  <a:moveTo>
                    <a:pt x="185" y="72"/>
                  </a:moveTo>
                  <a:lnTo>
                    <a:pt x="177" y="48"/>
                  </a:lnTo>
                  <a:lnTo>
                    <a:pt x="177" y="16"/>
                  </a:lnTo>
                  <a:lnTo>
                    <a:pt x="151" y="0"/>
                  </a:lnTo>
                  <a:lnTo>
                    <a:pt x="126" y="0"/>
                  </a:lnTo>
                  <a:lnTo>
                    <a:pt x="109" y="0"/>
                  </a:lnTo>
                  <a:lnTo>
                    <a:pt x="84" y="0"/>
                  </a:lnTo>
                  <a:lnTo>
                    <a:pt x="84" y="8"/>
                  </a:lnTo>
                  <a:lnTo>
                    <a:pt x="84" y="0"/>
                  </a:lnTo>
                  <a:lnTo>
                    <a:pt x="67" y="8"/>
                  </a:lnTo>
                  <a:lnTo>
                    <a:pt x="59" y="24"/>
                  </a:lnTo>
                  <a:lnTo>
                    <a:pt x="50" y="40"/>
                  </a:lnTo>
                  <a:lnTo>
                    <a:pt x="16" y="40"/>
                  </a:lnTo>
                  <a:lnTo>
                    <a:pt x="16" y="56"/>
                  </a:lnTo>
                  <a:lnTo>
                    <a:pt x="0" y="72"/>
                  </a:lnTo>
                  <a:lnTo>
                    <a:pt x="33" y="120"/>
                  </a:lnTo>
                  <a:lnTo>
                    <a:pt x="67" y="96"/>
                  </a:lnTo>
                  <a:lnTo>
                    <a:pt x="92" y="112"/>
                  </a:lnTo>
                  <a:lnTo>
                    <a:pt x="101" y="136"/>
                  </a:lnTo>
                  <a:lnTo>
                    <a:pt x="118" y="136"/>
                  </a:lnTo>
                  <a:lnTo>
                    <a:pt x="134" y="144"/>
                  </a:lnTo>
                  <a:lnTo>
                    <a:pt x="143" y="144"/>
                  </a:lnTo>
                  <a:lnTo>
                    <a:pt x="168" y="128"/>
                  </a:lnTo>
                  <a:lnTo>
                    <a:pt x="193" y="120"/>
                  </a:lnTo>
                  <a:lnTo>
                    <a:pt x="202" y="88"/>
                  </a:lnTo>
                  <a:lnTo>
                    <a:pt x="185" y="72"/>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6" name="Freeform 13"/>
            <p:cNvSpPr>
              <a:spLocks/>
            </p:cNvSpPr>
            <p:nvPr/>
          </p:nvSpPr>
          <p:spPr bwMode="auto">
            <a:xfrm>
              <a:off x="2429" y="1536"/>
              <a:ext cx="666" cy="1016"/>
            </a:xfrm>
            <a:custGeom>
              <a:avLst/>
              <a:gdLst>
                <a:gd name="T0" fmla="*/ 337 w 666"/>
                <a:gd name="T1" fmla="*/ 96 h 1016"/>
                <a:gd name="T2" fmla="*/ 421 w 666"/>
                <a:gd name="T3" fmla="*/ 24 h 1016"/>
                <a:gd name="T4" fmla="*/ 270 w 666"/>
                <a:gd name="T5" fmla="*/ 24 h 1016"/>
                <a:gd name="T6" fmla="*/ 253 w 666"/>
                <a:gd name="T7" fmla="*/ 80 h 1016"/>
                <a:gd name="T8" fmla="*/ 202 w 666"/>
                <a:gd name="T9" fmla="*/ 136 h 1016"/>
                <a:gd name="T10" fmla="*/ 169 w 666"/>
                <a:gd name="T11" fmla="*/ 200 h 1016"/>
                <a:gd name="T12" fmla="*/ 202 w 666"/>
                <a:gd name="T13" fmla="*/ 232 h 1016"/>
                <a:gd name="T14" fmla="*/ 169 w 666"/>
                <a:gd name="T15" fmla="*/ 320 h 1016"/>
                <a:gd name="T16" fmla="*/ 186 w 666"/>
                <a:gd name="T17" fmla="*/ 344 h 1016"/>
                <a:gd name="T18" fmla="*/ 228 w 666"/>
                <a:gd name="T19" fmla="*/ 320 h 1016"/>
                <a:gd name="T20" fmla="*/ 186 w 666"/>
                <a:gd name="T21" fmla="*/ 424 h 1016"/>
                <a:gd name="T22" fmla="*/ 236 w 666"/>
                <a:gd name="T23" fmla="*/ 464 h 1016"/>
                <a:gd name="T24" fmla="*/ 303 w 666"/>
                <a:gd name="T25" fmla="*/ 448 h 1016"/>
                <a:gd name="T26" fmla="*/ 287 w 666"/>
                <a:gd name="T27" fmla="*/ 496 h 1016"/>
                <a:gd name="T28" fmla="*/ 329 w 666"/>
                <a:gd name="T29" fmla="*/ 576 h 1016"/>
                <a:gd name="T30" fmla="*/ 295 w 666"/>
                <a:gd name="T31" fmla="*/ 648 h 1016"/>
                <a:gd name="T32" fmla="*/ 202 w 666"/>
                <a:gd name="T33" fmla="*/ 624 h 1016"/>
                <a:gd name="T34" fmla="*/ 160 w 666"/>
                <a:gd name="T35" fmla="*/ 680 h 1016"/>
                <a:gd name="T36" fmla="*/ 211 w 666"/>
                <a:gd name="T37" fmla="*/ 744 h 1016"/>
                <a:gd name="T38" fmla="*/ 101 w 666"/>
                <a:gd name="T39" fmla="*/ 776 h 1016"/>
                <a:gd name="T40" fmla="*/ 101 w 666"/>
                <a:gd name="T41" fmla="*/ 808 h 1016"/>
                <a:gd name="T42" fmla="*/ 169 w 666"/>
                <a:gd name="T43" fmla="*/ 824 h 1016"/>
                <a:gd name="T44" fmla="*/ 219 w 666"/>
                <a:gd name="T45" fmla="*/ 864 h 1016"/>
                <a:gd name="T46" fmla="*/ 295 w 666"/>
                <a:gd name="T47" fmla="*/ 848 h 1016"/>
                <a:gd name="T48" fmla="*/ 228 w 666"/>
                <a:gd name="T49" fmla="*/ 896 h 1016"/>
                <a:gd name="T50" fmla="*/ 127 w 666"/>
                <a:gd name="T51" fmla="*/ 904 h 1016"/>
                <a:gd name="T52" fmla="*/ 0 w 666"/>
                <a:gd name="T53" fmla="*/ 984 h 1016"/>
                <a:gd name="T54" fmla="*/ 51 w 666"/>
                <a:gd name="T55" fmla="*/ 1016 h 1016"/>
                <a:gd name="T56" fmla="*/ 93 w 666"/>
                <a:gd name="T57" fmla="*/ 976 h 1016"/>
                <a:gd name="T58" fmla="*/ 219 w 666"/>
                <a:gd name="T59" fmla="*/ 960 h 1016"/>
                <a:gd name="T60" fmla="*/ 337 w 666"/>
                <a:gd name="T61" fmla="*/ 984 h 1016"/>
                <a:gd name="T62" fmla="*/ 421 w 666"/>
                <a:gd name="T63" fmla="*/ 968 h 1016"/>
                <a:gd name="T64" fmla="*/ 573 w 666"/>
                <a:gd name="T65" fmla="*/ 968 h 1016"/>
                <a:gd name="T66" fmla="*/ 624 w 666"/>
                <a:gd name="T67" fmla="*/ 928 h 1016"/>
                <a:gd name="T68" fmla="*/ 590 w 666"/>
                <a:gd name="T69" fmla="*/ 872 h 1016"/>
                <a:gd name="T70" fmla="*/ 649 w 666"/>
                <a:gd name="T71" fmla="*/ 840 h 1016"/>
                <a:gd name="T72" fmla="*/ 666 w 666"/>
                <a:gd name="T73" fmla="*/ 760 h 1016"/>
                <a:gd name="T74" fmla="*/ 539 w 666"/>
                <a:gd name="T75" fmla="*/ 728 h 1016"/>
                <a:gd name="T76" fmla="*/ 523 w 666"/>
                <a:gd name="T77" fmla="*/ 632 h 1016"/>
                <a:gd name="T78" fmla="*/ 539 w 666"/>
                <a:gd name="T79" fmla="*/ 576 h 1016"/>
                <a:gd name="T80" fmla="*/ 480 w 666"/>
                <a:gd name="T81" fmla="*/ 512 h 1016"/>
                <a:gd name="T82" fmla="*/ 455 w 666"/>
                <a:gd name="T83" fmla="*/ 392 h 1016"/>
                <a:gd name="T84" fmla="*/ 413 w 666"/>
                <a:gd name="T85" fmla="*/ 344 h 1016"/>
                <a:gd name="T86" fmla="*/ 337 w 666"/>
                <a:gd name="T87" fmla="*/ 320 h 1016"/>
                <a:gd name="T88" fmla="*/ 388 w 666"/>
                <a:gd name="T89" fmla="*/ 280 h 1016"/>
                <a:gd name="T90" fmla="*/ 447 w 666"/>
                <a:gd name="T91" fmla="*/ 224 h 1016"/>
                <a:gd name="T92" fmla="*/ 489 w 666"/>
                <a:gd name="T93" fmla="*/ 144 h 1016"/>
                <a:gd name="T94" fmla="*/ 379 w 666"/>
                <a:gd name="T95" fmla="*/ 120 h 10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6" h="1016">
                  <a:moveTo>
                    <a:pt x="329" y="128"/>
                  </a:moveTo>
                  <a:lnTo>
                    <a:pt x="354" y="104"/>
                  </a:lnTo>
                  <a:lnTo>
                    <a:pt x="337" y="96"/>
                  </a:lnTo>
                  <a:lnTo>
                    <a:pt x="388" y="64"/>
                  </a:lnTo>
                  <a:lnTo>
                    <a:pt x="413" y="56"/>
                  </a:lnTo>
                  <a:lnTo>
                    <a:pt x="421" y="24"/>
                  </a:lnTo>
                  <a:lnTo>
                    <a:pt x="320" y="16"/>
                  </a:lnTo>
                  <a:lnTo>
                    <a:pt x="287" y="0"/>
                  </a:lnTo>
                  <a:lnTo>
                    <a:pt x="270" y="24"/>
                  </a:lnTo>
                  <a:lnTo>
                    <a:pt x="253" y="40"/>
                  </a:lnTo>
                  <a:lnTo>
                    <a:pt x="245" y="56"/>
                  </a:lnTo>
                  <a:lnTo>
                    <a:pt x="253" y="80"/>
                  </a:lnTo>
                  <a:lnTo>
                    <a:pt x="219" y="88"/>
                  </a:lnTo>
                  <a:lnTo>
                    <a:pt x="202" y="104"/>
                  </a:lnTo>
                  <a:lnTo>
                    <a:pt x="202" y="136"/>
                  </a:lnTo>
                  <a:lnTo>
                    <a:pt x="202" y="160"/>
                  </a:lnTo>
                  <a:lnTo>
                    <a:pt x="186" y="184"/>
                  </a:lnTo>
                  <a:lnTo>
                    <a:pt x="169" y="200"/>
                  </a:lnTo>
                  <a:lnTo>
                    <a:pt x="135" y="248"/>
                  </a:lnTo>
                  <a:lnTo>
                    <a:pt x="160" y="256"/>
                  </a:lnTo>
                  <a:lnTo>
                    <a:pt x="202" y="232"/>
                  </a:lnTo>
                  <a:lnTo>
                    <a:pt x="186" y="264"/>
                  </a:lnTo>
                  <a:lnTo>
                    <a:pt x="177" y="296"/>
                  </a:lnTo>
                  <a:lnTo>
                    <a:pt x="169" y="320"/>
                  </a:lnTo>
                  <a:lnTo>
                    <a:pt x="143" y="376"/>
                  </a:lnTo>
                  <a:lnTo>
                    <a:pt x="169" y="376"/>
                  </a:lnTo>
                  <a:lnTo>
                    <a:pt x="186" y="344"/>
                  </a:lnTo>
                  <a:lnTo>
                    <a:pt x="202" y="304"/>
                  </a:lnTo>
                  <a:lnTo>
                    <a:pt x="211" y="328"/>
                  </a:lnTo>
                  <a:lnTo>
                    <a:pt x="228" y="320"/>
                  </a:lnTo>
                  <a:lnTo>
                    <a:pt x="219" y="344"/>
                  </a:lnTo>
                  <a:lnTo>
                    <a:pt x="228" y="360"/>
                  </a:lnTo>
                  <a:lnTo>
                    <a:pt x="186" y="424"/>
                  </a:lnTo>
                  <a:lnTo>
                    <a:pt x="194" y="472"/>
                  </a:lnTo>
                  <a:lnTo>
                    <a:pt x="202" y="440"/>
                  </a:lnTo>
                  <a:lnTo>
                    <a:pt x="236" y="464"/>
                  </a:lnTo>
                  <a:lnTo>
                    <a:pt x="253" y="456"/>
                  </a:lnTo>
                  <a:lnTo>
                    <a:pt x="278" y="464"/>
                  </a:lnTo>
                  <a:lnTo>
                    <a:pt x="303" y="448"/>
                  </a:lnTo>
                  <a:lnTo>
                    <a:pt x="329" y="456"/>
                  </a:lnTo>
                  <a:lnTo>
                    <a:pt x="295" y="480"/>
                  </a:lnTo>
                  <a:lnTo>
                    <a:pt x="287" y="496"/>
                  </a:lnTo>
                  <a:lnTo>
                    <a:pt x="312" y="544"/>
                  </a:lnTo>
                  <a:lnTo>
                    <a:pt x="329" y="544"/>
                  </a:lnTo>
                  <a:lnTo>
                    <a:pt x="329" y="576"/>
                  </a:lnTo>
                  <a:lnTo>
                    <a:pt x="320" y="576"/>
                  </a:lnTo>
                  <a:lnTo>
                    <a:pt x="312" y="632"/>
                  </a:lnTo>
                  <a:lnTo>
                    <a:pt x="295" y="648"/>
                  </a:lnTo>
                  <a:lnTo>
                    <a:pt x="287" y="640"/>
                  </a:lnTo>
                  <a:lnTo>
                    <a:pt x="236" y="640"/>
                  </a:lnTo>
                  <a:lnTo>
                    <a:pt x="202" y="624"/>
                  </a:lnTo>
                  <a:lnTo>
                    <a:pt x="186" y="632"/>
                  </a:lnTo>
                  <a:lnTo>
                    <a:pt x="202" y="648"/>
                  </a:lnTo>
                  <a:lnTo>
                    <a:pt x="160" y="680"/>
                  </a:lnTo>
                  <a:lnTo>
                    <a:pt x="177" y="688"/>
                  </a:lnTo>
                  <a:lnTo>
                    <a:pt x="202" y="680"/>
                  </a:lnTo>
                  <a:lnTo>
                    <a:pt x="211" y="744"/>
                  </a:lnTo>
                  <a:lnTo>
                    <a:pt x="169" y="760"/>
                  </a:lnTo>
                  <a:lnTo>
                    <a:pt x="143" y="768"/>
                  </a:lnTo>
                  <a:lnTo>
                    <a:pt x="101" y="776"/>
                  </a:lnTo>
                  <a:lnTo>
                    <a:pt x="84" y="784"/>
                  </a:lnTo>
                  <a:lnTo>
                    <a:pt x="93" y="792"/>
                  </a:lnTo>
                  <a:lnTo>
                    <a:pt x="101" y="808"/>
                  </a:lnTo>
                  <a:lnTo>
                    <a:pt x="135" y="824"/>
                  </a:lnTo>
                  <a:lnTo>
                    <a:pt x="152" y="808"/>
                  </a:lnTo>
                  <a:lnTo>
                    <a:pt x="169" y="824"/>
                  </a:lnTo>
                  <a:lnTo>
                    <a:pt x="160" y="840"/>
                  </a:lnTo>
                  <a:lnTo>
                    <a:pt x="194" y="840"/>
                  </a:lnTo>
                  <a:lnTo>
                    <a:pt x="219" y="864"/>
                  </a:lnTo>
                  <a:lnTo>
                    <a:pt x="261" y="864"/>
                  </a:lnTo>
                  <a:lnTo>
                    <a:pt x="278" y="856"/>
                  </a:lnTo>
                  <a:lnTo>
                    <a:pt x="295" y="848"/>
                  </a:lnTo>
                  <a:lnTo>
                    <a:pt x="270" y="872"/>
                  </a:lnTo>
                  <a:lnTo>
                    <a:pt x="261" y="888"/>
                  </a:lnTo>
                  <a:lnTo>
                    <a:pt x="228" y="896"/>
                  </a:lnTo>
                  <a:lnTo>
                    <a:pt x="160" y="888"/>
                  </a:lnTo>
                  <a:lnTo>
                    <a:pt x="152" y="896"/>
                  </a:lnTo>
                  <a:lnTo>
                    <a:pt x="127" y="904"/>
                  </a:lnTo>
                  <a:lnTo>
                    <a:pt x="110" y="928"/>
                  </a:lnTo>
                  <a:lnTo>
                    <a:pt x="42" y="976"/>
                  </a:lnTo>
                  <a:lnTo>
                    <a:pt x="0" y="984"/>
                  </a:lnTo>
                  <a:lnTo>
                    <a:pt x="9" y="992"/>
                  </a:lnTo>
                  <a:lnTo>
                    <a:pt x="34" y="992"/>
                  </a:lnTo>
                  <a:lnTo>
                    <a:pt x="51" y="1016"/>
                  </a:lnTo>
                  <a:lnTo>
                    <a:pt x="68" y="1008"/>
                  </a:lnTo>
                  <a:lnTo>
                    <a:pt x="68" y="992"/>
                  </a:lnTo>
                  <a:lnTo>
                    <a:pt x="93" y="976"/>
                  </a:lnTo>
                  <a:lnTo>
                    <a:pt x="143" y="976"/>
                  </a:lnTo>
                  <a:lnTo>
                    <a:pt x="169" y="1008"/>
                  </a:lnTo>
                  <a:lnTo>
                    <a:pt x="219" y="960"/>
                  </a:lnTo>
                  <a:lnTo>
                    <a:pt x="261" y="952"/>
                  </a:lnTo>
                  <a:lnTo>
                    <a:pt x="295" y="976"/>
                  </a:lnTo>
                  <a:lnTo>
                    <a:pt x="337" y="984"/>
                  </a:lnTo>
                  <a:lnTo>
                    <a:pt x="346" y="968"/>
                  </a:lnTo>
                  <a:lnTo>
                    <a:pt x="388" y="968"/>
                  </a:lnTo>
                  <a:lnTo>
                    <a:pt x="421" y="968"/>
                  </a:lnTo>
                  <a:lnTo>
                    <a:pt x="472" y="968"/>
                  </a:lnTo>
                  <a:lnTo>
                    <a:pt x="506" y="984"/>
                  </a:lnTo>
                  <a:lnTo>
                    <a:pt x="573" y="968"/>
                  </a:lnTo>
                  <a:lnTo>
                    <a:pt x="590" y="952"/>
                  </a:lnTo>
                  <a:lnTo>
                    <a:pt x="624" y="952"/>
                  </a:lnTo>
                  <a:lnTo>
                    <a:pt x="624" y="928"/>
                  </a:lnTo>
                  <a:lnTo>
                    <a:pt x="565" y="912"/>
                  </a:lnTo>
                  <a:lnTo>
                    <a:pt x="590" y="896"/>
                  </a:lnTo>
                  <a:lnTo>
                    <a:pt x="590" y="872"/>
                  </a:lnTo>
                  <a:lnTo>
                    <a:pt x="624" y="872"/>
                  </a:lnTo>
                  <a:lnTo>
                    <a:pt x="624" y="856"/>
                  </a:lnTo>
                  <a:lnTo>
                    <a:pt x="649" y="840"/>
                  </a:lnTo>
                  <a:lnTo>
                    <a:pt x="657" y="816"/>
                  </a:lnTo>
                  <a:lnTo>
                    <a:pt x="666" y="800"/>
                  </a:lnTo>
                  <a:lnTo>
                    <a:pt x="666" y="760"/>
                  </a:lnTo>
                  <a:lnTo>
                    <a:pt x="582" y="728"/>
                  </a:lnTo>
                  <a:lnTo>
                    <a:pt x="565" y="744"/>
                  </a:lnTo>
                  <a:lnTo>
                    <a:pt x="539" y="728"/>
                  </a:lnTo>
                  <a:lnTo>
                    <a:pt x="573" y="704"/>
                  </a:lnTo>
                  <a:lnTo>
                    <a:pt x="556" y="656"/>
                  </a:lnTo>
                  <a:lnTo>
                    <a:pt x="523" y="632"/>
                  </a:lnTo>
                  <a:lnTo>
                    <a:pt x="548" y="632"/>
                  </a:lnTo>
                  <a:lnTo>
                    <a:pt x="539" y="592"/>
                  </a:lnTo>
                  <a:lnTo>
                    <a:pt x="539" y="576"/>
                  </a:lnTo>
                  <a:lnTo>
                    <a:pt x="531" y="560"/>
                  </a:lnTo>
                  <a:lnTo>
                    <a:pt x="523" y="536"/>
                  </a:lnTo>
                  <a:lnTo>
                    <a:pt x="480" y="512"/>
                  </a:lnTo>
                  <a:lnTo>
                    <a:pt x="472" y="480"/>
                  </a:lnTo>
                  <a:lnTo>
                    <a:pt x="455" y="440"/>
                  </a:lnTo>
                  <a:lnTo>
                    <a:pt x="455" y="392"/>
                  </a:lnTo>
                  <a:lnTo>
                    <a:pt x="447" y="376"/>
                  </a:lnTo>
                  <a:lnTo>
                    <a:pt x="421" y="352"/>
                  </a:lnTo>
                  <a:lnTo>
                    <a:pt x="413" y="344"/>
                  </a:lnTo>
                  <a:lnTo>
                    <a:pt x="396" y="328"/>
                  </a:lnTo>
                  <a:lnTo>
                    <a:pt x="362" y="328"/>
                  </a:lnTo>
                  <a:lnTo>
                    <a:pt x="337" y="320"/>
                  </a:lnTo>
                  <a:lnTo>
                    <a:pt x="371" y="312"/>
                  </a:lnTo>
                  <a:lnTo>
                    <a:pt x="396" y="304"/>
                  </a:lnTo>
                  <a:lnTo>
                    <a:pt x="388" y="280"/>
                  </a:lnTo>
                  <a:lnTo>
                    <a:pt x="421" y="264"/>
                  </a:lnTo>
                  <a:lnTo>
                    <a:pt x="421" y="248"/>
                  </a:lnTo>
                  <a:lnTo>
                    <a:pt x="447" y="224"/>
                  </a:lnTo>
                  <a:lnTo>
                    <a:pt x="455" y="192"/>
                  </a:lnTo>
                  <a:lnTo>
                    <a:pt x="489" y="168"/>
                  </a:lnTo>
                  <a:lnTo>
                    <a:pt x="489" y="144"/>
                  </a:lnTo>
                  <a:lnTo>
                    <a:pt x="447" y="144"/>
                  </a:lnTo>
                  <a:lnTo>
                    <a:pt x="430" y="128"/>
                  </a:lnTo>
                  <a:lnTo>
                    <a:pt x="379" y="120"/>
                  </a:lnTo>
                  <a:lnTo>
                    <a:pt x="329" y="128"/>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7" name="Freeform 14"/>
            <p:cNvSpPr>
              <a:spLocks/>
            </p:cNvSpPr>
            <p:nvPr/>
          </p:nvSpPr>
          <p:spPr bwMode="auto">
            <a:xfrm>
              <a:off x="1814" y="720"/>
              <a:ext cx="590" cy="424"/>
            </a:xfrm>
            <a:custGeom>
              <a:avLst/>
              <a:gdLst>
                <a:gd name="T0" fmla="*/ 101 w 590"/>
                <a:gd name="T1" fmla="*/ 320 h 424"/>
                <a:gd name="T2" fmla="*/ 135 w 590"/>
                <a:gd name="T3" fmla="*/ 384 h 424"/>
                <a:gd name="T4" fmla="*/ 202 w 590"/>
                <a:gd name="T5" fmla="*/ 424 h 424"/>
                <a:gd name="T6" fmla="*/ 253 w 590"/>
                <a:gd name="T7" fmla="*/ 424 h 424"/>
                <a:gd name="T8" fmla="*/ 287 w 590"/>
                <a:gd name="T9" fmla="*/ 416 h 424"/>
                <a:gd name="T10" fmla="*/ 346 w 590"/>
                <a:gd name="T11" fmla="*/ 424 h 424"/>
                <a:gd name="T12" fmla="*/ 430 w 590"/>
                <a:gd name="T13" fmla="*/ 392 h 424"/>
                <a:gd name="T14" fmla="*/ 463 w 590"/>
                <a:gd name="T15" fmla="*/ 400 h 424"/>
                <a:gd name="T16" fmla="*/ 506 w 590"/>
                <a:gd name="T17" fmla="*/ 376 h 424"/>
                <a:gd name="T18" fmla="*/ 556 w 590"/>
                <a:gd name="T19" fmla="*/ 352 h 424"/>
                <a:gd name="T20" fmla="*/ 590 w 590"/>
                <a:gd name="T21" fmla="*/ 272 h 424"/>
                <a:gd name="T22" fmla="*/ 565 w 590"/>
                <a:gd name="T23" fmla="*/ 256 h 424"/>
                <a:gd name="T24" fmla="*/ 556 w 590"/>
                <a:gd name="T25" fmla="*/ 224 h 424"/>
                <a:gd name="T26" fmla="*/ 565 w 590"/>
                <a:gd name="T27" fmla="*/ 192 h 424"/>
                <a:gd name="T28" fmla="*/ 573 w 590"/>
                <a:gd name="T29" fmla="*/ 160 h 424"/>
                <a:gd name="T30" fmla="*/ 531 w 590"/>
                <a:gd name="T31" fmla="*/ 160 h 424"/>
                <a:gd name="T32" fmla="*/ 506 w 590"/>
                <a:gd name="T33" fmla="*/ 120 h 424"/>
                <a:gd name="T34" fmla="*/ 480 w 590"/>
                <a:gd name="T35" fmla="*/ 144 h 424"/>
                <a:gd name="T36" fmla="*/ 472 w 590"/>
                <a:gd name="T37" fmla="*/ 160 h 424"/>
                <a:gd name="T38" fmla="*/ 447 w 590"/>
                <a:gd name="T39" fmla="*/ 152 h 424"/>
                <a:gd name="T40" fmla="*/ 413 w 590"/>
                <a:gd name="T41" fmla="*/ 160 h 424"/>
                <a:gd name="T42" fmla="*/ 405 w 590"/>
                <a:gd name="T43" fmla="*/ 128 h 424"/>
                <a:gd name="T44" fmla="*/ 379 w 590"/>
                <a:gd name="T45" fmla="*/ 128 h 424"/>
                <a:gd name="T46" fmla="*/ 371 w 590"/>
                <a:gd name="T47" fmla="*/ 152 h 424"/>
                <a:gd name="T48" fmla="*/ 354 w 590"/>
                <a:gd name="T49" fmla="*/ 112 h 424"/>
                <a:gd name="T50" fmla="*/ 312 w 590"/>
                <a:gd name="T51" fmla="*/ 120 h 424"/>
                <a:gd name="T52" fmla="*/ 295 w 590"/>
                <a:gd name="T53" fmla="*/ 144 h 424"/>
                <a:gd name="T54" fmla="*/ 278 w 590"/>
                <a:gd name="T55" fmla="*/ 144 h 424"/>
                <a:gd name="T56" fmla="*/ 270 w 590"/>
                <a:gd name="T57" fmla="*/ 88 h 424"/>
                <a:gd name="T58" fmla="*/ 253 w 590"/>
                <a:gd name="T59" fmla="*/ 96 h 424"/>
                <a:gd name="T60" fmla="*/ 244 w 590"/>
                <a:gd name="T61" fmla="*/ 152 h 424"/>
                <a:gd name="T62" fmla="*/ 228 w 590"/>
                <a:gd name="T63" fmla="*/ 152 h 424"/>
                <a:gd name="T64" fmla="*/ 219 w 590"/>
                <a:gd name="T65" fmla="*/ 128 h 424"/>
                <a:gd name="T66" fmla="*/ 177 w 590"/>
                <a:gd name="T67" fmla="*/ 160 h 424"/>
                <a:gd name="T68" fmla="*/ 185 w 590"/>
                <a:gd name="T69" fmla="*/ 112 h 424"/>
                <a:gd name="T70" fmla="*/ 211 w 590"/>
                <a:gd name="T71" fmla="*/ 88 h 424"/>
                <a:gd name="T72" fmla="*/ 185 w 590"/>
                <a:gd name="T73" fmla="*/ 16 h 424"/>
                <a:gd name="T74" fmla="*/ 143 w 590"/>
                <a:gd name="T75" fmla="*/ 0 h 424"/>
                <a:gd name="T76" fmla="*/ 152 w 590"/>
                <a:gd name="T77" fmla="*/ 64 h 424"/>
                <a:gd name="T78" fmla="*/ 118 w 590"/>
                <a:gd name="T79" fmla="*/ 16 h 424"/>
                <a:gd name="T80" fmla="*/ 93 w 590"/>
                <a:gd name="T81" fmla="*/ 32 h 424"/>
                <a:gd name="T82" fmla="*/ 76 w 590"/>
                <a:gd name="T83" fmla="*/ 48 h 424"/>
                <a:gd name="T84" fmla="*/ 93 w 590"/>
                <a:gd name="T85" fmla="*/ 64 h 424"/>
                <a:gd name="T86" fmla="*/ 59 w 590"/>
                <a:gd name="T87" fmla="*/ 48 h 424"/>
                <a:gd name="T88" fmla="*/ 51 w 590"/>
                <a:gd name="T89" fmla="*/ 64 h 424"/>
                <a:gd name="T90" fmla="*/ 25 w 590"/>
                <a:gd name="T91" fmla="*/ 64 h 424"/>
                <a:gd name="T92" fmla="*/ 42 w 590"/>
                <a:gd name="T93" fmla="*/ 88 h 424"/>
                <a:gd name="T94" fmla="*/ 101 w 590"/>
                <a:gd name="T95" fmla="*/ 96 h 424"/>
                <a:gd name="T96" fmla="*/ 143 w 590"/>
                <a:gd name="T97" fmla="*/ 128 h 424"/>
                <a:gd name="T98" fmla="*/ 110 w 590"/>
                <a:gd name="T99" fmla="*/ 144 h 424"/>
                <a:gd name="T100" fmla="*/ 126 w 590"/>
                <a:gd name="T101" fmla="*/ 160 h 424"/>
                <a:gd name="T102" fmla="*/ 143 w 590"/>
                <a:gd name="T103" fmla="*/ 176 h 424"/>
                <a:gd name="T104" fmla="*/ 126 w 590"/>
                <a:gd name="T105" fmla="*/ 184 h 424"/>
                <a:gd name="T106" fmla="*/ 8 w 590"/>
                <a:gd name="T107" fmla="*/ 144 h 424"/>
                <a:gd name="T108" fmla="*/ 0 w 590"/>
                <a:gd name="T109" fmla="*/ 168 h 424"/>
                <a:gd name="T110" fmla="*/ 93 w 590"/>
                <a:gd name="T111" fmla="*/ 192 h 424"/>
                <a:gd name="T112" fmla="*/ 84 w 590"/>
                <a:gd name="T113" fmla="*/ 216 h 424"/>
                <a:gd name="T114" fmla="*/ 84 w 590"/>
                <a:gd name="T115" fmla="*/ 256 h 424"/>
                <a:gd name="T116" fmla="*/ 67 w 590"/>
                <a:gd name="T117" fmla="*/ 280 h 424"/>
                <a:gd name="T118" fmla="*/ 34 w 590"/>
                <a:gd name="T119" fmla="*/ 280 h 424"/>
                <a:gd name="T120" fmla="*/ 17 w 590"/>
                <a:gd name="T121" fmla="*/ 296 h 424"/>
                <a:gd name="T122" fmla="*/ 101 w 590"/>
                <a:gd name="T123" fmla="*/ 320 h 4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0" h="424">
                  <a:moveTo>
                    <a:pt x="101" y="320"/>
                  </a:moveTo>
                  <a:lnTo>
                    <a:pt x="135" y="384"/>
                  </a:lnTo>
                  <a:lnTo>
                    <a:pt x="202" y="424"/>
                  </a:lnTo>
                  <a:lnTo>
                    <a:pt x="253" y="424"/>
                  </a:lnTo>
                  <a:lnTo>
                    <a:pt x="287" y="416"/>
                  </a:lnTo>
                  <a:lnTo>
                    <a:pt x="346" y="424"/>
                  </a:lnTo>
                  <a:lnTo>
                    <a:pt x="430" y="392"/>
                  </a:lnTo>
                  <a:lnTo>
                    <a:pt x="463" y="400"/>
                  </a:lnTo>
                  <a:lnTo>
                    <a:pt x="506" y="376"/>
                  </a:lnTo>
                  <a:lnTo>
                    <a:pt x="556" y="352"/>
                  </a:lnTo>
                  <a:lnTo>
                    <a:pt x="590" y="272"/>
                  </a:lnTo>
                  <a:lnTo>
                    <a:pt x="565" y="256"/>
                  </a:lnTo>
                  <a:lnTo>
                    <a:pt x="556" y="224"/>
                  </a:lnTo>
                  <a:lnTo>
                    <a:pt x="565" y="192"/>
                  </a:lnTo>
                  <a:lnTo>
                    <a:pt x="573" y="160"/>
                  </a:lnTo>
                  <a:lnTo>
                    <a:pt x="531" y="160"/>
                  </a:lnTo>
                  <a:lnTo>
                    <a:pt x="506" y="120"/>
                  </a:lnTo>
                  <a:lnTo>
                    <a:pt x="480" y="144"/>
                  </a:lnTo>
                  <a:lnTo>
                    <a:pt x="472" y="160"/>
                  </a:lnTo>
                  <a:lnTo>
                    <a:pt x="447" y="152"/>
                  </a:lnTo>
                  <a:lnTo>
                    <a:pt x="413" y="160"/>
                  </a:lnTo>
                  <a:lnTo>
                    <a:pt x="405" y="128"/>
                  </a:lnTo>
                  <a:lnTo>
                    <a:pt x="379" y="128"/>
                  </a:lnTo>
                  <a:lnTo>
                    <a:pt x="371" y="152"/>
                  </a:lnTo>
                  <a:lnTo>
                    <a:pt x="354" y="112"/>
                  </a:lnTo>
                  <a:lnTo>
                    <a:pt x="312" y="120"/>
                  </a:lnTo>
                  <a:lnTo>
                    <a:pt x="295" y="144"/>
                  </a:lnTo>
                  <a:lnTo>
                    <a:pt x="278" y="144"/>
                  </a:lnTo>
                  <a:lnTo>
                    <a:pt x="270" y="88"/>
                  </a:lnTo>
                  <a:lnTo>
                    <a:pt x="253" y="96"/>
                  </a:lnTo>
                  <a:lnTo>
                    <a:pt x="244" y="152"/>
                  </a:lnTo>
                  <a:lnTo>
                    <a:pt x="228" y="152"/>
                  </a:lnTo>
                  <a:lnTo>
                    <a:pt x="219" y="128"/>
                  </a:lnTo>
                  <a:lnTo>
                    <a:pt x="177" y="160"/>
                  </a:lnTo>
                  <a:lnTo>
                    <a:pt x="185" y="112"/>
                  </a:lnTo>
                  <a:lnTo>
                    <a:pt x="211" y="88"/>
                  </a:lnTo>
                  <a:lnTo>
                    <a:pt x="185" y="16"/>
                  </a:lnTo>
                  <a:lnTo>
                    <a:pt x="143" y="0"/>
                  </a:lnTo>
                  <a:lnTo>
                    <a:pt x="152" y="64"/>
                  </a:lnTo>
                  <a:lnTo>
                    <a:pt x="118" y="16"/>
                  </a:lnTo>
                  <a:lnTo>
                    <a:pt x="93" y="32"/>
                  </a:lnTo>
                  <a:lnTo>
                    <a:pt x="76" y="48"/>
                  </a:lnTo>
                  <a:lnTo>
                    <a:pt x="93" y="64"/>
                  </a:lnTo>
                  <a:lnTo>
                    <a:pt x="59" y="48"/>
                  </a:lnTo>
                  <a:lnTo>
                    <a:pt x="51" y="64"/>
                  </a:lnTo>
                  <a:lnTo>
                    <a:pt x="25" y="64"/>
                  </a:lnTo>
                  <a:lnTo>
                    <a:pt x="42" y="88"/>
                  </a:lnTo>
                  <a:lnTo>
                    <a:pt x="101" y="96"/>
                  </a:lnTo>
                  <a:lnTo>
                    <a:pt x="143" y="128"/>
                  </a:lnTo>
                  <a:lnTo>
                    <a:pt x="110" y="144"/>
                  </a:lnTo>
                  <a:lnTo>
                    <a:pt x="126" y="160"/>
                  </a:lnTo>
                  <a:lnTo>
                    <a:pt x="143" y="176"/>
                  </a:lnTo>
                  <a:lnTo>
                    <a:pt x="126" y="184"/>
                  </a:lnTo>
                  <a:lnTo>
                    <a:pt x="8" y="144"/>
                  </a:lnTo>
                  <a:lnTo>
                    <a:pt x="0" y="168"/>
                  </a:lnTo>
                  <a:lnTo>
                    <a:pt x="93" y="192"/>
                  </a:lnTo>
                  <a:lnTo>
                    <a:pt x="84" y="216"/>
                  </a:lnTo>
                  <a:lnTo>
                    <a:pt x="84" y="256"/>
                  </a:lnTo>
                  <a:lnTo>
                    <a:pt x="67" y="280"/>
                  </a:lnTo>
                  <a:lnTo>
                    <a:pt x="34" y="280"/>
                  </a:lnTo>
                  <a:lnTo>
                    <a:pt x="17" y="296"/>
                  </a:lnTo>
                  <a:lnTo>
                    <a:pt x="101" y="32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8" name="Freeform 15"/>
            <p:cNvSpPr>
              <a:spLocks/>
            </p:cNvSpPr>
            <p:nvPr/>
          </p:nvSpPr>
          <p:spPr bwMode="auto">
            <a:xfrm>
              <a:off x="3752" y="1984"/>
              <a:ext cx="67" cy="64"/>
            </a:xfrm>
            <a:custGeom>
              <a:avLst/>
              <a:gdLst>
                <a:gd name="T0" fmla="*/ 0 w 67"/>
                <a:gd name="T1" fmla="*/ 24 h 64"/>
                <a:gd name="T2" fmla="*/ 17 w 67"/>
                <a:gd name="T3" fmla="*/ 56 h 64"/>
                <a:gd name="T4" fmla="*/ 51 w 67"/>
                <a:gd name="T5" fmla="*/ 64 h 64"/>
                <a:gd name="T6" fmla="*/ 67 w 67"/>
                <a:gd name="T7" fmla="*/ 48 h 64"/>
                <a:gd name="T8" fmla="*/ 59 w 67"/>
                <a:gd name="T9" fmla="*/ 0 h 64"/>
                <a:gd name="T10" fmla="*/ 0 w 67"/>
                <a:gd name="T11" fmla="*/ 8 h 64"/>
                <a:gd name="T12" fmla="*/ 0 w 67"/>
                <a:gd name="T13" fmla="*/ 24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64">
                  <a:moveTo>
                    <a:pt x="0" y="24"/>
                  </a:moveTo>
                  <a:lnTo>
                    <a:pt x="17" y="56"/>
                  </a:lnTo>
                  <a:lnTo>
                    <a:pt x="51" y="64"/>
                  </a:lnTo>
                  <a:lnTo>
                    <a:pt x="67" y="48"/>
                  </a:lnTo>
                  <a:lnTo>
                    <a:pt x="59" y="0"/>
                  </a:lnTo>
                  <a:lnTo>
                    <a:pt x="0" y="8"/>
                  </a:lnTo>
                  <a:lnTo>
                    <a:pt x="0" y="24"/>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9" name="Freeform 16"/>
            <p:cNvSpPr>
              <a:spLocks/>
            </p:cNvSpPr>
            <p:nvPr/>
          </p:nvSpPr>
          <p:spPr bwMode="auto">
            <a:xfrm>
              <a:off x="1814" y="720"/>
              <a:ext cx="590" cy="424"/>
            </a:xfrm>
            <a:custGeom>
              <a:avLst/>
              <a:gdLst>
                <a:gd name="T0" fmla="*/ 101 w 590"/>
                <a:gd name="T1" fmla="*/ 320 h 424"/>
                <a:gd name="T2" fmla="*/ 135 w 590"/>
                <a:gd name="T3" fmla="*/ 384 h 424"/>
                <a:gd name="T4" fmla="*/ 202 w 590"/>
                <a:gd name="T5" fmla="*/ 424 h 424"/>
                <a:gd name="T6" fmla="*/ 253 w 590"/>
                <a:gd name="T7" fmla="*/ 424 h 424"/>
                <a:gd name="T8" fmla="*/ 287 w 590"/>
                <a:gd name="T9" fmla="*/ 416 h 424"/>
                <a:gd name="T10" fmla="*/ 346 w 590"/>
                <a:gd name="T11" fmla="*/ 424 h 424"/>
                <a:gd name="T12" fmla="*/ 430 w 590"/>
                <a:gd name="T13" fmla="*/ 392 h 424"/>
                <a:gd name="T14" fmla="*/ 463 w 590"/>
                <a:gd name="T15" fmla="*/ 400 h 424"/>
                <a:gd name="T16" fmla="*/ 506 w 590"/>
                <a:gd name="T17" fmla="*/ 376 h 424"/>
                <a:gd name="T18" fmla="*/ 556 w 590"/>
                <a:gd name="T19" fmla="*/ 352 h 424"/>
                <a:gd name="T20" fmla="*/ 590 w 590"/>
                <a:gd name="T21" fmla="*/ 272 h 424"/>
                <a:gd name="T22" fmla="*/ 565 w 590"/>
                <a:gd name="T23" fmla="*/ 256 h 424"/>
                <a:gd name="T24" fmla="*/ 556 w 590"/>
                <a:gd name="T25" fmla="*/ 224 h 424"/>
                <a:gd name="T26" fmla="*/ 565 w 590"/>
                <a:gd name="T27" fmla="*/ 192 h 424"/>
                <a:gd name="T28" fmla="*/ 573 w 590"/>
                <a:gd name="T29" fmla="*/ 160 h 424"/>
                <a:gd name="T30" fmla="*/ 531 w 590"/>
                <a:gd name="T31" fmla="*/ 160 h 424"/>
                <a:gd name="T32" fmla="*/ 506 w 590"/>
                <a:gd name="T33" fmla="*/ 120 h 424"/>
                <a:gd name="T34" fmla="*/ 480 w 590"/>
                <a:gd name="T35" fmla="*/ 144 h 424"/>
                <a:gd name="T36" fmla="*/ 472 w 590"/>
                <a:gd name="T37" fmla="*/ 160 h 424"/>
                <a:gd name="T38" fmla="*/ 447 w 590"/>
                <a:gd name="T39" fmla="*/ 152 h 424"/>
                <a:gd name="T40" fmla="*/ 413 w 590"/>
                <a:gd name="T41" fmla="*/ 160 h 424"/>
                <a:gd name="T42" fmla="*/ 405 w 590"/>
                <a:gd name="T43" fmla="*/ 128 h 424"/>
                <a:gd name="T44" fmla="*/ 379 w 590"/>
                <a:gd name="T45" fmla="*/ 128 h 424"/>
                <a:gd name="T46" fmla="*/ 371 w 590"/>
                <a:gd name="T47" fmla="*/ 152 h 424"/>
                <a:gd name="T48" fmla="*/ 354 w 590"/>
                <a:gd name="T49" fmla="*/ 112 h 424"/>
                <a:gd name="T50" fmla="*/ 312 w 590"/>
                <a:gd name="T51" fmla="*/ 120 h 424"/>
                <a:gd name="T52" fmla="*/ 295 w 590"/>
                <a:gd name="T53" fmla="*/ 144 h 424"/>
                <a:gd name="T54" fmla="*/ 278 w 590"/>
                <a:gd name="T55" fmla="*/ 144 h 424"/>
                <a:gd name="T56" fmla="*/ 270 w 590"/>
                <a:gd name="T57" fmla="*/ 88 h 424"/>
                <a:gd name="T58" fmla="*/ 253 w 590"/>
                <a:gd name="T59" fmla="*/ 96 h 424"/>
                <a:gd name="T60" fmla="*/ 244 w 590"/>
                <a:gd name="T61" fmla="*/ 152 h 424"/>
                <a:gd name="T62" fmla="*/ 228 w 590"/>
                <a:gd name="T63" fmla="*/ 152 h 424"/>
                <a:gd name="T64" fmla="*/ 219 w 590"/>
                <a:gd name="T65" fmla="*/ 128 h 424"/>
                <a:gd name="T66" fmla="*/ 177 w 590"/>
                <a:gd name="T67" fmla="*/ 160 h 424"/>
                <a:gd name="T68" fmla="*/ 185 w 590"/>
                <a:gd name="T69" fmla="*/ 112 h 424"/>
                <a:gd name="T70" fmla="*/ 211 w 590"/>
                <a:gd name="T71" fmla="*/ 88 h 424"/>
                <a:gd name="T72" fmla="*/ 185 w 590"/>
                <a:gd name="T73" fmla="*/ 16 h 424"/>
                <a:gd name="T74" fmla="*/ 143 w 590"/>
                <a:gd name="T75" fmla="*/ 0 h 424"/>
                <a:gd name="T76" fmla="*/ 152 w 590"/>
                <a:gd name="T77" fmla="*/ 64 h 424"/>
                <a:gd name="T78" fmla="*/ 118 w 590"/>
                <a:gd name="T79" fmla="*/ 16 h 424"/>
                <a:gd name="T80" fmla="*/ 93 w 590"/>
                <a:gd name="T81" fmla="*/ 32 h 424"/>
                <a:gd name="T82" fmla="*/ 76 w 590"/>
                <a:gd name="T83" fmla="*/ 48 h 424"/>
                <a:gd name="T84" fmla="*/ 93 w 590"/>
                <a:gd name="T85" fmla="*/ 64 h 424"/>
                <a:gd name="T86" fmla="*/ 59 w 590"/>
                <a:gd name="T87" fmla="*/ 48 h 424"/>
                <a:gd name="T88" fmla="*/ 51 w 590"/>
                <a:gd name="T89" fmla="*/ 64 h 424"/>
                <a:gd name="T90" fmla="*/ 25 w 590"/>
                <a:gd name="T91" fmla="*/ 64 h 424"/>
                <a:gd name="T92" fmla="*/ 42 w 590"/>
                <a:gd name="T93" fmla="*/ 88 h 424"/>
                <a:gd name="T94" fmla="*/ 101 w 590"/>
                <a:gd name="T95" fmla="*/ 96 h 424"/>
                <a:gd name="T96" fmla="*/ 143 w 590"/>
                <a:gd name="T97" fmla="*/ 128 h 424"/>
                <a:gd name="T98" fmla="*/ 110 w 590"/>
                <a:gd name="T99" fmla="*/ 144 h 424"/>
                <a:gd name="T100" fmla="*/ 126 w 590"/>
                <a:gd name="T101" fmla="*/ 160 h 424"/>
                <a:gd name="T102" fmla="*/ 143 w 590"/>
                <a:gd name="T103" fmla="*/ 176 h 424"/>
                <a:gd name="T104" fmla="*/ 126 w 590"/>
                <a:gd name="T105" fmla="*/ 184 h 424"/>
                <a:gd name="T106" fmla="*/ 8 w 590"/>
                <a:gd name="T107" fmla="*/ 144 h 424"/>
                <a:gd name="T108" fmla="*/ 0 w 590"/>
                <a:gd name="T109" fmla="*/ 168 h 424"/>
                <a:gd name="T110" fmla="*/ 93 w 590"/>
                <a:gd name="T111" fmla="*/ 192 h 424"/>
                <a:gd name="T112" fmla="*/ 84 w 590"/>
                <a:gd name="T113" fmla="*/ 216 h 424"/>
                <a:gd name="T114" fmla="*/ 84 w 590"/>
                <a:gd name="T115" fmla="*/ 256 h 424"/>
                <a:gd name="T116" fmla="*/ 67 w 590"/>
                <a:gd name="T117" fmla="*/ 280 h 424"/>
                <a:gd name="T118" fmla="*/ 34 w 590"/>
                <a:gd name="T119" fmla="*/ 280 h 424"/>
                <a:gd name="T120" fmla="*/ 17 w 590"/>
                <a:gd name="T121" fmla="*/ 296 h 424"/>
                <a:gd name="T122" fmla="*/ 101 w 590"/>
                <a:gd name="T123" fmla="*/ 320 h 4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0" h="424">
                  <a:moveTo>
                    <a:pt x="101" y="320"/>
                  </a:moveTo>
                  <a:lnTo>
                    <a:pt x="135" y="384"/>
                  </a:lnTo>
                  <a:lnTo>
                    <a:pt x="202" y="424"/>
                  </a:lnTo>
                  <a:lnTo>
                    <a:pt x="253" y="424"/>
                  </a:lnTo>
                  <a:lnTo>
                    <a:pt x="287" y="416"/>
                  </a:lnTo>
                  <a:lnTo>
                    <a:pt x="346" y="424"/>
                  </a:lnTo>
                  <a:lnTo>
                    <a:pt x="430" y="392"/>
                  </a:lnTo>
                  <a:lnTo>
                    <a:pt x="463" y="400"/>
                  </a:lnTo>
                  <a:lnTo>
                    <a:pt x="506" y="376"/>
                  </a:lnTo>
                  <a:lnTo>
                    <a:pt x="556" y="352"/>
                  </a:lnTo>
                  <a:lnTo>
                    <a:pt x="590" y="272"/>
                  </a:lnTo>
                  <a:lnTo>
                    <a:pt x="565" y="256"/>
                  </a:lnTo>
                  <a:lnTo>
                    <a:pt x="556" y="224"/>
                  </a:lnTo>
                  <a:lnTo>
                    <a:pt x="565" y="192"/>
                  </a:lnTo>
                  <a:lnTo>
                    <a:pt x="573" y="160"/>
                  </a:lnTo>
                  <a:lnTo>
                    <a:pt x="531" y="160"/>
                  </a:lnTo>
                  <a:lnTo>
                    <a:pt x="506" y="120"/>
                  </a:lnTo>
                  <a:lnTo>
                    <a:pt x="480" y="144"/>
                  </a:lnTo>
                  <a:lnTo>
                    <a:pt x="472" y="160"/>
                  </a:lnTo>
                  <a:lnTo>
                    <a:pt x="447" y="152"/>
                  </a:lnTo>
                  <a:lnTo>
                    <a:pt x="413" y="160"/>
                  </a:lnTo>
                  <a:lnTo>
                    <a:pt x="405" y="128"/>
                  </a:lnTo>
                  <a:lnTo>
                    <a:pt x="379" y="128"/>
                  </a:lnTo>
                  <a:lnTo>
                    <a:pt x="371" y="152"/>
                  </a:lnTo>
                  <a:lnTo>
                    <a:pt x="354" y="112"/>
                  </a:lnTo>
                  <a:lnTo>
                    <a:pt x="312" y="120"/>
                  </a:lnTo>
                  <a:lnTo>
                    <a:pt x="295" y="144"/>
                  </a:lnTo>
                  <a:lnTo>
                    <a:pt x="278" y="144"/>
                  </a:lnTo>
                  <a:lnTo>
                    <a:pt x="270" y="88"/>
                  </a:lnTo>
                  <a:lnTo>
                    <a:pt x="253" y="96"/>
                  </a:lnTo>
                  <a:lnTo>
                    <a:pt x="244" y="152"/>
                  </a:lnTo>
                  <a:lnTo>
                    <a:pt x="228" y="152"/>
                  </a:lnTo>
                  <a:lnTo>
                    <a:pt x="219" y="128"/>
                  </a:lnTo>
                  <a:lnTo>
                    <a:pt x="177" y="160"/>
                  </a:lnTo>
                  <a:lnTo>
                    <a:pt x="185" y="112"/>
                  </a:lnTo>
                  <a:lnTo>
                    <a:pt x="211" y="88"/>
                  </a:lnTo>
                  <a:lnTo>
                    <a:pt x="185" y="16"/>
                  </a:lnTo>
                  <a:lnTo>
                    <a:pt x="143" y="0"/>
                  </a:lnTo>
                  <a:lnTo>
                    <a:pt x="152" y="64"/>
                  </a:lnTo>
                  <a:lnTo>
                    <a:pt x="118" y="16"/>
                  </a:lnTo>
                  <a:lnTo>
                    <a:pt x="93" y="32"/>
                  </a:lnTo>
                  <a:lnTo>
                    <a:pt x="76" y="48"/>
                  </a:lnTo>
                  <a:lnTo>
                    <a:pt x="93" y="64"/>
                  </a:lnTo>
                  <a:lnTo>
                    <a:pt x="59" y="48"/>
                  </a:lnTo>
                  <a:lnTo>
                    <a:pt x="51" y="64"/>
                  </a:lnTo>
                  <a:lnTo>
                    <a:pt x="25" y="64"/>
                  </a:lnTo>
                  <a:lnTo>
                    <a:pt x="42" y="88"/>
                  </a:lnTo>
                  <a:lnTo>
                    <a:pt x="101" y="96"/>
                  </a:lnTo>
                  <a:lnTo>
                    <a:pt x="143" y="128"/>
                  </a:lnTo>
                  <a:lnTo>
                    <a:pt x="110" y="144"/>
                  </a:lnTo>
                  <a:lnTo>
                    <a:pt x="126" y="160"/>
                  </a:lnTo>
                  <a:lnTo>
                    <a:pt x="143" y="176"/>
                  </a:lnTo>
                  <a:lnTo>
                    <a:pt x="126" y="184"/>
                  </a:lnTo>
                  <a:lnTo>
                    <a:pt x="8" y="144"/>
                  </a:lnTo>
                  <a:lnTo>
                    <a:pt x="0" y="168"/>
                  </a:lnTo>
                  <a:lnTo>
                    <a:pt x="93" y="192"/>
                  </a:lnTo>
                  <a:lnTo>
                    <a:pt x="84" y="216"/>
                  </a:lnTo>
                  <a:lnTo>
                    <a:pt x="84" y="256"/>
                  </a:lnTo>
                  <a:lnTo>
                    <a:pt x="67" y="280"/>
                  </a:lnTo>
                  <a:lnTo>
                    <a:pt x="34" y="280"/>
                  </a:lnTo>
                  <a:lnTo>
                    <a:pt x="17" y="296"/>
                  </a:lnTo>
                  <a:lnTo>
                    <a:pt x="101" y="320"/>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0" name="Freeform 17"/>
            <p:cNvSpPr>
              <a:spLocks/>
            </p:cNvSpPr>
            <p:nvPr/>
          </p:nvSpPr>
          <p:spPr bwMode="auto">
            <a:xfrm>
              <a:off x="3752" y="1984"/>
              <a:ext cx="67" cy="64"/>
            </a:xfrm>
            <a:custGeom>
              <a:avLst/>
              <a:gdLst>
                <a:gd name="T0" fmla="*/ 0 w 67"/>
                <a:gd name="T1" fmla="*/ 24 h 64"/>
                <a:gd name="T2" fmla="*/ 17 w 67"/>
                <a:gd name="T3" fmla="*/ 56 h 64"/>
                <a:gd name="T4" fmla="*/ 51 w 67"/>
                <a:gd name="T5" fmla="*/ 64 h 64"/>
                <a:gd name="T6" fmla="*/ 67 w 67"/>
                <a:gd name="T7" fmla="*/ 48 h 64"/>
                <a:gd name="T8" fmla="*/ 59 w 67"/>
                <a:gd name="T9" fmla="*/ 0 h 64"/>
                <a:gd name="T10" fmla="*/ 0 w 67"/>
                <a:gd name="T11" fmla="*/ 8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 h="64">
                  <a:moveTo>
                    <a:pt x="0" y="24"/>
                  </a:moveTo>
                  <a:lnTo>
                    <a:pt x="17" y="56"/>
                  </a:lnTo>
                  <a:lnTo>
                    <a:pt x="51" y="64"/>
                  </a:lnTo>
                  <a:lnTo>
                    <a:pt x="67" y="48"/>
                  </a:lnTo>
                  <a:lnTo>
                    <a:pt x="59" y="0"/>
                  </a:lnTo>
                  <a:lnTo>
                    <a:pt x="0" y="8"/>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1" name="Freeform 18"/>
            <p:cNvSpPr>
              <a:spLocks/>
            </p:cNvSpPr>
            <p:nvPr/>
          </p:nvSpPr>
          <p:spPr bwMode="auto">
            <a:xfrm>
              <a:off x="3752" y="1984"/>
              <a:ext cx="67" cy="64"/>
            </a:xfrm>
            <a:custGeom>
              <a:avLst/>
              <a:gdLst>
                <a:gd name="T0" fmla="*/ 0 w 67"/>
                <a:gd name="T1" fmla="*/ 24 h 64"/>
                <a:gd name="T2" fmla="*/ 17 w 67"/>
                <a:gd name="T3" fmla="*/ 56 h 64"/>
                <a:gd name="T4" fmla="*/ 51 w 67"/>
                <a:gd name="T5" fmla="*/ 64 h 64"/>
                <a:gd name="T6" fmla="*/ 67 w 67"/>
                <a:gd name="T7" fmla="*/ 48 h 64"/>
                <a:gd name="T8" fmla="*/ 59 w 67"/>
                <a:gd name="T9" fmla="*/ 0 h 64"/>
                <a:gd name="T10" fmla="*/ 0 w 67"/>
                <a:gd name="T11" fmla="*/ 8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 h="64">
                  <a:moveTo>
                    <a:pt x="0" y="24"/>
                  </a:moveTo>
                  <a:lnTo>
                    <a:pt x="17" y="56"/>
                  </a:lnTo>
                  <a:lnTo>
                    <a:pt x="51" y="64"/>
                  </a:lnTo>
                  <a:lnTo>
                    <a:pt x="67" y="48"/>
                  </a:lnTo>
                  <a:lnTo>
                    <a:pt x="59" y="0"/>
                  </a:lnTo>
                  <a:lnTo>
                    <a:pt x="0" y="8"/>
                  </a:lnTo>
                </a:path>
              </a:pathLst>
            </a:custGeom>
            <a:solidFill>
              <a:srgbClr val="FFFFFF"/>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2" name="Freeform 19"/>
            <p:cNvSpPr>
              <a:spLocks/>
            </p:cNvSpPr>
            <p:nvPr/>
          </p:nvSpPr>
          <p:spPr bwMode="auto">
            <a:xfrm>
              <a:off x="3845" y="1920"/>
              <a:ext cx="109" cy="176"/>
            </a:xfrm>
            <a:custGeom>
              <a:avLst/>
              <a:gdLst>
                <a:gd name="T0" fmla="*/ 0 w 109"/>
                <a:gd name="T1" fmla="*/ 168 h 176"/>
                <a:gd name="T2" fmla="*/ 50 w 109"/>
                <a:gd name="T3" fmla="*/ 176 h 176"/>
                <a:gd name="T4" fmla="*/ 76 w 109"/>
                <a:gd name="T5" fmla="*/ 144 h 176"/>
                <a:gd name="T6" fmla="*/ 76 w 109"/>
                <a:gd name="T7" fmla="*/ 112 h 176"/>
                <a:gd name="T8" fmla="*/ 109 w 109"/>
                <a:gd name="T9" fmla="*/ 96 h 176"/>
                <a:gd name="T10" fmla="*/ 92 w 109"/>
                <a:gd name="T11" fmla="*/ 72 h 176"/>
                <a:gd name="T12" fmla="*/ 109 w 109"/>
                <a:gd name="T13" fmla="*/ 64 h 176"/>
                <a:gd name="T14" fmla="*/ 101 w 109"/>
                <a:gd name="T15" fmla="*/ 8 h 176"/>
                <a:gd name="T16" fmla="*/ 84 w 109"/>
                <a:gd name="T17" fmla="*/ 0 h 176"/>
                <a:gd name="T18" fmla="*/ 67 w 109"/>
                <a:gd name="T19" fmla="*/ 16 h 176"/>
                <a:gd name="T20" fmla="*/ 59 w 109"/>
                <a:gd name="T21" fmla="*/ 48 h 176"/>
                <a:gd name="T22" fmla="*/ 42 w 109"/>
                <a:gd name="T23" fmla="*/ 16 h 176"/>
                <a:gd name="T24" fmla="*/ 8 w 109"/>
                <a:gd name="T25" fmla="*/ 40 h 176"/>
                <a:gd name="T26" fmla="*/ 0 w 109"/>
                <a:gd name="T27" fmla="*/ 48 h 176"/>
                <a:gd name="T28" fmla="*/ 8 w 109"/>
                <a:gd name="T29" fmla="*/ 72 h 176"/>
                <a:gd name="T30" fmla="*/ 42 w 109"/>
                <a:gd name="T31" fmla="*/ 88 h 176"/>
                <a:gd name="T32" fmla="*/ 50 w 109"/>
                <a:gd name="T33" fmla="*/ 112 h 176"/>
                <a:gd name="T34" fmla="*/ 33 w 109"/>
                <a:gd name="T35" fmla="*/ 144 h 176"/>
                <a:gd name="T36" fmla="*/ 8 w 109"/>
                <a:gd name="T37" fmla="*/ 136 h 176"/>
                <a:gd name="T38" fmla="*/ 0 w 109"/>
                <a:gd name="T39" fmla="*/ 168 h 1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9" h="176">
                  <a:moveTo>
                    <a:pt x="0" y="168"/>
                  </a:moveTo>
                  <a:lnTo>
                    <a:pt x="50" y="176"/>
                  </a:lnTo>
                  <a:lnTo>
                    <a:pt x="76" y="144"/>
                  </a:lnTo>
                  <a:lnTo>
                    <a:pt x="76" y="112"/>
                  </a:lnTo>
                  <a:lnTo>
                    <a:pt x="109" y="96"/>
                  </a:lnTo>
                  <a:lnTo>
                    <a:pt x="92" y="72"/>
                  </a:lnTo>
                  <a:lnTo>
                    <a:pt x="109" y="64"/>
                  </a:lnTo>
                  <a:lnTo>
                    <a:pt x="101" y="8"/>
                  </a:lnTo>
                  <a:lnTo>
                    <a:pt x="84" y="0"/>
                  </a:lnTo>
                  <a:lnTo>
                    <a:pt x="67" y="16"/>
                  </a:lnTo>
                  <a:lnTo>
                    <a:pt x="59" y="48"/>
                  </a:lnTo>
                  <a:lnTo>
                    <a:pt x="42" y="16"/>
                  </a:lnTo>
                  <a:lnTo>
                    <a:pt x="8" y="40"/>
                  </a:lnTo>
                  <a:lnTo>
                    <a:pt x="0" y="48"/>
                  </a:lnTo>
                  <a:lnTo>
                    <a:pt x="8" y="72"/>
                  </a:lnTo>
                  <a:lnTo>
                    <a:pt x="42" y="88"/>
                  </a:lnTo>
                  <a:lnTo>
                    <a:pt x="50" y="112"/>
                  </a:lnTo>
                  <a:lnTo>
                    <a:pt x="33" y="144"/>
                  </a:lnTo>
                  <a:lnTo>
                    <a:pt x="8" y="136"/>
                  </a:lnTo>
                  <a:lnTo>
                    <a:pt x="0" y="168"/>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3" name="Freeform 20"/>
            <p:cNvSpPr>
              <a:spLocks/>
            </p:cNvSpPr>
            <p:nvPr/>
          </p:nvSpPr>
          <p:spPr bwMode="auto">
            <a:xfrm>
              <a:off x="4039" y="4048"/>
              <a:ext cx="328" cy="208"/>
            </a:xfrm>
            <a:custGeom>
              <a:avLst/>
              <a:gdLst>
                <a:gd name="T0" fmla="*/ 0 w 328"/>
                <a:gd name="T1" fmla="*/ 80 h 208"/>
                <a:gd name="T2" fmla="*/ 0 w 328"/>
                <a:gd name="T3" fmla="*/ 56 h 208"/>
                <a:gd name="T4" fmla="*/ 25 w 328"/>
                <a:gd name="T5" fmla="*/ 32 h 208"/>
                <a:gd name="T6" fmla="*/ 50 w 328"/>
                <a:gd name="T7" fmla="*/ 48 h 208"/>
                <a:gd name="T8" fmla="*/ 67 w 328"/>
                <a:gd name="T9" fmla="*/ 32 h 208"/>
                <a:gd name="T10" fmla="*/ 92 w 328"/>
                <a:gd name="T11" fmla="*/ 24 h 208"/>
                <a:gd name="T12" fmla="*/ 101 w 328"/>
                <a:gd name="T13" fmla="*/ 32 h 208"/>
                <a:gd name="T14" fmla="*/ 117 w 328"/>
                <a:gd name="T15" fmla="*/ 40 h 208"/>
                <a:gd name="T16" fmla="*/ 134 w 328"/>
                <a:gd name="T17" fmla="*/ 48 h 208"/>
                <a:gd name="T18" fmla="*/ 160 w 328"/>
                <a:gd name="T19" fmla="*/ 40 h 208"/>
                <a:gd name="T20" fmla="*/ 210 w 328"/>
                <a:gd name="T21" fmla="*/ 40 h 208"/>
                <a:gd name="T22" fmla="*/ 235 w 328"/>
                <a:gd name="T23" fmla="*/ 32 h 208"/>
                <a:gd name="T24" fmla="*/ 252 w 328"/>
                <a:gd name="T25" fmla="*/ 16 h 208"/>
                <a:gd name="T26" fmla="*/ 261 w 328"/>
                <a:gd name="T27" fmla="*/ 16 h 208"/>
                <a:gd name="T28" fmla="*/ 286 w 328"/>
                <a:gd name="T29" fmla="*/ 24 h 208"/>
                <a:gd name="T30" fmla="*/ 294 w 328"/>
                <a:gd name="T31" fmla="*/ 8 h 208"/>
                <a:gd name="T32" fmla="*/ 320 w 328"/>
                <a:gd name="T33" fmla="*/ 0 h 208"/>
                <a:gd name="T34" fmla="*/ 328 w 328"/>
                <a:gd name="T35" fmla="*/ 16 h 208"/>
                <a:gd name="T36" fmla="*/ 311 w 328"/>
                <a:gd name="T37" fmla="*/ 56 h 208"/>
                <a:gd name="T38" fmla="*/ 303 w 328"/>
                <a:gd name="T39" fmla="*/ 80 h 208"/>
                <a:gd name="T40" fmla="*/ 286 w 328"/>
                <a:gd name="T41" fmla="*/ 104 h 208"/>
                <a:gd name="T42" fmla="*/ 286 w 328"/>
                <a:gd name="T43" fmla="*/ 112 h 208"/>
                <a:gd name="T44" fmla="*/ 303 w 328"/>
                <a:gd name="T45" fmla="*/ 128 h 208"/>
                <a:gd name="T46" fmla="*/ 320 w 328"/>
                <a:gd name="T47" fmla="*/ 160 h 208"/>
                <a:gd name="T48" fmla="*/ 303 w 328"/>
                <a:gd name="T49" fmla="*/ 176 h 208"/>
                <a:gd name="T50" fmla="*/ 303 w 328"/>
                <a:gd name="T51" fmla="*/ 208 h 208"/>
                <a:gd name="T52" fmla="*/ 269 w 328"/>
                <a:gd name="T53" fmla="*/ 200 h 208"/>
                <a:gd name="T54" fmla="*/ 227 w 328"/>
                <a:gd name="T55" fmla="*/ 192 h 208"/>
                <a:gd name="T56" fmla="*/ 202 w 328"/>
                <a:gd name="T57" fmla="*/ 152 h 208"/>
                <a:gd name="T58" fmla="*/ 168 w 328"/>
                <a:gd name="T59" fmla="*/ 160 h 208"/>
                <a:gd name="T60" fmla="*/ 143 w 328"/>
                <a:gd name="T61" fmla="*/ 144 h 208"/>
                <a:gd name="T62" fmla="*/ 126 w 328"/>
                <a:gd name="T63" fmla="*/ 128 h 208"/>
                <a:gd name="T64" fmla="*/ 109 w 328"/>
                <a:gd name="T65" fmla="*/ 128 h 208"/>
                <a:gd name="T66" fmla="*/ 84 w 328"/>
                <a:gd name="T67" fmla="*/ 112 h 208"/>
                <a:gd name="T68" fmla="*/ 67 w 328"/>
                <a:gd name="T69" fmla="*/ 112 h 208"/>
                <a:gd name="T70" fmla="*/ 50 w 328"/>
                <a:gd name="T71" fmla="*/ 96 h 208"/>
                <a:gd name="T72" fmla="*/ 25 w 328"/>
                <a:gd name="T73" fmla="*/ 104 h 208"/>
                <a:gd name="T74" fmla="*/ 0 w 328"/>
                <a:gd name="T75" fmla="*/ 80 h 20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28" h="208">
                  <a:moveTo>
                    <a:pt x="0" y="80"/>
                  </a:moveTo>
                  <a:lnTo>
                    <a:pt x="0" y="56"/>
                  </a:lnTo>
                  <a:lnTo>
                    <a:pt x="25" y="32"/>
                  </a:lnTo>
                  <a:lnTo>
                    <a:pt x="50" y="48"/>
                  </a:lnTo>
                  <a:lnTo>
                    <a:pt x="67" y="32"/>
                  </a:lnTo>
                  <a:lnTo>
                    <a:pt x="92" y="24"/>
                  </a:lnTo>
                  <a:lnTo>
                    <a:pt x="101" y="32"/>
                  </a:lnTo>
                  <a:lnTo>
                    <a:pt x="117" y="40"/>
                  </a:lnTo>
                  <a:lnTo>
                    <a:pt x="134" y="48"/>
                  </a:lnTo>
                  <a:lnTo>
                    <a:pt x="160" y="40"/>
                  </a:lnTo>
                  <a:lnTo>
                    <a:pt x="210" y="40"/>
                  </a:lnTo>
                  <a:lnTo>
                    <a:pt x="235" y="32"/>
                  </a:lnTo>
                  <a:lnTo>
                    <a:pt x="252" y="16"/>
                  </a:lnTo>
                  <a:lnTo>
                    <a:pt x="261" y="16"/>
                  </a:lnTo>
                  <a:lnTo>
                    <a:pt x="286" y="24"/>
                  </a:lnTo>
                  <a:lnTo>
                    <a:pt x="294" y="8"/>
                  </a:lnTo>
                  <a:lnTo>
                    <a:pt x="320" y="0"/>
                  </a:lnTo>
                  <a:lnTo>
                    <a:pt x="328" y="16"/>
                  </a:lnTo>
                  <a:lnTo>
                    <a:pt x="311" y="56"/>
                  </a:lnTo>
                  <a:lnTo>
                    <a:pt x="303" y="80"/>
                  </a:lnTo>
                  <a:lnTo>
                    <a:pt x="286" y="104"/>
                  </a:lnTo>
                  <a:lnTo>
                    <a:pt x="286" y="112"/>
                  </a:lnTo>
                  <a:lnTo>
                    <a:pt x="303" y="128"/>
                  </a:lnTo>
                  <a:lnTo>
                    <a:pt x="320" y="160"/>
                  </a:lnTo>
                  <a:lnTo>
                    <a:pt x="303" y="176"/>
                  </a:lnTo>
                  <a:lnTo>
                    <a:pt x="303" y="208"/>
                  </a:lnTo>
                  <a:lnTo>
                    <a:pt x="269" y="200"/>
                  </a:lnTo>
                  <a:lnTo>
                    <a:pt x="227" y="192"/>
                  </a:lnTo>
                  <a:lnTo>
                    <a:pt x="202" y="152"/>
                  </a:lnTo>
                  <a:lnTo>
                    <a:pt x="168" y="160"/>
                  </a:lnTo>
                  <a:lnTo>
                    <a:pt x="143" y="144"/>
                  </a:lnTo>
                  <a:lnTo>
                    <a:pt x="126" y="128"/>
                  </a:lnTo>
                  <a:lnTo>
                    <a:pt x="109" y="128"/>
                  </a:lnTo>
                  <a:lnTo>
                    <a:pt x="84" y="112"/>
                  </a:lnTo>
                  <a:lnTo>
                    <a:pt x="67" y="112"/>
                  </a:lnTo>
                  <a:lnTo>
                    <a:pt x="50" y="96"/>
                  </a:lnTo>
                  <a:lnTo>
                    <a:pt x="25" y="104"/>
                  </a:lnTo>
                  <a:lnTo>
                    <a:pt x="0" y="8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4" name="Freeform 21"/>
            <p:cNvSpPr>
              <a:spLocks/>
            </p:cNvSpPr>
            <p:nvPr/>
          </p:nvSpPr>
          <p:spPr bwMode="auto">
            <a:xfrm>
              <a:off x="3845" y="1920"/>
              <a:ext cx="109" cy="176"/>
            </a:xfrm>
            <a:custGeom>
              <a:avLst/>
              <a:gdLst>
                <a:gd name="T0" fmla="*/ 0 w 109"/>
                <a:gd name="T1" fmla="*/ 168 h 176"/>
                <a:gd name="T2" fmla="*/ 50 w 109"/>
                <a:gd name="T3" fmla="*/ 176 h 176"/>
                <a:gd name="T4" fmla="*/ 76 w 109"/>
                <a:gd name="T5" fmla="*/ 144 h 176"/>
                <a:gd name="T6" fmla="*/ 76 w 109"/>
                <a:gd name="T7" fmla="*/ 112 h 176"/>
                <a:gd name="T8" fmla="*/ 109 w 109"/>
                <a:gd name="T9" fmla="*/ 96 h 176"/>
                <a:gd name="T10" fmla="*/ 92 w 109"/>
                <a:gd name="T11" fmla="*/ 72 h 176"/>
                <a:gd name="T12" fmla="*/ 109 w 109"/>
                <a:gd name="T13" fmla="*/ 64 h 176"/>
                <a:gd name="T14" fmla="*/ 101 w 109"/>
                <a:gd name="T15" fmla="*/ 8 h 176"/>
                <a:gd name="T16" fmla="*/ 84 w 109"/>
                <a:gd name="T17" fmla="*/ 0 h 176"/>
                <a:gd name="T18" fmla="*/ 67 w 109"/>
                <a:gd name="T19" fmla="*/ 16 h 176"/>
                <a:gd name="T20" fmla="*/ 59 w 109"/>
                <a:gd name="T21" fmla="*/ 48 h 176"/>
                <a:gd name="T22" fmla="*/ 42 w 109"/>
                <a:gd name="T23" fmla="*/ 16 h 176"/>
                <a:gd name="T24" fmla="*/ 8 w 109"/>
                <a:gd name="T25" fmla="*/ 40 h 176"/>
                <a:gd name="T26" fmla="*/ 0 w 109"/>
                <a:gd name="T27" fmla="*/ 48 h 176"/>
                <a:gd name="T28" fmla="*/ 8 w 109"/>
                <a:gd name="T29" fmla="*/ 72 h 176"/>
                <a:gd name="T30" fmla="*/ 42 w 109"/>
                <a:gd name="T31" fmla="*/ 88 h 176"/>
                <a:gd name="T32" fmla="*/ 50 w 109"/>
                <a:gd name="T33" fmla="*/ 112 h 176"/>
                <a:gd name="T34" fmla="*/ 33 w 109"/>
                <a:gd name="T35" fmla="*/ 144 h 176"/>
                <a:gd name="T36" fmla="*/ 8 w 109"/>
                <a:gd name="T37" fmla="*/ 136 h 176"/>
                <a:gd name="T38" fmla="*/ 0 w 109"/>
                <a:gd name="T39" fmla="*/ 168 h 1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9" h="176">
                  <a:moveTo>
                    <a:pt x="0" y="168"/>
                  </a:moveTo>
                  <a:lnTo>
                    <a:pt x="50" y="176"/>
                  </a:lnTo>
                  <a:lnTo>
                    <a:pt x="76" y="144"/>
                  </a:lnTo>
                  <a:lnTo>
                    <a:pt x="76" y="112"/>
                  </a:lnTo>
                  <a:lnTo>
                    <a:pt x="109" y="96"/>
                  </a:lnTo>
                  <a:lnTo>
                    <a:pt x="92" y="72"/>
                  </a:lnTo>
                  <a:lnTo>
                    <a:pt x="109" y="64"/>
                  </a:lnTo>
                  <a:lnTo>
                    <a:pt x="101" y="8"/>
                  </a:lnTo>
                  <a:lnTo>
                    <a:pt x="84" y="0"/>
                  </a:lnTo>
                  <a:lnTo>
                    <a:pt x="67" y="16"/>
                  </a:lnTo>
                  <a:lnTo>
                    <a:pt x="59" y="48"/>
                  </a:lnTo>
                  <a:lnTo>
                    <a:pt x="42" y="16"/>
                  </a:lnTo>
                  <a:lnTo>
                    <a:pt x="8" y="40"/>
                  </a:lnTo>
                  <a:lnTo>
                    <a:pt x="0" y="48"/>
                  </a:lnTo>
                  <a:lnTo>
                    <a:pt x="8" y="72"/>
                  </a:lnTo>
                  <a:lnTo>
                    <a:pt x="42" y="88"/>
                  </a:lnTo>
                  <a:lnTo>
                    <a:pt x="50" y="112"/>
                  </a:lnTo>
                  <a:lnTo>
                    <a:pt x="33" y="144"/>
                  </a:lnTo>
                  <a:lnTo>
                    <a:pt x="8" y="136"/>
                  </a:lnTo>
                  <a:lnTo>
                    <a:pt x="0" y="168"/>
                  </a:lnTo>
                  <a:close/>
                </a:path>
              </a:pathLst>
            </a:custGeom>
            <a:solidFill>
              <a:srgbClr val="FFFFFF"/>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5" name="Freeform 22"/>
            <p:cNvSpPr>
              <a:spLocks/>
            </p:cNvSpPr>
            <p:nvPr/>
          </p:nvSpPr>
          <p:spPr bwMode="auto">
            <a:xfrm>
              <a:off x="4039" y="4048"/>
              <a:ext cx="328" cy="208"/>
            </a:xfrm>
            <a:custGeom>
              <a:avLst/>
              <a:gdLst>
                <a:gd name="T0" fmla="*/ 0 w 328"/>
                <a:gd name="T1" fmla="*/ 80 h 208"/>
                <a:gd name="T2" fmla="*/ 0 w 328"/>
                <a:gd name="T3" fmla="*/ 56 h 208"/>
                <a:gd name="T4" fmla="*/ 25 w 328"/>
                <a:gd name="T5" fmla="*/ 32 h 208"/>
                <a:gd name="T6" fmla="*/ 50 w 328"/>
                <a:gd name="T7" fmla="*/ 48 h 208"/>
                <a:gd name="T8" fmla="*/ 67 w 328"/>
                <a:gd name="T9" fmla="*/ 32 h 208"/>
                <a:gd name="T10" fmla="*/ 92 w 328"/>
                <a:gd name="T11" fmla="*/ 24 h 208"/>
                <a:gd name="T12" fmla="*/ 101 w 328"/>
                <a:gd name="T13" fmla="*/ 32 h 208"/>
                <a:gd name="T14" fmla="*/ 117 w 328"/>
                <a:gd name="T15" fmla="*/ 40 h 208"/>
                <a:gd name="T16" fmla="*/ 134 w 328"/>
                <a:gd name="T17" fmla="*/ 48 h 208"/>
                <a:gd name="T18" fmla="*/ 160 w 328"/>
                <a:gd name="T19" fmla="*/ 40 h 208"/>
                <a:gd name="T20" fmla="*/ 210 w 328"/>
                <a:gd name="T21" fmla="*/ 40 h 208"/>
                <a:gd name="T22" fmla="*/ 235 w 328"/>
                <a:gd name="T23" fmla="*/ 32 h 208"/>
                <a:gd name="T24" fmla="*/ 252 w 328"/>
                <a:gd name="T25" fmla="*/ 16 h 208"/>
                <a:gd name="T26" fmla="*/ 261 w 328"/>
                <a:gd name="T27" fmla="*/ 16 h 208"/>
                <a:gd name="T28" fmla="*/ 286 w 328"/>
                <a:gd name="T29" fmla="*/ 24 h 208"/>
                <a:gd name="T30" fmla="*/ 294 w 328"/>
                <a:gd name="T31" fmla="*/ 8 h 208"/>
                <a:gd name="T32" fmla="*/ 320 w 328"/>
                <a:gd name="T33" fmla="*/ 0 h 208"/>
                <a:gd name="T34" fmla="*/ 328 w 328"/>
                <a:gd name="T35" fmla="*/ 16 h 208"/>
                <a:gd name="T36" fmla="*/ 311 w 328"/>
                <a:gd name="T37" fmla="*/ 56 h 208"/>
                <a:gd name="T38" fmla="*/ 303 w 328"/>
                <a:gd name="T39" fmla="*/ 80 h 208"/>
                <a:gd name="T40" fmla="*/ 286 w 328"/>
                <a:gd name="T41" fmla="*/ 104 h 208"/>
                <a:gd name="T42" fmla="*/ 286 w 328"/>
                <a:gd name="T43" fmla="*/ 112 h 208"/>
                <a:gd name="T44" fmla="*/ 303 w 328"/>
                <a:gd name="T45" fmla="*/ 128 h 208"/>
                <a:gd name="T46" fmla="*/ 320 w 328"/>
                <a:gd name="T47" fmla="*/ 160 h 208"/>
                <a:gd name="T48" fmla="*/ 303 w 328"/>
                <a:gd name="T49" fmla="*/ 176 h 208"/>
                <a:gd name="T50" fmla="*/ 303 w 328"/>
                <a:gd name="T51" fmla="*/ 208 h 208"/>
                <a:gd name="T52" fmla="*/ 269 w 328"/>
                <a:gd name="T53" fmla="*/ 200 h 208"/>
                <a:gd name="T54" fmla="*/ 227 w 328"/>
                <a:gd name="T55" fmla="*/ 192 h 208"/>
                <a:gd name="T56" fmla="*/ 202 w 328"/>
                <a:gd name="T57" fmla="*/ 152 h 208"/>
                <a:gd name="T58" fmla="*/ 168 w 328"/>
                <a:gd name="T59" fmla="*/ 160 h 208"/>
                <a:gd name="T60" fmla="*/ 143 w 328"/>
                <a:gd name="T61" fmla="*/ 144 h 208"/>
                <a:gd name="T62" fmla="*/ 126 w 328"/>
                <a:gd name="T63" fmla="*/ 128 h 208"/>
                <a:gd name="T64" fmla="*/ 109 w 328"/>
                <a:gd name="T65" fmla="*/ 128 h 208"/>
                <a:gd name="T66" fmla="*/ 84 w 328"/>
                <a:gd name="T67" fmla="*/ 112 h 208"/>
                <a:gd name="T68" fmla="*/ 67 w 328"/>
                <a:gd name="T69" fmla="*/ 112 h 208"/>
                <a:gd name="T70" fmla="*/ 50 w 328"/>
                <a:gd name="T71" fmla="*/ 96 h 208"/>
                <a:gd name="T72" fmla="*/ 25 w 328"/>
                <a:gd name="T73" fmla="*/ 104 h 208"/>
                <a:gd name="T74" fmla="*/ 0 w 328"/>
                <a:gd name="T75" fmla="*/ 80 h 20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28" h="208">
                  <a:moveTo>
                    <a:pt x="0" y="80"/>
                  </a:moveTo>
                  <a:lnTo>
                    <a:pt x="0" y="56"/>
                  </a:lnTo>
                  <a:lnTo>
                    <a:pt x="25" y="32"/>
                  </a:lnTo>
                  <a:lnTo>
                    <a:pt x="50" y="48"/>
                  </a:lnTo>
                  <a:lnTo>
                    <a:pt x="67" y="32"/>
                  </a:lnTo>
                  <a:lnTo>
                    <a:pt x="92" y="24"/>
                  </a:lnTo>
                  <a:lnTo>
                    <a:pt x="101" y="32"/>
                  </a:lnTo>
                  <a:lnTo>
                    <a:pt x="117" y="40"/>
                  </a:lnTo>
                  <a:lnTo>
                    <a:pt x="134" y="48"/>
                  </a:lnTo>
                  <a:lnTo>
                    <a:pt x="160" y="40"/>
                  </a:lnTo>
                  <a:lnTo>
                    <a:pt x="210" y="40"/>
                  </a:lnTo>
                  <a:lnTo>
                    <a:pt x="235" y="32"/>
                  </a:lnTo>
                  <a:lnTo>
                    <a:pt x="252" y="16"/>
                  </a:lnTo>
                  <a:lnTo>
                    <a:pt x="261" y="16"/>
                  </a:lnTo>
                  <a:lnTo>
                    <a:pt x="286" y="24"/>
                  </a:lnTo>
                  <a:lnTo>
                    <a:pt x="294" y="8"/>
                  </a:lnTo>
                  <a:lnTo>
                    <a:pt x="320" y="0"/>
                  </a:lnTo>
                  <a:lnTo>
                    <a:pt x="328" y="16"/>
                  </a:lnTo>
                  <a:lnTo>
                    <a:pt x="311" y="56"/>
                  </a:lnTo>
                  <a:lnTo>
                    <a:pt x="303" y="80"/>
                  </a:lnTo>
                  <a:lnTo>
                    <a:pt x="286" y="104"/>
                  </a:lnTo>
                  <a:lnTo>
                    <a:pt x="286" y="112"/>
                  </a:lnTo>
                  <a:lnTo>
                    <a:pt x="303" y="128"/>
                  </a:lnTo>
                  <a:lnTo>
                    <a:pt x="320" y="160"/>
                  </a:lnTo>
                  <a:lnTo>
                    <a:pt x="303" y="176"/>
                  </a:lnTo>
                  <a:lnTo>
                    <a:pt x="303" y="208"/>
                  </a:lnTo>
                  <a:lnTo>
                    <a:pt x="269" y="200"/>
                  </a:lnTo>
                  <a:lnTo>
                    <a:pt x="227" y="192"/>
                  </a:lnTo>
                  <a:lnTo>
                    <a:pt x="202" y="152"/>
                  </a:lnTo>
                  <a:lnTo>
                    <a:pt x="168" y="160"/>
                  </a:lnTo>
                  <a:lnTo>
                    <a:pt x="143" y="144"/>
                  </a:lnTo>
                  <a:lnTo>
                    <a:pt x="126" y="128"/>
                  </a:lnTo>
                  <a:lnTo>
                    <a:pt x="109" y="128"/>
                  </a:lnTo>
                  <a:lnTo>
                    <a:pt x="84" y="112"/>
                  </a:lnTo>
                  <a:lnTo>
                    <a:pt x="67" y="112"/>
                  </a:lnTo>
                  <a:lnTo>
                    <a:pt x="50" y="96"/>
                  </a:lnTo>
                  <a:lnTo>
                    <a:pt x="25" y="104"/>
                  </a:lnTo>
                  <a:lnTo>
                    <a:pt x="0" y="80"/>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6" name="Freeform 23"/>
            <p:cNvSpPr>
              <a:spLocks/>
            </p:cNvSpPr>
            <p:nvPr/>
          </p:nvSpPr>
          <p:spPr bwMode="auto">
            <a:xfrm>
              <a:off x="5286" y="4200"/>
              <a:ext cx="311" cy="72"/>
            </a:xfrm>
            <a:custGeom>
              <a:avLst/>
              <a:gdLst>
                <a:gd name="T0" fmla="*/ 0 w 311"/>
                <a:gd name="T1" fmla="*/ 24 h 72"/>
                <a:gd name="T2" fmla="*/ 8 w 311"/>
                <a:gd name="T3" fmla="*/ 56 h 72"/>
                <a:gd name="T4" fmla="*/ 33 w 311"/>
                <a:gd name="T5" fmla="*/ 64 h 72"/>
                <a:gd name="T6" fmla="*/ 67 w 311"/>
                <a:gd name="T7" fmla="*/ 64 h 72"/>
                <a:gd name="T8" fmla="*/ 126 w 311"/>
                <a:gd name="T9" fmla="*/ 56 h 72"/>
                <a:gd name="T10" fmla="*/ 143 w 311"/>
                <a:gd name="T11" fmla="*/ 56 h 72"/>
                <a:gd name="T12" fmla="*/ 143 w 311"/>
                <a:gd name="T13" fmla="*/ 72 h 72"/>
                <a:gd name="T14" fmla="*/ 193 w 311"/>
                <a:gd name="T15" fmla="*/ 72 h 72"/>
                <a:gd name="T16" fmla="*/ 219 w 311"/>
                <a:gd name="T17" fmla="*/ 56 h 72"/>
                <a:gd name="T18" fmla="*/ 252 w 311"/>
                <a:gd name="T19" fmla="*/ 56 h 72"/>
                <a:gd name="T20" fmla="*/ 278 w 311"/>
                <a:gd name="T21" fmla="*/ 40 h 72"/>
                <a:gd name="T22" fmla="*/ 311 w 311"/>
                <a:gd name="T23" fmla="*/ 32 h 72"/>
                <a:gd name="T24" fmla="*/ 311 w 311"/>
                <a:gd name="T25" fmla="*/ 0 h 72"/>
                <a:gd name="T26" fmla="*/ 286 w 311"/>
                <a:gd name="T27" fmla="*/ 16 h 72"/>
                <a:gd name="T28" fmla="*/ 269 w 311"/>
                <a:gd name="T29" fmla="*/ 24 h 72"/>
                <a:gd name="T30" fmla="*/ 252 w 311"/>
                <a:gd name="T31" fmla="*/ 24 h 72"/>
                <a:gd name="T32" fmla="*/ 244 w 311"/>
                <a:gd name="T33" fmla="*/ 8 h 72"/>
                <a:gd name="T34" fmla="*/ 219 w 311"/>
                <a:gd name="T35" fmla="*/ 16 h 72"/>
                <a:gd name="T36" fmla="*/ 168 w 311"/>
                <a:gd name="T37" fmla="*/ 24 h 72"/>
                <a:gd name="T38" fmla="*/ 168 w 311"/>
                <a:gd name="T39" fmla="*/ 8 h 72"/>
                <a:gd name="T40" fmla="*/ 84 w 311"/>
                <a:gd name="T41" fmla="*/ 40 h 72"/>
                <a:gd name="T42" fmla="*/ 75 w 311"/>
                <a:gd name="T43" fmla="*/ 16 h 72"/>
                <a:gd name="T44" fmla="*/ 59 w 311"/>
                <a:gd name="T45" fmla="*/ 8 h 72"/>
                <a:gd name="T46" fmla="*/ 59 w 311"/>
                <a:gd name="T47" fmla="*/ 24 h 72"/>
                <a:gd name="T48" fmla="*/ 33 w 311"/>
                <a:gd name="T49" fmla="*/ 24 h 72"/>
                <a:gd name="T50" fmla="*/ 16 w 311"/>
                <a:gd name="T51" fmla="*/ 0 h 72"/>
                <a:gd name="T52" fmla="*/ 16 w 311"/>
                <a:gd name="T53" fmla="*/ 16 h 72"/>
                <a:gd name="T54" fmla="*/ 0 w 311"/>
                <a:gd name="T55" fmla="*/ 24 h 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1" h="72">
                  <a:moveTo>
                    <a:pt x="0" y="24"/>
                  </a:moveTo>
                  <a:lnTo>
                    <a:pt x="8" y="56"/>
                  </a:lnTo>
                  <a:lnTo>
                    <a:pt x="33" y="64"/>
                  </a:lnTo>
                  <a:lnTo>
                    <a:pt x="67" y="64"/>
                  </a:lnTo>
                  <a:lnTo>
                    <a:pt x="126" y="56"/>
                  </a:lnTo>
                  <a:lnTo>
                    <a:pt x="143" y="56"/>
                  </a:lnTo>
                  <a:lnTo>
                    <a:pt x="143" y="72"/>
                  </a:lnTo>
                  <a:lnTo>
                    <a:pt x="193" y="72"/>
                  </a:lnTo>
                  <a:lnTo>
                    <a:pt x="219" y="56"/>
                  </a:lnTo>
                  <a:lnTo>
                    <a:pt x="252" y="56"/>
                  </a:lnTo>
                  <a:lnTo>
                    <a:pt x="278" y="40"/>
                  </a:lnTo>
                  <a:lnTo>
                    <a:pt x="311" y="32"/>
                  </a:lnTo>
                  <a:lnTo>
                    <a:pt x="311" y="0"/>
                  </a:lnTo>
                  <a:lnTo>
                    <a:pt x="286" y="16"/>
                  </a:lnTo>
                  <a:lnTo>
                    <a:pt x="269" y="24"/>
                  </a:lnTo>
                  <a:lnTo>
                    <a:pt x="252" y="24"/>
                  </a:lnTo>
                  <a:lnTo>
                    <a:pt x="244" y="8"/>
                  </a:lnTo>
                  <a:lnTo>
                    <a:pt x="219" y="16"/>
                  </a:lnTo>
                  <a:lnTo>
                    <a:pt x="168" y="24"/>
                  </a:lnTo>
                  <a:lnTo>
                    <a:pt x="168" y="8"/>
                  </a:lnTo>
                  <a:lnTo>
                    <a:pt x="84" y="40"/>
                  </a:lnTo>
                  <a:lnTo>
                    <a:pt x="75" y="16"/>
                  </a:lnTo>
                  <a:lnTo>
                    <a:pt x="59" y="8"/>
                  </a:lnTo>
                  <a:lnTo>
                    <a:pt x="59" y="24"/>
                  </a:lnTo>
                  <a:lnTo>
                    <a:pt x="33" y="24"/>
                  </a:lnTo>
                  <a:lnTo>
                    <a:pt x="16" y="0"/>
                  </a:lnTo>
                  <a:lnTo>
                    <a:pt x="16" y="16"/>
                  </a:lnTo>
                  <a:lnTo>
                    <a:pt x="0" y="24"/>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7" name="Freeform 24"/>
            <p:cNvSpPr>
              <a:spLocks/>
            </p:cNvSpPr>
            <p:nvPr/>
          </p:nvSpPr>
          <p:spPr bwMode="auto">
            <a:xfrm>
              <a:off x="3584" y="3712"/>
              <a:ext cx="168" cy="288"/>
            </a:xfrm>
            <a:custGeom>
              <a:avLst/>
              <a:gdLst>
                <a:gd name="T0" fmla="*/ 0 w 168"/>
                <a:gd name="T1" fmla="*/ 40 h 288"/>
                <a:gd name="T2" fmla="*/ 33 w 168"/>
                <a:gd name="T3" fmla="*/ 48 h 288"/>
                <a:gd name="T4" fmla="*/ 59 w 168"/>
                <a:gd name="T5" fmla="*/ 40 h 288"/>
                <a:gd name="T6" fmla="*/ 101 w 168"/>
                <a:gd name="T7" fmla="*/ 8 h 288"/>
                <a:gd name="T8" fmla="*/ 109 w 168"/>
                <a:gd name="T9" fmla="*/ 0 h 288"/>
                <a:gd name="T10" fmla="*/ 143 w 168"/>
                <a:gd name="T11" fmla="*/ 16 h 288"/>
                <a:gd name="T12" fmla="*/ 143 w 168"/>
                <a:gd name="T13" fmla="*/ 32 h 288"/>
                <a:gd name="T14" fmla="*/ 168 w 168"/>
                <a:gd name="T15" fmla="*/ 96 h 288"/>
                <a:gd name="T16" fmla="*/ 151 w 168"/>
                <a:gd name="T17" fmla="*/ 120 h 288"/>
                <a:gd name="T18" fmla="*/ 168 w 168"/>
                <a:gd name="T19" fmla="*/ 152 h 288"/>
                <a:gd name="T20" fmla="*/ 143 w 168"/>
                <a:gd name="T21" fmla="*/ 256 h 288"/>
                <a:gd name="T22" fmla="*/ 117 w 168"/>
                <a:gd name="T23" fmla="*/ 248 h 288"/>
                <a:gd name="T24" fmla="*/ 92 w 168"/>
                <a:gd name="T25" fmla="*/ 248 h 288"/>
                <a:gd name="T26" fmla="*/ 84 w 168"/>
                <a:gd name="T27" fmla="*/ 264 h 288"/>
                <a:gd name="T28" fmla="*/ 67 w 168"/>
                <a:gd name="T29" fmla="*/ 280 h 288"/>
                <a:gd name="T30" fmla="*/ 42 w 168"/>
                <a:gd name="T31" fmla="*/ 288 h 288"/>
                <a:gd name="T32" fmla="*/ 25 w 168"/>
                <a:gd name="T33" fmla="*/ 248 h 288"/>
                <a:gd name="T34" fmla="*/ 25 w 168"/>
                <a:gd name="T35" fmla="*/ 200 h 288"/>
                <a:gd name="T36" fmla="*/ 33 w 168"/>
                <a:gd name="T37" fmla="*/ 176 h 288"/>
                <a:gd name="T38" fmla="*/ 25 w 168"/>
                <a:gd name="T39" fmla="*/ 160 h 288"/>
                <a:gd name="T40" fmla="*/ 33 w 168"/>
                <a:gd name="T41" fmla="*/ 136 h 288"/>
                <a:gd name="T42" fmla="*/ 33 w 168"/>
                <a:gd name="T43" fmla="*/ 112 h 288"/>
                <a:gd name="T44" fmla="*/ 25 w 168"/>
                <a:gd name="T45" fmla="*/ 80 h 288"/>
                <a:gd name="T46" fmla="*/ 0 w 168"/>
                <a:gd name="T47" fmla="*/ 72 h 288"/>
                <a:gd name="T48" fmla="*/ 0 w 168"/>
                <a:gd name="T49" fmla="*/ 40 h 2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8" h="288">
                  <a:moveTo>
                    <a:pt x="0" y="40"/>
                  </a:moveTo>
                  <a:lnTo>
                    <a:pt x="33" y="48"/>
                  </a:lnTo>
                  <a:lnTo>
                    <a:pt x="59" y="40"/>
                  </a:lnTo>
                  <a:lnTo>
                    <a:pt x="101" y="8"/>
                  </a:lnTo>
                  <a:lnTo>
                    <a:pt x="109" y="0"/>
                  </a:lnTo>
                  <a:lnTo>
                    <a:pt x="143" y="16"/>
                  </a:lnTo>
                  <a:lnTo>
                    <a:pt x="143" y="32"/>
                  </a:lnTo>
                  <a:lnTo>
                    <a:pt x="168" y="96"/>
                  </a:lnTo>
                  <a:lnTo>
                    <a:pt x="151" y="120"/>
                  </a:lnTo>
                  <a:lnTo>
                    <a:pt x="168" y="152"/>
                  </a:lnTo>
                  <a:lnTo>
                    <a:pt x="143" y="256"/>
                  </a:lnTo>
                  <a:lnTo>
                    <a:pt x="117" y="248"/>
                  </a:lnTo>
                  <a:lnTo>
                    <a:pt x="92" y="248"/>
                  </a:lnTo>
                  <a:lnTo>
                    <a:pt x="84" y="264"/>
                  </a:lnTo>
                  <a:lnTo>
                    <a:pt x="67" y="280"/>
                  </a:lnTo>
                  <a:lnTo>
                    <a:pt x="42" y="288"/>
                  </a:lnTo>
                  <a:lnTo>
                    <a:pt x="25" y="248"/>
                  </a:lnTo>
                  <a:lnTo>
                    <a:pt x="25" y="200"/>
                  </a:lnTo>
                  <a:lnTo>
                    <a:pt x="33" y="176"/>
                  </a:lnTo>
                  <a:lnTo>
                    <a:pt x="25" y="160"/>
                  </a:lnTo>
                  <a:lnTo>
                    <a:pt x="33" y="136"/>
                  </a:lnTo>
                  <a:lnTo>
                    <a:pt x="33" y="112"/>
                  </a:lnTo>
                  <a:lnTo>
                    <a:pt x="25" y="80"/>
                  </a:lnTo>
                  <a:lnTo>
                    <a:pt x="0" y="72"/>
                  </a:lnTo>
                  <a:lnTo>
                    <a:pt x="0" y="4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8" name="Freeform 25"/>
            <p:cNvSpPr>
              <a:spLocks/>
            </p:cNvSpPr>
            <p:nvPr/>
          </p:nvSpPr>
          <p:spPr bwMode="auto">
            <a:xfrm>
              <a:off x="5286" y="4200"/>
              <a:ext cx="311" cy="72"/>
            </a:xfrm>
            <a:custGeom>
              <a:avLst/>
              <a:gdLst>
                <a:gd name="T0" fmla="*/ 0 w 311"/>
                <a:gd name="T1" fmla="*/ 24 h 72"/>
                <a:gd name="T2" fmla="*/ 8 w 311"/>
                <a:gd name="T3" fmla="*/ 56 h 72"/>
                <a:gd name="T4" fmla="*/ 33 w 311"/>
                <a:gd name="T5" fmla="*/ 64 h 72"/>
                <a:gd name="T6" fmla="*/ 67 w 311"/>
                <a:gd name="T7" fmla="*/ 64 h 72"/>
                <a:gd name="T8" fmla="*/ 126 w 311"/>
                <a:gd name="T9" fmla="*/ 56 h 72"/>
                <a:gd name="T10" fmla="*/ 143 w 311"/>
                <a:gd name="T11" fmla="*/ 56 h 72"/>
                <a:gd name="T12" fmla="*/ 143 w 311"/>
                <a:gd name="T13" fmla="*/ 72 h 72"/>
                <a:gd name="T14" fmla="*/ 193 w 311"/>
                <a:gd name="T15" fmla="*/ 72 h 72"/>
                <a:gd name="T16" fmla="*/ 219 w 311"/>
                <a:gd name="T17" fmla="*/ 56 h 72"/>
                <a:gd name="T18" fmla="*/ 252 w 311"/>
                <a:gd name="T19" fmla="*/ 56 h 72"/>
                <a:gd name="T20" fmla="*/ 278 w 311"/>
                <a:gd name="T21" fmla="*/ 40 h 72"/>
                <a:gd name="T22" fmla="*/ 311 w 311"/>
                <a:gd name="T23" fmla="*/ 32 h 72"/>
                <a:gd name="T24" fmla="*/ 311 w 311"/>
                <a:gd name="T25" fmla="*/ 0 h 72"/>
                <a:gd name="T26" fmla="*/ 286 w 311"/>
                <a:gd name="T27" fmla="*/ 16 h 72"/>
                <a:gd name="T28" fmla="*/ 269 w 311"/>
                <a:gd name="T29" fmla="*/ 24 h 72"/>
                <a:gd name="T30" fmla="*/ 252 w 311"/>
                <a:gd name="T31" fmla="*/ 24 h 72"/>
                <a:gd name="T32" fmla="*/ 244 w 311"/>
                <a:gd name="T33" fmla="*/ 8 h 72"/>
                <a:gd name="T34" fmla="*/ 219 w 311"/>
                <a:gd name="T35" fmla="*/ 16 h 72"/>
                <a:gd name="T36" fmla="*/ 168 w 311"/>
                <a:gd name="T37" fmla="*/ 24 h 72"/>
                <a:gd name="T38" fmla="*/ 168 w 311"/>
                <a:gd name="T39" fmla="*/ 8 h 72"/>
                <a:gd name="T40" fmla="*/ 84 w 311"/>
                <a:gd name="T41" fmla="*/ 40 h 72"/>
                <a:gd name="T42" fmla="*/ 75 w 311"/>
                <a:gd name="T43" fmla="*/ 16 h 72"/>
                <a:gd name="T44" fmla="*/ 59 w 311"/>
                <a:gd name="T45" fmla="*/ 8 h 72"/>
                <a:gd name="T46" fmla="*/ 59 w 311"/>
                <a:gd name="T47" fmla="*/ 24 h 72"/>
                <a:gd name="T48" fmla="*/ 33 w 311"/>
                <a:gd name="T49" fmla="*/ 24 h 72"/>
                <a:gd name="T50" fmla="*/ 16 w 311"/>
                <a:gd name="T51" fmla="*/ 0 h 72"/>
                <a:gd name="T52" fmla="*/ 16 w 311"/>
                <a:gd name="T53" fmla="*/ 16 h 72"/>
                <a:gd name="T54" fmla="*/ 0 w 311"/>
                <a:gd name="T55" fmla="*/ 24 h 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1" h="72">
                  <a:moveTo>
                    <a:pt x="0" y="24"/>
                  </a:moveTo>
                  <a:lnTo>
                    <a:pt x="8" y="56"/>
                  </a:lnTo>
                  <a:lnTo>
                    <a:pt x="33" y="64"/>
                  </a:lnTo>
                  <a:lnTo>
                    <a:pt x="67" y="64"/>
                  </a:lnTo>
                  <a:lnTo>
                    <a:pt x="126" y="56"/>
                  </a:lnTo>
                  <a:lnTo>
                    <a:pt x="143" y="56"/>
                  </a:lnTo>
                  <a:lnTo>
                    <a:pt x="143" y="72"/>
                  </a:lnTo>
                  <a:lnTo>
                    <a:pt x="193" y="72"/>
                  </a:lnTo>
                  <a:lnTo>
                    <a:pt x="219" y="56"/>
                  </a:lnTo>
                  <a:lnTo>
                    <a:pt x="252" y="56"/>
                  </a:lnTo>
                  <a:lnTo>
                    <a:pt x="278" y="40"/>
                  </a:lnTo>
                  <a:lnTo>
                    <a:pt x="311" y="32"/>
                  </a:lnTo>
                  <a:lnTo>
                    <a:pt x="311" y="0"/>
                  </a:lnTo>
                  <a:lnTo>
                    <a:pt x="286" y="16"/>
                  </a:lnTo>
                  <a:lnTo>
                    <a:pt x="269" y="24"/>
                  </a:lnTo>
                  <a:lnTo>
                    <a:pt x="252" y="24"/>
                  </a:lnTo>
                  <a:lnTo>
                    <a:pt x="244" y="8"/>
                  </a:lnTo>
                  <a:lnTo>
                    <a:pt x="219" y="16"/>
                  </a:lnTo>
                  <a:lnTo>
                    <a:pt x="168" y="24"/>
                  </a:lnTo>
                  <a:lnTo>
                    <a:pt x="168" y="8"/>
                  </a:lnTo>
                  <a:lnTo>
                    <a:pt x="84" y="40"/>
                  </a:lnTo>
                  <a:lnTo>
                    <a:pt x="75" y="16"/>
                  </a:lnTo>
                  <a:lnTo>
                    <a:pt x="59" y="8"/>
                  </a:lnTo>
                  <a:lnTo>
                    <a:pt x="59" y="24"/>
                  </a:lnTo>
                  <a:lnTo>
                    <a:pt x="33" y="24"/>
                  </a:lnTo>
                  <a:lnTo>
                    <a:pt x="16" y="0"/>
                  </a:lnTo>
                  <a:lnTo>
                    <a:pt x="16" y="16"/>
                  </a:lnTo>
                  <a:lnTo>
                    <a:pt x="0" y="24"/>
                  </a:lnTo>
                  <a:close/>
                </a:path>
              </a:pathLst>
            </a:custGeom>
            <a:solidFill>
              <a:schemeClr val="bg1"/>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29" name="Freeform 26"/>
            <p:cNvSpPr>
              <a:spLocks/>
            </p:cNvSpPr>
            <p:nvPr/>
          </p:nvSpPr>
          <p:spPr bwMode="auto">
            <a:xfrm>
              <a:off x="3584" y="3712"/>
              <a:ext cx="168" cy="288"/>
            </a:xfrm>
            <a:custGeom>
              <a:avLst/>
              <a:gdLst>
                <a:gd name="T0" fmla="*/ 0 w 168"/>
                <a:gd name="T1" fmla="*/ 40 h 288"/>
                <a:gd name="T2" fmla="*/ 33 w 168"/>
                <a:gd name="T3" fmla="*/ 48 h 288"/>
                <a:gd name="T4" fmla="*/ 59 w 168"/>
                <a:gd name="T5" fmla="*/ 40 h 288"/>
                <a:gd name="T6" fmla="*/ 101 w 168"/>
                <a:gd name="T7" fmla="*/ 8 h 288"/>
                <a:gd name="T8" fmla="*/ 109 w 168"/>
                <a:gd name="T9" fmla="*/ 0 h 288"/>
                <a:gd name="T10" fmla="*/ 143 w 168"/>
                <a:gd name="T11" fmla="*/ 16 h 288"/>
                <a:gd name="T12" fmla="*/ 143 w 168"/>
                <a:gd name="T13" fmla="*/ 32 h 288"/>
                <a:gd name="T14" fmla="*/ 168 w 168"/>
                <a:gd name="T15" fmla="*/ 96 h 288"/>
                <a:gd name="T16" fmla="*/ 151 w 168"/>
                <a:gd name="T17" fmla="*/ 120 h 288"/>
                <a:gd name="T18" fmla="*/ 168 w 168"/>
                <a:gd name="T19" fmla="*/ 152 h 288"/>
                <a:gd name="T20" fmla="*/ 143 w 168"/>
                <a:gd name="T21" fmla="*/ 256 h 288"/>
                <a:gd name="T22" fmla="*/ 117 w 168"/>
                <a:gd name="T23" fmla="*/ 248 h 288"/>
                <a:gd name="T24" fmla="*/ 92 w 168"/>
                <a:gd name="T25" fmla="*/ 248 h 288"/>
                <a:gd name="T26" fmla="*/ 84 w 168"/>
                <a:gd name="T27" fmla="*/ 264 h 288"/>
                <a:gd name="T28" fmla="*/ 67 w 168"/>
                <a:gd name="T29" fmla="*/ 280 h 288"/>
                <a:gd name="T30" fmla="*/ 42 w 168"/>
                <a:gd name="T31" fmla="*/ 288 h 288"/>
                <a:gd name="T32" fmla="*/ 25 w 168"/>
                <a:gd name="T33" fmla="*/ 248 h 288"/>
                <a:gd name="T34" fmla="*/ 25 w 168"/>
                <a:gd name="T35" fmla="*/ 200 h 288"/>
                <a:gd name="T36" fmla="*/ 33 w 168"/>
                <a:gd name="T37" fmla="*/ 176 h 288"/>
                <a:gd name="T38" fmla="*/ 25 w 168"/>
                <a:gd name="T39" fmla="*/ 160 h 288"/>
                <a:gd name="T40" fmla="*/ 33 w 168"/>
                <a:gd name="T41" fmla="*/ 136 h 288"/>
                <a:gd name="T42" fmla="*/ 33 w 168"/>
                <a:gd name="T43" fmla="*/ 112 h 288"/>
                <a:gd name="T44" fmla="*/ 25 w 168"/>
                <a:gd name="T45" fmla="*/ 80 h 288"/>
                <a:gd name="T46" fmla="*/ 0 w 168"/>
                <a:gd name="T47" fmla="*/ 72 h 288"/>
                <a:gd name="T48" fmla="*/ 0 w 168"/>
                <a:gd name="T49" fmla="*/ 40 h 2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8" h="288">
                  <a:moveTo>
                    <a:pt x="0" y="40"/>
                  </a:moveTo>
                  <a:lnTo>
                    <a:pt x="33" y="48"/>
                  </a:lnTo>
                  <a:lnTo>
                    <a:pt x="59" y="40"/>
                  </a:lnTo>
                  <a:lnTo>
                    <a:pt x="101" y="8"/>
                  </a:lnTo>
                  <a:lnTo>
                    <a:pt x="109" y="0"/>
                  </a:lnTo>
                  <a:lnTo>
                    <a:pt x="143" y="16"/>
                  </a:lnTo>
                  <a:lnTo>
                    <a:pt x="143" y="32"/>
                  </a:lnTo>
                  <a:lnTo>
                    <a:pt x="168" y="96"/>
                  </a:lnTo>
                  <a:lnTo>
                    <a:pt x="151" y="120"/>
                  </a:lnTo>
                  <a:lnTo>
                    <a:pt x="168" y="152"/>
                  </a:lnTo>
                  <a:lnTo>
                    <a:pt x="143" y="256"/>
                  </a:lnTo>
                  <a:lnTo>
                    <a:pt x="117" y="248"/>
                  </a:lnTo>
                  <a:lnTo>
                    <a:pt x="92" y="248"/>
                  </a:lnTo>
                  <a:lnTo>
                    <a:pt x="84" y="264"/>
                  </a:lnTo>
                  <a:lnTo>
                    <a:pt x="67" y="280"/>
                  </a:lnTo>
                  <a:lnTo>
                    <a:pt x="42" y="288"/>
                  </a:lnTo>
                  <a:lnTo>
                    <a:pt x="25" y="248"/>
                  </a:lnTo>
                  <a:lnTo>
                    <a:pt x="25" y="200"/>
                  </a:lnTo>
                  <a:lnTo>
                    <a:pt x="33" y="176"/>
                  </a:lnTo>
                  <a:lnTo>
                    <a:pt x="25" y="160"/>
                  </a:lnTo>
                  <a:lnTo>
                    <a:pt x="33" y="136"/>
                  </a:lnTo>
                  <a:lnTo>
                    <a:pt x="33" y="112"/>
                  </a:lnTo>
                  <a:lnTo>
                    <a:pt x="25" y="80"/>
                  </a:lnTo>
                  <a:lnTo>
                    <a:pt x="0" y="72"/>
                  </a:lnTo>
                  <a:lnTo>
                    <a:pt x="0" y="40"/>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0" name="Freeform 27"/>
            <p:cNvSpPr>
              <a:spLocks/>
            </p:cNvSpPr>
            <p:nvPr/>
          </p:nvSpPr>
          <p:spPr bwMode="auto">
            <a:xfrm>
              <a:off x="3626" y="3496"/>
              <a:ext cx="101" cy="192"/>
            </a:xfrm>
            <a:custGeom>
              <a:avLst/>
              <a:gdLst>
                <a:gd name="T0" fmla="*/ 75 w 101"/>
                <a:gd name="T1" fmla="*/ 32 h 192"/>
                <a:gd name="T2" fmla="*/ 75 w 101"/>
                <a:gd name="T3" fmla="*/ 0 h 192"/>
                <a:gd name="T4" fmla="*/ 92 w 101"/>
                <a:gd name="T5" fmla="*/ 0 h 192"/>
                <a:gd name="T6" fmla="*/ 92 w 101"/>
                <a:gd name="T7" fmla="*/ 40 h 192"/>
                <a:gd name="T8" fmla="*/ 101 w 101"/>
                <a:gd name="T9" fmla="*/ 56 h 192"/>
                <a:gd name="T10" fmla="*/ 101 w 101"/>
                <a:gd name="T11" fmla="*/ 104 h 192"/>
                <a:gd name="T12" fmla="*/ 92 w 101"/>
                <a:gd name="T13" fmla="*/ 120 h 192"/>
                <a:gd name="T14" fmla="*/ 92 w 101"/>
                <a:gd name="T15" fmla="*/ 152 h 192"/>
                <a:gd name="T16" fmla="*/ 67 w 101"/>
                <a:gd name="T17" fmla="*/ 192 h 192"/>
                <a:gd name="T18" fmla="*/ 50 w 101"/>
                <a:gd name="T19" fmla="*/ 192 h 192"/>
                <a:gd name="T20" fmla="*/ 25 w 101"/>
                <a:gd name="T21" fmla="*/ 176 h 192"/>
                <a:gd name="T22" fmla="*/ 33 w 101"/>
                <a:gd name="T23" fmla="*/ 160 h 192"/>
                <a:gd name="T24" fmla="*/ 17 w 101"/>
                <a:gd name="T25" fmla="*/ 152 h 192"/>
                <a:gd name="T26" fmla="*/ 33 w 101"/>
                <a:gd name="T27" fmla="*/ 136 h 192"/>
                <a:gd name="T28" fmla="*/ 8 w 101"/>
                <a:gd name="T29" fmla="*/ 128 h 192"/>
                <a:gd name="T30" fmla="*/ 25 w 101"/>
                <a:gd name="T31" fmla="*/ 112 h 192"/>
                <a:gd name="T32" fmla="*/ 8 w 101"/>
                <a:gd name="T33" fmla="*/ 96 h 192"/>
                <a:gd name="T34" fmla="*/ 0 w 101"/>
                <a:gd name="T35" fmla="*/ 72 h 192"/>
                <a:gd name="T36" fmla="*/ 17 w 101"/>
                <a:gd name="T37" fmla="*/ 64 h 192"/>
                <a:gd name="T38" fmla="*/ 17 w 101"/>
                <a:gd name="T39" fmla="*/ 48 h 192"/>
                <a:gd name="T40" fmla="*/ 42 w 101"/>
                <a:gd name="T41" fmla="*/ 40 h 192"/>
                <a:gd name="T42" fmla="*/ 75 w 101"/>
                <a:gd name="T43" fmla="*/ 32 h 1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1" h="192">
                  <a:moveTo>
                    <a:pt x="75" y="32"/>
                  </a:moveTo>
                  <a:lnTo>
                    <a:pt x="75" y="0"/>
                  </a:lnTo>
                  <a:lnTo>
                    <a:pt x="92" y="0"/>
                  </a:lnTo>
                  <a:lnTo>
                    <a:pt x="92" y="40"/>
                  </a:lnTo>
                  <a:lnTo>
                    <a:pt x="101" y="56"/>
                  </a:lnTo>
                  <a:lnTo>
                    <a:pt x="101" y="104"/>
                  </a:lnTo>
                  <a:lnTo>
                    <a:pt x="92" y="120"/>
                  </a:lnTo>
                  <a:lnTo>
                    <a:pt x="92" y="152"/>
                  </a:lnTo>
                  <a:lnTo>
                    <a:pt x="67" y="192"/>
                  </a:lnTo>
                  <a:lnTo>
                    <a:pt x="50" y="192"/>
                  </a:lnTo>
                  <a:lnTo>
                    <a:pt x="25" y="176"/>
                  </a:lnTo>
                  <a:lnTo>
                    <a:pt x="33" y="160"/>
                  </a:lnTo>
                  <a:lnTo>
                    <a:pt x="17" y="152"/>
                  </a:lnTo>
                  <a:lnTo>
                    <a:pt x="33" y="136"/>
                  </a:lnTo>
                  <a:lnTo>
                    <a:pt x="8" y="128"/>
                  </a:lnTo>
                  <a:lnTo>
                    <a:pt x="25" y="112"/>
                  </a:lnTo>
                  <a:lnTo>
                    <a:pt x="8" y="96"/>
                  </a:lnTo>
                  <a:lnTo>
                    <a:pt x="0" y="72"/>
                  </a:lnTo>
                  <a:lnTo>
                    <a:pt x="17" y="64"/>
                  </a:lnTo>
                  <a:lnTo>
                    <a:pt x="17" y="48"/>
                  </a:lnTo>
                  <a:lnTo>
                    <a:pt x="42" y="40"/>
                  </a:lnTo>
                  <a:lnTo>
                    <a:pt x="75" y="32"/>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1" name="Freeform 28"/>
            <p:cNvSpPr>
              <a:spLocks/>
            </p:cNvSpPr>
            <p:nvPr/>
          </p:nvSpPr>
          <p:spPr bwMode="auto">
            <a:xfrm>
              <a:off x="3626" y="3496"/>
              <a:ext cx="101" cy="192"/>
            </a:xfrm>
            <a:custGeom>
              <a:avLst/>
              <a:gdLst>
                <a:gd name="T0" fmla="*/ 75 w 101"/>
                <a:gd name="T1" fmla="*/ 32 h 192"/>
                <a:gd name="T2" fmla="*/ 75 w 101"/>
                <a:gd name="T3" fmla="*/ 0 h 192"/>
                <a:gd name="T4" fmla="*/ 92 w 101"/>
                <a:gd name="T5" fmla="*/ 0 h 192"/>
                <a:gd name="T6" fmla="*/ 92 w 101"/>
                <a:gd name="T7" fmla="*/ 40 h 192"/>
                <a:gd name="T8" fmla="*/ 101 w 101"/>
                <a:gd name="T9" fmla="*/ 56 h 192"/>
                <a:gd name="T10" fmla="*/ 101 w 101"/>
                <a:gd name="T11" fmla="*/ 104 h 192"/>
                <a:gd name="T12" fmla="*/ 92 w 101"/>
                <a:gd name="T13" fmla="*/ 120 h 192"/>
                <a:gd name="T14" fmla="*/ 92 w 101"/>
                <a:gd name="T15" fmla="*/ 152 h 192"/>
                <a:gd name="T16" fmla="*/ 67 w 101"/>
                <a:gd name="T17" fmla="*/ 192 h 192"/>
                <a:gd name="T18" fmla="*/ 50 w 101"/>
                <a:gd name="T19" fmla="*/ 192 h 192"/>
                <a:gd name="T20" fmla="*/ 25 w 101"/>
                <a:gd name="T21" fmla="*/ 176 h 192"/>
                <a:gd name="T22" fmla="*/ 33 w 101"/>
                <a:gd name="T23" fmla="*/ 160 h 192"/>
                <a:gd name="T24" fmla="*/ 17 w 101"/>
                <a:gd name="T25" fmla="*/ 152 h 192"/>
                <a:gd name="T26" fmla="*/ 33 w 101"/>
                <a:gd name="T27" fmla="*/ 136 h 192"/>
                <a:gd name="T28" fmla="*/ 8 w 101"/>
                <a:gd name="T29" fmla="*/ 128 h 192"/>
                <a:gd name="T30" fmla="*/ 25 w 101"/>
                <a:gd name="T31" fmla="*/ 112 h 192"/>
                <a:gd name="T32" fmla="*/ 8 w 101"/>
                <a:gd name="T33" fmla="*/ 96 h 192"/>
                <a:gd name="T34" fmla="*/ 0 w 101"/>
                <a:gd name="T35" fmla="*/ 72 h 192"/>
                <a:gd name="T36" fmla="*/ 17 w 101"/>
                <a:gd name="T37" fmla="*/ 64 h 192"/>
                <a:gd name="T38" fmla="*/ 17 w 101"/>
                <a:gd name="T39" fmla="*/ 48 h 192"/>
                <a:gd name="T40" fmla="*/ 42 w 101"/>
                <a:gd name="T41" fmla="*/ 40 h 192"/>
                <a:gd name="T42" fmla="*/ 75 w 101"/>
                <a:gd name="T43" fmla="*/ 32 h 1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1" h="192">
                  <a:moveTo>
                    <a:pt x="75" y="32"/>
                  </a:moveTo>
                  <a:lnTo>
                    <a:pt x="75" y="0"/>
                  </a:lnTo>
                  <a:lnTo>
                    <a:pt x="92" y="0"/>
                  </a:lnTo>
                  <a:lnTo>
                    <a:pt x="92" y="40"/>
                  </a:lnTo>
                  <a:lnTo>
                    <a:pt x="101" y="56"/>
                  </a:lnTo>
                  <a:lnTo>
                    <a:pt x="101" y="104"/>
                  </a:lnTo>
                  <a:lnTo>
                    <a:pt x="92" y="120"/>
                  </a:lnTo>
                  <a:lnTo>
                    <a:pt x="92" y="152"/>
                  </a:lnTo>
                  <a:lnTo>
                    <a:pt x="67" y="192"/>
                  </a:lnTo>
                  <a:lnTo>
                    <a:pt x="50" y="192"/>
                  </a:lnTo>
                  <a:lnTo>
                    <a:pt x="25" y="176"/>
                  </a:lnTo>
                  <a:lnTo>
                    <a:pt x="33" y="160"/>
                  </a:lnTo>
                  <a:lnTo>
                    <a:pt x="17" y="152"/>
                  </a:lnTo>
                  <a:lnTo>
                    <a:pt x="33" y="136"/>
                  </a:lnTo>
                  <a:lnTo>
                    <a:pt x="8" y="128"/>
                  </a:lnTo>
                  <a:lnTo>
                    <a:pt x="25" y="112"/>
                  </a:lnTo>
                  <a:lnTo>
                    <a:pt x="8" y="96"/>
                  </a:lnTo>
                  <a:lnTo>
                    <a:pt x="0" y="72"/>
                  </a:lnTo>
                  <a:lnTo>
                    <a:pt x="17" y="64"/>
                  </a:lnTo>
                  <a:lnTo>
                    <a:pt x="17" y="48"/>
                  </a:lnTo>
                  <a:lnTo>
                    <a:pt x="42" y="40"/>
                  </a:lnTo>
                  <a:lnTo>
                    <a:pt x="75" y="32"/>
                  </a:lnTo>
                  <a:close/>
                </a:path>
              </a:pathLst>
            </a:custGeom>
            <a:solidFill>
              <a:srgbClr val="FFFFFF"/>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2" name="Freeform 31"/>
            <p:cNvSpPr>
              <a:spLocks/>
            </p:cNvSpPr>
            <p:nvPr/>
          </p:nvSpPr>
          <p:spPr bwMode="auto">
            <a:xfrm>
              <a:off x="3457" y="3008"/>
              <a:ext cx="1180" cy="1080"/>
            </a:xfrm>
            <a:custGeom>
              <a:avLst/>
              <a:gdLst>
                <a:gd name="T0" fmla="*/ 1121 w 1180"/>
                <a:gd name="T1" fmla="*/ 728 h 1080"/>
                <a:gd name="T2" fmla="*/ 1003 w 1180"/>
                <a:gd name="T3" fmla="*/ 672 h 1080"/>
                <a:gd name="T4" fmla="*/ 935 w 1180"/>
                <a:gd name="T5" fmla="*/ 616 h 1080"/>
                <a:gd name="T6" fmla="*/ 902 w 1180"/>
                <a:gd name="T7" fmla="*/ 584 h 1080"/>
                <a:gd name="T8" fmla="*/ 817 w 1180"/>
                <a:gd name="T9" fmla="*/ 592 h 1080"/>
                <a:gd name="T10" fmla="*/ 733 w 1180"/>
                <a:gd name="T11" fmla="*/ 528 h 1080"/>
                <a:gd name="T12" fmla="*/ 683 w 1180"/>
                <a:gd name="T13" fmla="*/ 448 h 1080"/>
                <a:gd name="T14" fmla="*/ 556 w 1180"/>
                <a:gd name="T15" fmla="*/ 344 h 1080"/>
                <a:gd name="T16" fmla="*/ 523 w 1180"/>
                <a:gd name="T17" fmla="*/ 280 h 1080"/>
                <a:gd name="T18" fmla="*/ 548 w 1180"/>
                <a:gd name="T19" fmla="*/ 240 h 1080"/>
                <a:gd name="T20" fmla="*/ 531 w 1180"/>
                <a:gd name="T21" fmla="*/ 216 h 1080"/>
                <a:gd name="T22" fmla="*/ 556 w 1180"/>
                <a:gd name="T23" fmla="*/ 184 h 1080"/>
                <a:gd name="T24" fmla="*/ 649 w 1180"/>
                <a:gd name="T25" fmla="*/ 144 h 1080"/>
                <a:gd name="T26" fmla="*/ 649 w 1180"/>
                <a:gd name="T27" fmla="*/ 56 h 1080"/>
                <a:gd name="T28" fmla="*/ 514 w 1180"/>
                <a:gd name="T29" fmla="*/ 0 h 1080"/>
                <a:gd name="T30" fmla="*/ 405 w 1180"/>
                <a:gd name="T31" fmla="*/ 40 h 1080"/>
                <a:gd name="T32" fmla="*/ 354 w 1180"/>
                <a:gd name="T33" fmla="*/ 64 h 1080"/>
                <a:gd name="T34" fmla="*/ 295 w 1180"/>
                <a:gd name="T35" fmla="*/ 80 h 1080"/>
                <a:gd name="T36" fmla="*/ 228 w 1180"/>
                <a:gd name="T37" fmla="*/ 152 h 1080"/>
                <a:gd name="T38" fmla="*/ 118 w 1180"/>
                <a:gd name="T39" fmla="*/ 136 h 1080"/>
                <a:gd name="T40" fmla="*/ 42 w 1180"/>
                <a:gd name="T41" fmla="*/ 208 h 1080"/>
                <a:gd name="T42" fmla="*/ 25 w 1180"/>
                <a:gd name="T43" fmla="*/ 272 h 1080"/>
                <a:gd name="T44" fmla="*/ 93 w 1180"/>
                <a:gd name="T45" fmla="*/ 352 h 1080"/>
                <a:gd name="T46" fmla="*/ 93 w 1180"/>
                <a:gd name="T47" fmla="*/ 392 h 1080"/>
                <a:gd name="T48" fmla="*/ 160 w 1180"/>
                <a:gd name="T49" fmla="*/ 344 h 1080"/>
                <a:gd name="T50" fmla="*/ 202 w 1180"/>
                <a:gd name="T51" fmla="*/ 320 h 1080"/>
                <a:gd name="T52" fmla="*/ 261 w 1180"/>
                <a:gd name="T53" fmla="*/ 352 h 1080"/>
                <a:gd name="T54" fmla="*/ 312 w 1180"/>
                <a:gd name="T55" fmla="*/ 368 h 1080"/>
                <a:gd name="T56" fmla="*/ 337 w 1180"/>
                <a:gd name="T57" fmla="*/ 424 h 1080"/>
                <a:gd name="T58" fmla="*/ 371 w 1180"/>
                <a:gd name="T59" fmla="*/ 496 h 1080"/>
                <a:gd name="T60" fmla="*/ 430 w 1180"/>
                <a:gd name="T61" fmla="*/ 552 h 1080"/>
                <a:gd name="T62" fmla="*/ 497 w 1180"/>
                <a:gd name="T63" fmla="*/ 592 h 1080"/>
                <a:gd name="T64" fmla="*/ 607 w 1180"/>
                <a:gd name="T65" fmla="*/ 680 h 1080"/>
                <a:gd name="T66" fmla="*/ 649 w 1180"/>
                <a:gd name="T67" fmla="*/ 688 h 1080"/>
                <a:gd name="T68" fmla="*/ 742 w 1180"/>
                <a:gd name="T69" fmla="*/ 744 h 1080"/>
                <a:gd name="T70" fmla="*/ 775 w 1180"/>
                <a:gd name="T71" fmla="*/ 752 h 1080"/>
                <a:gd name="T72" fmla="*/ 809 w 1180"/>
                <a:gd name="T73" fmla="*/ 768 h 1080"/>
                <a:gd name="T74" fmla="*/ 851 w 1180"/>
                <a:gd name="T75" fmla="*/ 824 h 1080"/>
                <a:gd name="T76" fmla="*/ 927 w 1180"/>
                <a:gd name="T77" fmla="*/ 856 h 1080"/>
                <a:gd name="T78" fmla="*/ 978 w 1180"/>
                <a:gd name="T79" fmla="*/ 984 h 1080"/>
                <a:gd name="T80" fmla="*/ 935 w 1180"/>
                <a:gd name="T81" fmla="*/ 1000 h 1080"/>
                <a:gd name="T82" fmla="*/ 927 w 1180"/>
                <a:gd name="T83" fmla="*/ 1040 h 1080"/>
                <a:gd name="T84" fmla="*/ 935 w 1180"/>
                <a:gd name="T85" fmla="*/ 1072 h 1080"/>
                <a:gd name="T86" fmla="*/ 978 w 1180"/>
                <a:gd name="T87" fmla="*/ 1072 h 1080"/>
                <a:gd name="T88" fmla="*/ 1011 w 1180"/>
                <a:gd name="T89" fmla="*/ 1000 h 1080"/>
                <a:gd name="T90" fmla="*/ 1070 w 1180"/>
                <a:gd name="T91" fmla="*/ 952 h 1080"/>
                <a:gd name="T92" fmla="*/ 1053 w 1180"/>
                <a:gd name="T93" fmla="*/ 888 h 1080"/>
                <a:gd name="T94" fmla="*/ 1003 w 1180"/>
                <a:gd name="T95" fmla="*/ 864 h 1080"/>
                <a:gd name="T96" fmla="*/ 1011 w 1180"/>
                <a:gd name="T97" fmla="*/ 800 h 1080"/>
                <a:gd name="T98" fmla="*/ 1045 w 1180"/>
                <a:gd name="T99" fmla="*/ 768 h 1080"/>
                <a:gd name="T100" fmla="*/ 1146 w 1180"/>
                <a:gd name="T101" fmla="*/ 792 h 1080"/>
                <a:gd name="T102" fmla="*/ 1180 w 1180"/>
                <a:gd name="T103" fmla="*/ 784 h 10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80" h="1080">
                  <a:moveTo>
                    <a:pt x="1155" y="752"/>
                  </a:moveTo>
                  <a:lnTo>
                    <a:pt x="1121" y="728"/>
                  </a:lnTo>
                  <a:lnTo>
                    <a:pt x="1087" y="712"/>
                  </a:lnTo>
                  <a:lnTo>
                    <a:pt x="1003" y="672"/>
                  </a:lnTo>
                  <a:lnTo>
                    <a:pt x="919" y="632"/>
                  </a:lnTo>
                  <a:lnTo>
                    <a:pt x="935" y="616"/>
                  </a:lnTo>
                  <a:lnTo>
                    <a:pt x="927" y="600"/>
                  </a:lnTo>
                  <a:lnTo>
                    <a:pt x="902" y="584"/>
                  </a:lnTo>
                  <a:lnTo>
                    <a:pt x="868" y="592"/>
                  </a:lnTo>
                  <a:lnTo>
                    <a:pt x="817" y="592"/>
                  </a:lnTo>
                  <a:lnTo>
                    <a:pt x="775" y="568"/>
                  </a:lnTo>
                  <a:lnTo>
                    <a:pt x="733" y="528"/>
                  </a:lnTo>
                  <a:lnTo>
                    <a:pt x="708" y="488"/>
                  </a:lnTo>
                  <a:lnTo>
                    <a:pt x="683" y="448"/>
                  </a:lnTo>
                  <a:lnTo>
                    <a:pt x="641" y="408"/>
                  </a:lnTo>
                  <a:lnTo>
                    <a:pt x="556" y="344"/>
                  </a:lnTo>
                  <a:lnTo>
                    <a:pt x="523" y="296"/>
                  </a:lnTo>
                  <a:lnTo>
                    <a:pt x="523" y="280"/>
                  </a:lnTo>
                  <a:lnTo>
                    <a:pt x="539" y="256"/>
                  </a:lnTo>
                  <a:lnTo>
                    <a:pt x="548" y="240"/>
                  </a:lnTo>
                  <a:lnTo>
                    <a:pt x="539" y="224"/>
                  </a:lnTo>
                  <a:lnTo>
                    <a:pt x="531" y="216"/>
                  </a:lnTo>
                  <a:lnTo>
                    <a:pt x="531" y="200"/>
                  </a:lnTo>
                  <a:lnTo>
                    <a:pt x="556" y="184"/>
                  </a:lnTo>
                  <a:lnTo>
                    <a:pt x="641" y="152"/>
                  </a:lnTo>
                  <a:lnTo>
                    <a:pt x="649" y="144"/>
                  </a:lnTo>
                  <a:lnTo>
                    <a:pt x="641" y="88"/>
                  </a:lnTo>
                  <a:lnTo>
                    <a:pt x="649" y="56"/>
                  </a:lnTo>
                  <a:lnTo>
                    <a:pt x="531" y="24"/>
                  </a:lnTo>
                  <a:lnTo>
                    <a:pt x="514" y="0"/>
                  </a:lnTo>
                  <a:lnTo>
                    <a:pt x="438" y="8"/>
                  </a:lnTo>
                  <a:lnTo>
                    <a:pt x="405" y="40"/>
                  </a:lnTo>
                  <a:lnTo>
                    <a:pt x="371" y="32"/>
                  </a:lnTo>
                  <a:lnTo>
                    <a:pt x="354" y="64"/>
                  </a:lnTo>
                  <a:lnTo>
                    <a:pt x="320" y="64"/>
                  </a:lnTo>
                  <a:lnTo>
                    <a:pt x="295" y="80"/>
                  </a:lnTo>
                  <a:lnTo>
                    <a:pt x="253" y="72"/>
                  </a:lnTo>
                  <a:lnTo>
                    <a:pt x="228" y="152"/>
                  </a:lnTo>
                  <a:lnTo>
                    <a:pt x="160" y="72"/>
                  </a:lnTo>
                  <a:lnTo>
                    <a:pt x="118" y="136"/>
                  </a:lnTo>
                  <a:lnTo>
                    <a:pt x="25" y="144"/>
                  </a:lnTo>
                  <a:lnTo>
                    <a:pt x="42" y="208"/>
                  </a:lnTo>
                  <a:lnTo>
                    <a:pt x="0" y="232"/>
                  </a:lnTo>
                  <a:lnTo>
                    <a:pt x="25" y="272"/>
                  </a:lnTo>
                  <a:lnTo>
                    <a:pt x="17" y="320"/>
                  </a:lnTo>
                  <a:lnTo>
                    <a:pt x="93" y="352"/>
                  </a:lnTo>
                  <a:lnTo>
                    <a:pt x="76" y="392"/>
                  </a:lnTo>
                  <a:lnTo>
                    <a:pt x="93" y="392"/>
                  </a:lnTo>
                  <a:lnTo>
                    <a:pt x="135" y="376"/>
                  </a:lnTo>
                  <a:lnTo>
                    <a:pt x="160" y="344"/>
                  </a:lnTo>
                  <a:lnTo>
                    <a:pt x="177" y="328"/>
                  </a:lnTo>
                  <a:lnTo>
                    <a:pt x="202" y="320"/>
                  </a:lnTo>
                  <a:lnTo>
                    <a:pt x="244" y="336"/>
                  </a:lnTo>
                  <a:lnTo>
                    <a:pt x="261" y="352"/>
                  </a:lnTo>
                  <a:lnTo>
                    <a:pt x="278" y="368"/>
                  </a:lnTo>
                  <a:lnTo>
                    <a:pt x="312" y="368"/>
                  </a:lnTo>
                  <a:lnTo>
                    <a:pt x="329" y="384"/>
                  </a:lnTo>
                  <a:lnTo>
                    <a:pt x="337" y="424"/>
                  </a:lnTo>
                  <a:lnTo>
                    <a:pt x="362" y="472"/>
                  </a:lnTo>
                  <a:lnTo>
                    <a:pt x="371" y="496"/>
                  </a:lnTo>
                  <a:lnTo>
                    <a:pt x="396" y="512"/>
                  </a:lnTo>
                  <a:lnTo>
                    <a:pt x="430" y="552"/>
                  </a:lnTo>
                  <a:lnTo>
                    <a:pt x="472" y="576"/>
                  </a:lnTo>
                  <a:lnTo>
                    <a:pt x="497" y="592"/>
                  </a:lnTo>
                  <a:lnTo>
                    <a:pt x="514" y="608"/>
                  </a:lnTo>
                  <a:lnTo>
                    <a:pt x="607" y="680"/>
                  </a:lnTo>
                  <a:lnTo>
                    <a:pt x="624" y="696"/>
                  </a:lnTo>
                  <a:lnTo>
                    <a:pt x="649" y="688"/>
                  </a:lnTo>
                  <a:lnTo>
                    <a:pt x="708" y="712"/>
                  </a:lnTo>
                  <a:lnTo>
                    <a:pt x="742" y="744"/>
                  </a:lnTo>
                  <a:lnTo>
                    <a:pt x="767" y="744"/>
                  </a:lnTo>
                  <a:lnTo>
                    <a:pt x="775" y="752"/>
                  </a:lnTo>
                  <a:lnTo>
                    <a:pt x="775" y="768"/>
                  </a:lnTo>
                  <a:lnTo>
                    <a:pt x="809" y="768"/>
                  </a:lnTo>
                  <a:lnTo>
                    <a:pt x="826" y="800"/>
                  </a:lnTo>
                  <a:lnTo>
                    <a:pt x="851" y="824"/>
                  </a:lnTo>
                  <a:lnTo>
                    <a:pt x="893" y="840"/>
                  </a:lnTo>
                  <a:lnTo>
                    <a:pt x="927" y="856"/>
                  </a:lnTo>
                  <a:lnTo>
                    <a:pt x="944" y="904"/>
                  </a:lnTo>
                  <a:lnTo>
                    <a:pt x="978" y="984"/>
                  </a:lnTo>
                  <a:lnTo>
                    <a:pt x="952" y="984"/>
                  </a:lnTo>
                  <a:lnTo>
                    <a:pt x="935" y="1000"/>
                  </a:lnTo>
                  <a:lnTo>
                    <a:pt x="935" y="1016"/>
                  </a:lnTo>
                  <a:lnTo>
                    <a:pt x="927" y="1040"/>
                  </a:lnTo>
                  <a:lnTo>
                    <a:pt x="919" y="1056"/>
                  </a:lnTo>
                  <a:lnTo>
                    <a:pt x="935" y="1072"/>
                  </a:lnTo>
                  <a:lnTo>
                    <a:pt x="952" y="1080"/>
                  </a:lnTo>
                  <a:lnTo>
                    <a:pt x="978" y="1072"/>
                  </a:lnTo>
                  <a:lnTo>
                    <a:pt x="994" y="1040"/>
                  </a:lnTo>
                  <a:lnTo>
                    <a:pt x="1011" y="1000"/>
                  </a:lnTo>
                  <a:lnTo>
                    <a:pt x="1028" y="960"/>
                  </a:lnTo>
                  <a:lnTo>
                    <a:pt x="1070" y="952"/>
                  </a:lnTo>
                  <a:lnTo>
                    <a:pt x="1070" y="904"/>
                  </a:lnTo>
                  <a:lnTo>
                    <a:pt x="1053" y="888"/>
                  </a:lnTo>
                  <a:lnTo>
                    <a:pt x="1028" y="880"/>
                  </a:lnTo>
                  <a:lnTo>
                    <a:pt x="1003" y="864"/>
                  </a:lnTo>
                  <a:lnTo>
                    <a:pt x="994" y="848"/>
                  </a:lnTo>
                  <a:lnTo>
                    <a:pt x="1011" y="800"/>
                  </a:lnTo>
                  <a:lnTo>
                    <a:pt x="1028" y="776"/>
                  </a:lnTo>
                  <a:lnTo>
                    <a:pt x="1045" y="768"/>
                  </a:lnTo>
                  <a:lnTo>
                    <a:pt x="1104" y="776"/>
                  </a:lnTo>
                  <a:lnTo>
                    <a:pt x="1146" y="792"/>
                  </a:lnTo>
                  <a:lnTo>
                    <a:pt x="1180" y="824"/>
                  </a:lnTo>
                  <a:lnTo>
                    <a:pt x="1180" y="784"/>
                  </a:lnTo>
                  <a:lnTo>
                    <a:pt x="1155" y="752"/>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3" name="Freeform 32"/>
            <p:cNvSpPr>
              <a:spLocks/>
            </p:cNvSpPr>
            <p:nvPr/>
          </p:nvSpPr>
          <p:spPr bwMode="auto">
            <a:xfrm>
              <a:off x="2463" y="2496"/>
              <a:ext cx="1146" cy="1088"/>
            </a:xfrm>
            <a:custGeom>
              <a:avLst/>
              <a:gdLst>
                <a:gd name="T0" fmla="*/ 969 w 1146"/>
                <a:gd name="T1" fmla="*/ 600 h 1088"/>
                <a:gd name="T2" fmla="*/ 944 w 1146"/>
                <a:gd name="T3" fmla="*/ 584 h 1088"/>
                <a:gd name="T4" fmla="*/ 986 w 1146"/>
                <a:gd name="T5" fmla="*/ 520 h 1088"/>
                <a:gd name="T6" fmla="*/ 1019 w 1146"/>
                <a:gd name="T7" fmla="*/ 472 h 1088"/>
                <a:gd name="T8" fmla="*/ 1087 w 1146"/>
                <a:gd name="T9" fmla="*/ 448 h 1088"/>
                <a:gd name="T10" fmla="*/ 1112 w 1146"/>
                <a:gd name="T11" fmla="*/ 320 h 1088"/>
                <a:gd name="T12" fmla="*/ 1095 w 1146"/>
                <a:gd name="T13" fmla="*/ 272 h 1088"/>
                <a:gd name="T14" fmla="*/ 1011 w 1146"/>
                <a:gd name="T15" fmla="*/ 248 h 1088"/>
                <a:gd name="T16" fmla="*/ 927 w 1146"/>
                <a:gd name="T17" fmla="*/ 208 h 1088"/>
                <a:gd name="T18" fmla="*/ 851 w 1146"/>
                <a:gd name="T19" fmla="*/ 136 h 1088"/>
                <a:gd name="T20" fmla="*/ 809 w 1146"/>
                <a:gd name="T21" fmla="*/ 112 h 1088"/>
                <a:gd name="T22" fmla="*/ 767 w 1146"/>
                <a:gd name="T23" fmla="*/ 88 h 1088"/>
                <a:gd name="T24" fmla="*/ 708 w 1146"/>
                <a:gd name="T25" fmla="*/ 48 h 1088"/>
                <a:gd name="T26" fmla="*/ 666 w 1146"/>
                <a:gd name="T27" fmla="*/ 0 h 1088"/>
                <a:gd name="T28" fmla="*/ 598 w 1146"/>
                <a:gd name="T29" fmla="*/ 24 h 1088"/>
                <a:gd name="T30" fmla="*/ 564 w 1146"/>
                <a:gd name="T31" fmla="*/ 104 h 1088"/>
                <a:gd name="T32" fmla="*/ 489 w 1146"/>
                <a:gd name="T33" fmla="*/ 136 h 1088"/>
                <a:gd name="T34" fmla="*/ 455 w 1146"/>
                <a:gd name="T35" fmla="*/ 168 h 1088"/>
                <a:gd name="T36" fmla="*/ 413 w 1146"/>
                <a:gd name="T37" fmla="*/ 184 h 1088"/>
                <a:gd name="T38" fmla="*/ 345 w 1146"/>
                <a:gd name="T39" fmla="*/ 160 h 1088"/>
                <a:gd name="T40" fmla="*/ 269 w 1146"/>
                <a:gd name="T41" fmla="*/ 144 h 1088"/>
                <a:gd name="T42" fmla="*/ 303 w 1146"/>
                <a:gd name="T43" fmla="*/ 256 h 1088"/>
                <a:gd name="T44" fmla="*/ 211 w 1146"/>
                <a:gd name="T45" fmla="*/ 240 h 1088"/>
                <a:gd name="T46" fmla="*/ 177 w 1146"/>
                <a:gd name="T47" fmla="*/ 232 h 1088"/>
                <a:gd name="T48" fmla="*/ 126 w 1146"/>
                <a:gd name="T49" fmla="*/ 208 h 1088"/>
                <a:gd name="T50" fmla="*/ 84 w 1146"/>
                <a:gd name="T51" fmla="*/ 216 h 1088"/>
                <a:gd name="T52" fmla="*/ 8 w 1146"/>
                <a:gd name="T53" fmla="*/ 232 h 1088"/>
                <a:gd name="T54" fmla="*/ 8 w 1146"/>
                <a:gd name="T55" fmla="*/ 248 h 1088"/>
                <a:gd name="T56" fmla="*/ 25 w 1146"/>
                <a:gd name="T57" fmla="*/ 272 h 1088"/>
                <a:gd name="T58" fmla="*/ 17 w 1146"/>
                <a:gd name="T59" fmla="*/ 288 h 1088"/>
                <a:gd name="T60" fmla="*/ 42 w 1146"/>
                <a:gd name="T61" fmla="*/ 312 h 1088"/>
                <a:gd name="T62" fmla="*/ 109 w 1146"/>
                <a:gd name="T63" fmla="*/ 328 h 1088"/>
                <a:gd name="T64" fmla="*/ 160 w 1146"/>
                <a:gd name="T65" fmla="*/ 368 h 1088"/>
                <a:gd name="T66" fmla="*/ 194 w 1146"/>
                <a:gd name="T67" fmla="*/ 400 h 1088"/>
                <a:gd name="T68" fmla="*/ 211 w 1146"/>
                <a:gd name="T69" fmla="*/ 448 h 1088"/>
                <a:gd name="T70" fmla="*/ 269 w 1146"/>
                <a:gd name="T71" fmla="*/ 536 h 1088"/>
                <a:gd name="T72" fmla="*/ 278 w 1146"/>
                <a:gd name="T73" fmla="*/ 584 h 1088"/>
                <a:gd name="T74" fmla="*/ 295 w 1146"/>
                <a:gd name="T75" fmla="*/ 640 h 1088"/>
                <a:gd name="T76" fmla="*/ 236 w 1146"/>
                <a:gd name="T77" fmla="*/ 776 h 1088"/>
                <a:gd name="T78" fmla="*/ 177 w 1146"/>
                <a:gd name="T79" fmla="*/ 872 h 1088"/>
                <a:gd name="T80" fmla="*/ 160 w 1146"/>
                <a:gd name="T81" fmla="*/ 888 h 1088"/>
                <a:gd name="T82" fmla="*/ 244 w 1146"/>
                <a:gd name="T83" fmla="*/ 960 h 1088"/>
                <a:gd name="T84" fmla="*/ 320 w 1146"/>
                <a:gd name="T85" fmla="*/ 992 h 1088"/>
                <a:gd name="T86" fmla="*/ 396 w 1146"/>
                <a:gd name="T87" fmla="*/ 1024 h 1088"/>
                <a:gd name="T88" fmla="*/ 522 w 1146"/>
                <a:gd name="T89" fmla="*/ 1056 h 1088"/>
                <a:gd name="T90" fmla="*/ 607 w 1146"/>
                <a:gd name="T91" fmla="*/ 1088 h 1088"/>
                <a:gd name="T92" fmla="*/ 640 w 1146"/>
                <a:gd name="T93" fmla="*/ 1064 h 1088"/>
                <a:gd name="T94" fmla="*/ 632 w 1146"/>
                <a:gd name="T95" fmla="*/ 992 h 1088"/>
                <a:gd name="T96" fmla="*/ 682 w 1146"/>
                <a:gd name="T97" fmla="*/ 944 h 1088"/>
                <a:gd name="T98" fmla="*/ 750 w 1146"/>
                <a:gd name="T99" fmla="*/ 928 h 1088"/>
                <a:gd name="T100" fmla="*/ 876 w 1146"/>
                <a:gd name="T101" fmla="*/ 968 h 1088"/>
                <a:gd name="T102" fmla="*/ 944 w 1146"/>
                <a:gd name="T103" fmla="*/ 984 h 1088"/>
                <a:gd name="T104" fmla="*/ 969 w 1146"/>
                <a:gd name="T105" fmla="*/ 968 h 1088"/>
                <a:gd name="T106" fmla="*/ 1019 w 1146"/>
                <a:gd name="T107" fmla="*/ 928 h 1088"/>
                <a:gd name="T108" fmla="*/ 1087 w 1146"/>
                <a:gd name="T109" fmla="*/ 864 h 1088"/>
                <a:gd name="T110" fmla="*/ 1019 w 1146"/>
                <a:gd name="T111" fmla="*/ 784 h 1088"/>
                <a:gd name="T112" fmla="*/ 1036 w 1146"/>
                <a:gd name="T113" fmla="*/ 720 h 1088"/>
                <a:gd name="T114" fmla="*/ 1036 w 1146"/>
                <a:gd name="T115" fmla="*/ 656 h 1088"/>
                <a:gd name="T116" fmla="*/ 1011 w 1146"/>
                <a:gd name="T117" fmla="*/ 616 h 10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6" h="1088">
                  <a:moveTo>
                    <a:pt x="1011" y="616"/>
                  </a:moveTo>
                  <a:lnTo>
                    <a:pt x="969" y="600"/>
                  </a:lnTo>
                  <a:lnTo>
                    <a:pt x="935" y="616"/>
                  </a:lnTo>
                  <a:lnTo>
                    <a:pt x="944" y="584"/>
                  </a:lnTo>
                  <a:lnTo>
                    <a:pt x="977" y="544"/>
                  </a:lnTo>
                  <a:lnTo>
                    <a:pt x="986" y="520"/>
                  </a:lnTo>
                  <a:lnTo>
                    <a:pt x="1011" y="504"/>
                  </a:lnTo>
                  <a:lnTo>
                    <a:pt x="1019" y="472"/>
                  </a:lnTo>
                  <a:lnTo>
                    <a:pt x="1053" y="464"/>
                  </a:lnTo>
                  <a:lnTo>
                    <a:pt x="1087" y="448"/>
                  </a:lnTo>
                  <a:lnTo>
                    <a:pt x="1104" y="360"/>
                  </a:lnTo>
                  <a:lnTo>
                    <a:pt x="1112" y="320"/>
                  </a:lnTo>
                  <a:lnTo>
                    <a:pt x="1146" y="288"/>
                  </a:lnTo>
                  <a:lnTo>
                    <a:pt x="1095" y="272"/>
                  </a:lnTo>
                  <a:lnTo>
                    <a:pt x="1036" y="256"/>
                  </a:lnTo>
                  <a:lnTo>
                    <a:pt x="1011" y="248"/>
                  </a:lnTo>
                  <a:lnTo>
                    <a:pt x="986" y="216"/>
                  </a:lnTo>
                  <a:lnTo>
                    <a:pt x="927" y="208"/>
                  </a:lnTo>
                  <a:lnTo>
                    <a:pt x="868" y="168"/>
                  </a:lnTo>
                  <a:lnTo>
                    <a:pt x="851" y="136"/>
                  </a:lnTo>
                  <a:lnTo>
                    <a:pt x="809" y="144"/>
                  </a:lnTo>
                  <a:lnTo>
                    <a:pt x="809" y="112"/>
                  </a:lnTo>
                  <a:lnTo>
                    <a:pt x="767" y="96"/>
                  </a:lnTo>
                  <a:lnTo>
                    <a:pt x="767" y="88"/>
                  </a:lnTo>
                  <a:lnTo>
                    <a:pt x="733" y="72"/>
                  </a:lnTo>
                  <a:lnTo>
                    <a:pt x="708" y="48"/>
                  </a:lnTo>
                  <a:lnTo>
                    <a:pt x="682" y="16"/>
                  </a:lnTo>
                  <a:lnTo>
                    <a:pt x="666" y="0"/>
                  </a:lnTo>
                  <a:lnTo>
                    <a:pt x="623" y="8"/>
                  </a:lnTo>
                  <a:lnTo>
                    <a:pt x="598" y="24"/>
                  </a:lnTo>
                  <a:lnTo>
                    <a:pt x="581" y="88"/>
                  </a:lnTo>
                  <a:lnTo>
                    <a:pt x="564" y="104"/>
                  </a:lnTo>
                  <a:lnTo>
                    <a:pt x="539" y="120"/>
                  </a:lnTo>
                  <a:lnTo>
                    <a:pt x="489" y="136"/>
                  </a:lnTo>
                  <a:lnTo>
                    <a:pt x="463" y="144"/>
                  </a:lnTo>
                  <a:lnTo>
                    <a:pt x="455" y="168"/>
                  </a:lnTo>
                  <a:lnTo>
                    <a:pt x="446" y="184"/>
                  </a:lnTo>
                  <a:lnTo>
                    <a:pt x="413" y="184"/>
                  </a:lnTo>
                  <a:lnTo>
                    <a:pt x="362" y="168"/>
                  </a:lnTo>
                  <a:lnTo>
                    <a:pt x="345" y="160"/>
                  </a:lnTo>
                  <a:lnTo>
                    <a:pt x="328" y="144"/>
                  </a:lnTo>
                  <a:lnTo>
                    <a:pt x="269" y="144"/>
                  </a:lnTo>
                  <a:lnTo>
                    <a:pt x="295" y="200"/>
                  </a:lnTo>
                  <a:lnTo>
                    <a:pt x="303" y="256"/>
                  </a:lnTo>
                  <a:lnTo>
                    <a:pt x="253" y="248"/>
                  </a:lnTo>
                  <a:lnTo>
                    <a:pt x="211" y="240"/>
                  </a:lnTo>
                  <a:lnTo>
                    <a:pt x="194" y="248"/>
                  </a:lnTo>
                  <a:lnTo>
                    <a:pt x="177" y="232"/>
                  </a:lnTo>
                  <a:lnTo>
                    <a:pt x="152" y="208"/>
                  </a:lnTo>
                  <a:lnTo>
                    <a:pt x="126" y="208"/>
                  </a:lnTo>
                  <a:lnTo>
                    <a:pt x="109" y="216"/>
                  </a:lnTo>
                  <a:lnTo>
                    <a:pt x="84" y="216"/>
                  </a:lnTo>
                  <a:lnTo>
                    <a:pt x="34" y="216"/>
                  </a:lnTo>
                  <a:lnTo>
                    <a:pt x="8" y="232"/>
                  </a:lnTo>
                  <a:lnTo>
                    <a:pt x="0" y="240"/>
                  </a:lnTo>
                  <a:lnTo>
                    <a:pt x="8" y="248"/>
                  </a:lnTo>
                  <a:lnTo>
                    <a:pt x="50" y="272"/>
                  </a:lnTo>
                  <a:lnTo>
                    <a:pt x="25" y="272"/>
                  </a:lnTo>
                  <a:lnTo>
                    <a:pt x="17" y="280"/>
                  </a:lnTo>
                  <a:lnTo>
                    <a:pt x="17" y="288"/>
                  </a:lnTo>
                  <a:lnTo>
                    <a:pt x="25" y="304"/>
                  </a:lnTo>
                  <a:lnTo>
                    <a:pt x="42" y="312"/>
                  </a:lnTo>
                  <a:lnTo>
                    <a:pt x="76" y="320"/>
                  </a:lnTo>
                  <a:lnTo>
                    <a:pt x="109" y="328"/>
                  </a:lnTo>
                  <a:lnTo>
                    <a:pt x="135" y="352"/>
                  </a:lnTo>
                  <a:lnTo>
                    <a:pt x="160" y="368"/>
                  </a:lnTo>
                  <a:lnTo>
                    <a:pt x="185" y="376"/>
                  </a:lnTo>
                  <a:lnTo>
                    <a:pt x="194" y="400"/>
                  </a:lnTo>
                  <a:lnTo>
                    <a:pt x="219" y="424"/>
                  </a:lnTo>
                  <a:lnTo>
                    <a:pt x="211" y="448"/>
                  </a:lnTo>
                  <a:lnTo>
                    <a:pt x="244" y="512"/>
                  </a:lnTo>
                  <a:lnTo>
                    <a:pt x="269" y="536"/>
                  </a:lnTo>
                  <a:lnTo>
                    <a:pt x="286" y="560"/>
                  </a:lnTo>
                  <a:lnTo>
                    <a:pt x="278" y="584"/>
                  </a:lnTo>
                  <a:lnTo>
                    <a:pt x="253" y="592"/>
                  </a:lnTo>
                  <a:lnTo>
                    <a:pt x="295" y="640"/>
                  </a:lnTo>
                  <a:lnTo>
                    <a:pt x="269" y="632"/>
                  </a:lnTo>
                  <a:lnTo>
                    <a:pt x="236" y="776"/>
                  </a:lnTo>
                  <a:lnTo>
                    <a:pt x="202" y="848"/>
                  </a:lnTo>
                  <a:lnTo>
                    <a:pt x="177" y="872"/>
                  </a:lnTo>
                  <a:lnTo>
                    <a:pt x="143" y="880"/>
                  </a:lnTo>
                  <a:lnTo>
                    <a:pt x="160" y="888"/>
                  </a:lnTo>
                  <a:lnTo>
                    <a:pt x="211" y="928"/>
                  </a:lnTo>
                  <a:lnTo>
                    <a:pt x="244" y="960"/>
                  </a:lnTo>
                  <a:lnTo>
                    <a:pt x="278" y="968"/>
                  </a:lnTo>
                  <a:lnTo>
                    <a:pt x="320" y="992"/>
                  </a:lnTo>
                  <a:lnTo>
                    <a:pt x="337" y="1016"/>
                  </a:lnTo>
                  <a:lnTo>
                    <a:pt x="396" y="1024"/>
                  </a:lnTo>
                  <a:lnTo>
                    <a:pt x="463" y="1032"/>
                  </a:lnTo>
                  <a:lnTo>
                    <a:pt x="522" y="1056"/>
                  </a:lnTo>
                  <a:lnTo>
                    <a:pt x="581" y="1072"/>
                  </a:lnTo>
                  <a:lnTo>
                    <a:pt x="607" y="1088"/>
                  </a:lnTo>
                  <a:lnTo>
                    <a:pt x="632" y="1080"/>
                  </a:lnTo>
                  <a:lnTo>
                    <a:pt x="640" y="1064"/>
                  </a:lnTo>
                  <a:lnTo>
                    <a:pt x="623" y="1032"/>
                  </a:lnTo>
                  <a:lnTo>
                    <a:pt x="632" y="992"/>
                  </a:lnTo>
                  <a:lnTo>
                    <a:pt x="649" y="968"/>
                  </a:lnTo>
                  <a:lnTo>
                    <a:pt x="682" y="944"/>
                  </a:lnTo>
                  <a:lnTo>
                    <a:pt x="716" y="928"/>
                  </a:lnTo>
                  <a:lnTo>
                    <a:pt x="750" y="928"/>
                  </a:lnTo>
                  <a:lnTo>
                    <a:pt x="842" y="952"/>
                  </a:lnTo>
                  <a:lnTo>
                    <a:pt x="876" y="968"/>
                  </a:lnTo>
                  <a:lnTo>
                    <a:pt x="910" y="984"/>
                  </a:lnTo>
                  <a:lnTo>
                    <a:pt x="944" y="984"/>
                  </a:lnTo>
                  <a:lnTo>
                    <a:pt x="960" y="976"/>
                  </a:lnTo>
                  <a:lnTo>
                    <a:pt x="969" y="968"/>
                  </a:lnTo>
                  <a:lnTo>
                    <a:pt x="977" y="960"/>
                  </a:lnTo>
                  <a:lnTo>
                    <a:pt x="1019" y="928"/>
                  </a:lnTo>
                  <a:lnTo>
                    <a:pt x="1070" y="904"/>
                  </a:lnTo>
                  <a:lnTo>
                    <a:pt x="1087" y="864"/>
                  </a:lnTo>
                  <a:lnTo>
                    <a:pt x="1011" y="832"/>
                  </a:lnTo>
                  <a:lnTo>
                    <a:pt x="1019" y="784"/>
                  </a:lnTo>
                  <a:lnTo>
                    <a:pt x="994" y="744"/>
                  </a:lnTo>
                  <a:lnTo>
                    <a:pt x="1036" y="720"/>
                  </a:lnTo>
                  <a:lnTo>
                    <a:pt x="1019" y="656"/>
                  </a:lnTo>
                  <a:lnTo>
                    <a:pt x="1036" y="656"/>
                  </a:lnTo>
                  <a:lnTo>
                    <a:pt x="1019" y="632"/>
                  </a:lnTo>
                  <a:lnTo>
                    <a:pt x="1011" y="616"/>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4" name="Freeform 33"/>
            <p:cNvSpPr>
              <a:spLocks/>
            </p:cNvSpPr>
            <p:nvPr/>
          </p:nvSpPr>
          <p:spPr bwMode="auto">
            <a:xfrm>
              <a:off x="3457" y="3008"/>
              <a:ext cx="1180" cy="1080"/>
            </a:xfrm>
            <a:custGeom>
              <a:avLst/>
              <a:gdLst>
                <a:gd name="T0" fmla="*/ 1121 w 1180"/>
                <a:gd name="T1" fmla="*/ 728 h 1080"/>
                <a:gd name="T2" fmla="*/ 1003 w 1180"/>
                <a:gd name="T3" fmla="*/ 672 h 1080"/>
                <a:gd name="T4" fmla="*/ 935 w 1180"/>
                <a:gd name="T5" fmla="*/ 616 h 1080"/>
                <a:gd name="T6" fmla="*/ 902 w 1180"/>
                <a:gd name="T7" fmla="*/ 584 h 1080"/>
                <a:gd name="T8" fmla="*/ 817 w 1180"/>
                <a:gd name="T9" fmla="*/ 592 h 1080"/>
                <a:gd name="T10" fmla="*/ 733 w 1180"/>
                <a:gd name="T11" fmla="*/ 528 h 1080"/>
                <a:gd name="T12" fmla="*/ 683 w 1180"/>
                <a:gd name="T13" fmla="*/ 448 h 1080"/>
                <a:gd name="T14" fmla="*/ 556 w 1180"/>
                <a:gd name="T15" fmla="*/ 344 h 1080"/>
                <a:gd name="T16" fmla="*/ 523 w 1180"/>
                <a:gd name="T17" fmla="*/ 280 h 1080"/>
                <a:gd name="T18" fmla="*/ 548 w 1180"/>
                <a:gd name="T19" fmla="*/ 240 h 1080"/>
                <a:gd name="T20" fmla="*/ 531 w 1180"/>
                <a:gd name="T21" fmla="*/ 216 h 1080"/>
                <a:gd name="T22" fmla="*/ 556 w 1180"/>
                <a:gd name="T23" fmla="*/ 184 h 1080"/>
                <a:gd name="T24" fmla="*/ 649 w 1180"/>
                <a:gd name="T25" fmla="*/ 144 h 1080"/>
                <a:gd name="T26" fmla="*/ 649 w 1180"/>
                <a:gd name="T27" fmla="*/ 56 h 1080"/>
                <a:gd name="T28" fmla="*/ 514 w 1180"/>
                <a:gd name="T29" fmla="*/ 0 h 1080"/>
                <a:gd name="T30" fmla="*/ 405 w 1180"/>
                <a:gd name="T31" fmla="*/ 40 h 1080"/>
                <a:gd name="T32" fmla="*/ 354 w 1180"/>
                <a:gd name="T33" fmla="*/ 64 h 1080"/>
                <a:gd name="T34" fmla="*/ 295 w 1180"/>
                <a:gd name="T35" fmla="*/ 80 h 1080"/>
                <a:gd name="T36" fmla="*/ 228 w 1180"/>
                <a:gd name="T37" fmla="*/ 152 h 1080"/>
                <a:gd name="T38" fmla="*/ 118 w 1180"/>
                <a:gd name="T39" fmla="*/ 136 h 1080"/>
                <a:gd name="T40" fmla="*/ 42 w 1180"/>
                <a:gd name="T41" fmla="*/ 208 h 1080"/>
                <a:gd name="T42" fmla="*/ 25 w 1180"/>
                <a:gd name="T43" fmla="*/ 272 h 1080"/>
                <a:gd name="T44" fmla="*/ 93 w 1180"/>
                <a:gd name="T45" fmla="*/ 352 h 1080"/>
                <a:gd name="T46" fmla="*/ 93 w 1180"/>
                <a:gd name="T47" fmla="*/ 392 h 1080"/>
                <a:gd name="T48" fmla="*/ 160 w 1180"/>
                <a:gd name="T49" fmla="*/ 344 h 1080"/>
                <a:gd name="T50" fmla="*/ 202 w 1180"/>
                <a:gd name="T51" fmla="*/ 320 h 1080"/>
                <a:gd name="T52" fmla="*/ 261 w 1180"/>
                <a:gd name="T53" fmla="*/ 352 h 1080"/>
                <a:gd name="T54" fmla="*/ 312 w 1180"/>
                <a:gd name="T55" fmla="*/ 368 h 1080"/>
                <a:gd name="T56" fmla="*/ 337 w 1180"/>
                <a:gd name="T57" fmla="*/ 424 h 1080"/>
                <a:gd name="T58" fmla="*/ 371 w 1180"/>
                <a:gd name="T59" fmla="*/ 496 h 1080"/>
                <a:gd name="T60" fmla="*/ 430 w 1180"/>
                <a:gd name="T61" fmla="*/ 552 h 1080"/>
                <a:gd name="T62" fmla="*/ 497 w 1180"/>
                <a:gd name="T63" fmla="*/ 592 h 1080"/>
                <a:gd name="T64" fmla="*/ 607 w 1180"/>
                <a:gd name="T65" fmla="*/ 680 h 1080"/>
                <a:gd name="T66" fmla="*/ 649 w 1180"/>
                <a:gd name="T67" fmla="*/ 688 h 1080"/>
                <a:gd name="T68" fmla="*/ 742 w 1180"/>
                <a:gd name="T69" fmla="*/ 744 h 1080"/>
                <a:gd name="T70" fmla="*/ 775 w 1180"/>
                <a:gd name="T71" fmla="*/ 752 h 1080"/>
                <a:gd name="T72" fmla="*/ 809 w 1180"/>
                <a:gd name="T73" fmla="*/ 768 h 1080"/>
                <a:gd name="T74" fmla="*/ 851 w 1180"/>
                <a:gd name="T75" fmla="*/ 824 h 1080"/>
                <a:gd name="T76" fmla="*/ 927 w 1180"/>
                <a:gd name="T77" fmla="*/ 856 h 1080"/>
                <a:gd name="T78" fmla="*/ 978 w 1180"/>
                <a:gd name="T79" fmla="*/ 984 h 1080"/>
                <a:gd name="T80" fmla="*/ 935 w 1180"/>
                <a:gd name="T81" fmla="*/ 1000 h 1080"/>
                <a:gd name="T82" fmla="*/ 927 w 1180"/>
                <a:gd name="T83" fmla="*/ 1040 h 1080"/>
                <a:gd name="T84" fmla="*/ 935 w 1180"/>
                <a:gd name="T85" fmla="*/ 1072 h 1080"/>
                <a:gd name="T86" fmla="*/ 978 w 1180"/>
                <a:gd name="T87" fmla="*/ 1072 h 1080"/>
                <a:gd name="T88" fmla="*/ 1011 w 1180"/>
                <a:gd name="T89" fmla="*/ 1000 h 1080"/>
                <a:gd name="T90" fmla="*/ 1070 w 1180"/>
                <a:gd name="T91" fmla="*/ 952 h 1080"/>
                <a:gd name="T92" fmla="*/ 1053 w 1180"/>
                <a:gd name="T93" fmla="*/ 888 h 1080"/>
                <a:gd name="T94" fmla="*/ 1003 w 1180"/>
                <a:gd name="T95" fmla="*/ 864 h 1080"/>
                <a:gd name="T96" fmla="*/ 1011 w 1180"/>
                <a:gd name="T97" fmla="*/ 800 h 1080"/>
                <a:gd name="T98" fmla="*/ 1045 w 1180"/>
                <a:gd name="T99" fmla="*/ 768 h 1080"/>
                <a:gd name="T100" fmla="*/ 1146 w 1180"/>
                <a:gd name="T101" fmla="*/ 792 h 1080"/>
                <a:gd name="T102" fmla="*/ 1180 w 1180"/>
                <a:gd name="T103" fmla="*/ 784 h 1080"/>
                <a:gd name="T104" fmla="*/ 1155 w 1180"/>
                <a:gd name="T105" fmla="*/ 752 h 10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80" h="1080">
                  <a:moveTo>
                    <a:pt x="1155" y="752"/>
                  </a:moveTo>
                  <a:lnTo>
                    <a:pt x="1121" y="728"/>
                  </a:lnTo>
                  <a:lnTo>
                    <a:pt x="1087" y="712"/>
                  </a:lnTo>
                  <a:lnTo>
                    <a:pt x="1003" y="672"/>
                  </a:lnTo>
                  <a:lnTo>
                    <a:pt x="919" y="632"/>
                  </a:lnTo>
                  <a:lnTo>
                    <a:pt x="935" y="616"/>
                  </a:lnTo>
                  <a:lnTo>
                    <a:pt x="927" y="600"/>
                  </a:lnTo>
                  <a:lnTo>
                    <a:pt x="902" y="584"/>
                  </a:lnTo>
                  <a:lnTo>
                    <a:pt x="868" y="592"/>
                  </a:lnTo>
                  <a:lnTo>
                    <a:pt x="817" y="592"/>
                  </a:lnTo>
                  <a:lnTo>
                    <a:pt x="775" y="568"/>
                  </a:lnTo>
                  <a:lnTo>
                    <a:pt x="733" y="528"/>
                  </a:lnTo>
                  <a:lnTo>
                    <a:pt x="708" y="488"/>
                  </a:lnTo>
                  <a:lnTo>
                    <a:pt x="683" y="448"/>
                  </a:lnTo>
                  <a:lnTo>
                    <a:pt x="641" y="408"/>
                  </a:lnTo>
                  <a:lnTo>
                    <a:pt x="556" y="344"/>
                  </a:lnTo>
                  <a:lnTo>
                    <a:pt x="523" y="296"/>
                  </a:lnTo>
                  <a:lnTo>
                    <a:pt x="523" y="280"/>
                  </a:lnTo>
                  <a:lnTo>
                    <a:pt x="539" y="256"/>
                  </a:lnTo>
                  <a:lnTo>
                    <a:pt x="548" y="240"/>
                  </a:lnTo>
                  <a:lnTo>
                    <a:pt x="539" y="224"/>
                  </a:lnTo>
                  <a:lnTo>
                    <a:pt x="531" y="216"/>
                  </a:lnTo>
                  <a:lnTo>
                    <a:pt x="531" y="200"/>
                  </a:lnTo>
                  <a:lnTo>
                    <a:pt x="556" y="184"/>
                  </a:lnTo>
                  <a:lnTo>
                    <a:pt x="641" y="152"/>
                  </a:lnTo>
                  <a:lnTo>
                    <a:pt x="649" y="144"/>
                  </a:lnTo>
                  <a:lnTo>
                    <a:pt x="641" y="88"/>
                  </a:lnTo>
                  <a:lnTo>
                    <a:pt x="649" y="56"/>
                  </a:lnTo>
                  <a:lnTo>
                    <a:pt x="531" y="24"/>
                  </a:lnTo>
                  <a:lnTo>
                    <a:pt x="514" y="0"/>
                  </a:lnTo>
                  <a:lnTo>
                    <a:pt x="438" y="8"/>
                  </a:lnTo>
                  <a:lnTo>
                    <a:pt x="405" y="40"/>
                  </a:lnTo>
                  <a:lnTo>
                    <a:pt x="371" y="32"/>
                  </a:lnTo>
                  <a:lnTo>
                    <a:pt x="354" y="64"/>
                  </a:lnTo>
                  <a:lnTo>
                    <a:pt x="320" y="64"/>
                  </a:lnTo>
                  <a:lnTo>
                    <a:pt x="295" y="80"/>
                  </a:lnTo>
                  <a:lnTo>
                    <a:pt x="253" y="72"/>
                  </a:lnTo>
                  <a:lnTo>
                    <a:pt x="228" y="152"/>
                  </a:lnTo>
                  <a:lnTo>
                    <a:pt x="160" y="72"/>
                  </a:lnTo>
                  <a:lnTo>
                    <a:pt x="118" y="136"/>
                  </a:lnTo>
                  <a:lnTo>
                    <a:pt x="25" y="144"/>
                  </a:lnTo>
                  <a:lnTo>
                    <a:pt x="42" y="208"/>
                  </a:lnTo>
                  <a:lnTo>
                    <a:pt x="0" y="232"/>
                  </a:lnTo>
                  <a:lnTo>
                    <a:pt x="25" y="272"/>
                  </a:lnTo>
                  <a:lnTo>
                    <a:pt x="17" y="320"/>
                  </a:lnTo>
                  <a:lnTo>
                    <a:pt x="93" y="352"/>
                  </a:lnTo>
                  <a:lnTo>
                    <a:pt x="76" y="392"/>
                  </a:lnTo>
                  <a:lnTo>
                    <a:pt x="93" y="392"/>
                  </a:lnTo>
                  <a:lnTo>
                    <a:pt x="135" y="376"/>
                  </a:lnTo>
                  <a:lnTo>
                    <a:pt x="160" y="344"/>
                  </a:lnTo>
                  <a:lnTo>
                    <a:pt x="177" y="328"/>
                  </a:lnTo>
                  <a:lnTo>
                    <a:pt x="202" y="320"/>
                  </a:lnTo>
                  <a:lnTo>
                    <a:pt x="244" y="336"/>
                  </a:lnTo>
                  <a:lnTo>
                    <a:pt x="261" y="352"/>
                  </a:lnTo>
                  <a:lnTo>
                    <a:pt x="278" y="368"/>
                  </a:lnTo>
                  <a:lnTo>
                    <a:pt x="312" y="368"/>
                  </a:lnTo>
                  <a:lnTo>
                    <a:pt x="329" y="384"/>
                  </a:lnTo>
                  <a:lnTo>
                    <a:pt x="337" y="424"/>
                  </a:lnTo>
                  <a:lnTo>
                    <a:pt x="362" y="472"/>
                  </a:lnTo>
                  <a:lnTo>
                    <a:pt x="371" y="496"/>
                  </a:lnTo>
                  <a:lnTo>
                    <a:pt x="396" y="512"/>
                  </a:lnTo>
                  <a:lnTo>
                    <a:pt x="430" y="552"/>
                  </a:lnTo>
                  <a:lnTo>
                    <a:pt x="472" y="576"/>
                  </a:lnTo>
                  <a:lnTo>
                    <a:pt x="497" y="592"/>
                  </a:lnTo>
                  <a:lnTo>
                    <a:pt x="514" y="608"/>
                  </a:lnTo>
                  <a:lnTo>
                    <a:pt x="607" y="680"/>
                  </a:lnTo>
                  <a:lnTo>
                    <a:pt x="624" y="696"/>
                  </a:lnTo>
                  <a:lnTo>
                    <a:pt x="649" y="688"/>
                  </a:lnTo>
                  <a:lnTo>
                    <a:pt x="708" y="712"/>
                  </a:lnTo>
                  <a:lnTo>
                    <a:pt x="742" y="744"/>
                  </a:lnTo>
                  <a:lnTo>
                    <a:pt x="767" y="744"/>
                  </a:lnTo>
                  <a:lnTo>
                    <a:pt x="775" y="752"/>
                  </a:lnTo>
                  <a:lnTo>
                    <a:pt x="775" y="768"/>
                  </a:lnTo>
                  <a:lnTo>
                    <a:pt x="809" y="768"/>
                  </a:lnTo>
                  <a:lnTo>
                    <a:pt x="826" y="800"/>
                  </a:lnTo>
                  <a:lnTo>
                    <a:pt x="851" y="824"/>
                  </a:lnTo>
                  <a:lnTo>
                    <a:pt x="893" y="840"/>
                  </a:lnTo>
                  <a:lnTo>
                    <a:pt x="927" y="856"/>
                  </a:lnTo>
                  <a:lnTo>
                    <a:pt x="944" y="904"/>
                  </a:lnTo>
                  <a:lnTo>
                    <a:pt x="978" y="984"/>
                  </a:lnTo>
                  <a:lnTo>
                    <a:pt x="952" y="984"/>
                  </a:lnTo>
                  <a:lnTo>
                    <a:pt x="935" y="1000"/>
                  </a:lnTo>
                  <a:lnTo>
                    <a:pt x="935" y="1016"/>
                  </a:lnTo>
                  <a:lnTo>
                    <a:pt x="927" y="1040"/>
                  </a:lnTo>
                  <a:lnTo>
                    <a:pt x="919" y="1056"/>
                  </a:lnTo>
                  <a:lnTo>
                    <a:pt x="935" y="1072"/>
                  </a:lnTo>
                  <a:lnTo>
                    <a:pt x="952" y="1080"/>
                  </a:lnTo>
                  <a:lnTo>
                    <a:pt x="978" y="1072"/>
                  </a:lnTo>
                  <a:lnTo>
                    <a:pt x="994" y="1040"/>
                  </a:lnTo>
                  <a:lnTo>
                    <a:pt x="1011" y="1000"/>
                  </a:lnTo>
                  <a:lnTo>
                    <a:pt x="1028" y="960"/>
                  </a:lnTo>
                  <a:lnTo>
                    <a:pt x="1070" y="952"/>
                  </a:lnTo>
                  <a:lnTo>
                    <a:pt x="1070" y="904"/>
                  </a:lnTo>
                  <a:lnTo>
                    <a:pt x="1053" y="888"/>
                  </a:lnTo>
                  <a:lnTo>
                    <a:pt x="1028" y="880"/>
                  </a:lnTo>
                  <a:lnTo>
                    <a:pt x="1003" y="864"/>
                  </a:lnTo>
                  <a:lnTo>
                    <a:pt x="994" y="848"/>
                  </a:lnTo>
                  <a:lnTo>
                    <a:pt x="1011" y="800"/>
                  </a:lnTo>
                  <a:lnTo>
                    <a:pt x="1028" y="776"/>
                  </a:lnTo>
                  <a:lnTo>
                    <a:pt x="1045" y="768"/>
                  </a:lnTo>
                  <a:lnTo>
                    <a:pt x="1104" y="776"/>
                  </a:lnTo>
                  <a:lnTo>
                    <a:pt x="1146" y="792"/>
                  </a:lnTo>
                  <a:lnTo>
                    <a:pt x="1180" y="824"/>
                  </a:lnTo>
                  <a:lnTo>
                    <a:pt x="1180" y="784"/>
                  </a:lnTo>
                  <a:lnTo>
                    <a:pt x="1155" y="752"/>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5" name="Freeform 34"/>
            <p:cNvSpPr>
              <a:spLocks/>
            </p:cNvSpPr>
            <p:nvPr/>
          </p:nvSpPr>
          <p:spPr bwMode="auto">
            <a:xfrm>
              <a:off x="2463" y="2496"/>
              <a:ext cx="1146" cy="1088"/>
            </a:xfrm>
            <a:custGeom>
              <a:avLst/>
              <a:gdLst>
                <a:gd name="T0" fmla="*/ 969 w 1146"/>
                <a:gd name="T1" fmla="*/ 600 h 1088"/>
                <a:gd name="T2" fmla="*/ 944 w 1146"/>
                <a:gd name="T3" fmla="*/ 584 h 1088"/>
                <a:gd name="T4" fmla="*/ 986 w 1146"/>
                <a:gd name="T5" fmla="*/ 520 h 1088"/>
                <a:gd name="T6" fmla="*/ 1019 w 1146"/>
                <a:gd name="T7" fmla="*/ 472 h 1088"/>
                <a:gd name="T8" fmla="*/ 1087 w 1146"/>
                <a:gd name="T9" fmla="*/ 448 h 1088"/>
                <a:gd name="T10" fmla="*/ 1112 w 1146"/>
                <a:gd name="T11" fmla="*/ 320 h 1088"/>
                <a:gd name="T12" fmla="*/ 1095 w 1146"/>
                <a:gd name="T13" fmla="*/ 272 h 1088"/>
                <a:gd name="T14" fmla="*/ 1011 w 1146"/>
                <a:gd name="T15" fmla="*/ 248 h 1088"/>
                <a:gd name="T16" fmla="*/ 927 w 1146"/>
                <a:gd name="T17" fmla="*/ 208 h 1088"/>
                <a:gd name="T18" fmla="*/ 851 w 1146"/>
                <a:gd name="T19" fmla="*/ 136 h 1088"/>
                <a:gd name="T20" fmla="*/ 809 w 1146"/>
                <a:gd name="T21" fmla="*/ 112 h 1088"/>
                <a:gd name="T22" fmla="*/ 767 w 1146"/>
                <a:gd name="T23" fmla="*/ 88 h 1088"/>
                <a:gd name="T24" fmla="*/ 708 w 1146"/>
                <a:gd name="T25" fmla="*/ 48 h 1088"/>
                <a:gd name="T26" fmla="*/ 666 w 1146"/>
                <a:gd name="T27" fmla="*/ 0 h 1088"/>
                <a:gd name="T28" fmla="*/ 598 w 1146"/>
                <a:gd name="T29" fmla="*/ 24 h 1088"/>
                <a:gd name="T30" fmla="*/ 564 w 1146"/>
                <a:gd name="T31" fmla="*/ 104 h 1088"/>
                <a:gd name="T32" fmla="*/ 489 w 1146"/>
                <a:gd name="T33" fmla="*/ 136 h 1088"/>
                <a:gd name="T34" fmla="*/ 455 w 1146"/>
                <a:gd name="T35" fmla="*/ 168 h 1088"/>
                <a:gd name="T36" fmla="*/ 413 w 1146"/>
                <a:gd name="T37" fmla="*/ 184 h 1088"/>
                <a:gd name="T38" fmla="*/ 345 w 1146"/>
                <a:gd name="T39" fmla="*/ 160 h 1088"/>
                <a:gd name="T40" fmla="*/ 269 w 1146"/>
                <a:gd name="T41" fmla="*/ 144 h 1088"/>
                <a:gd name="T42" fmla="*/ 303 w 1146"/>
                <a:gd name="T43" fmla="*/ 256 h 1088"/>
                <a:gd name="T44" fmla="*/ 211 w 1146"/>
                <a:gd name="T45" fmla="*/ 240 h 1088"/>
                <a:gd name="T46" fmla="*/ 177 w 1146"/>
                <a:gd name="T47" fmla="*/ 232 h 1088"/>
                <a:gd name="T48" fmla="*/ 126 w 1146"/>
                <a:gd name="T49" fmla="*/ 208 h 1088"/>
                <a:gd name="T50" fmla="*/ 84 w 1146"/>
                <a:gd name="T51" fmla="*/ 216 h 1088"/>
                <a:gd name="T52" fmla="*/ 8 w 1146"/>
                <a:gd name="T53" fmla="*/ 232 h 1088"/>
                <a:gd name="T54" fmla="*/ 8 w 1146"/>
                <a:gd name="T55" fmla="*/ 248 h 1088"/>
                <a:gd name="T56" fmla="*/ 25 w 1146"/>
                <a:gd name="T57" fmla="*/ 272 h 1088"/>
                <a:gd name="T58" fmla="*/ 17 w 1146"/>
                <a:gd name="T59" fmla="*/ 288 h 1088"/>
                <a:gd name="T60" fmla="*/ 42 w 1146"/>
                <a:gd name="T61" fmla="*/ 312 h 1088"/>
                <a:gd name="T62" fmla="*/ 109 w 1146"/>
                <a:gd name="T63" fmla="*/ 328 h 1088"/>
                <a:gd name="T64" fmla="*/ 160 w 1146"/>
                <a:gd name="T65" fmla="*/ 368 h 1088"/>
                <a:gd name="T66" fmla="*/ 194 w 1146"/>
                <a:gd name="T67" fmla="*/ 400 h 1088"/>
                <a:gd name="T68" fmla="*/ 211 w 1146"/>
                <a:gd name="T69" fmla="*/ 448 h 1088"/>
                <a:gd name="T70" fmla="*/ 269 w 1146"/>
                <a:gd name="T71" fmla="*/ 536 h 1088"/>
                <a:gd name="T72" fmla="*/ 278 w 1146"/>
                <a:gd name="T73" fmla="*/ 584 h 1088"/>
                <a:gd name="T74" fmla="*/ 295 w 1146"/>
                <a:gd name="T75" fmla="*/ 640 h 1088"/>
                <a:gd name="T76" fmla="*/ 236 w 1146"/>
                <a:gd name="T77" fmla="*/ 776 h 1088"/>
                <a:gd name="T78" fmla="*/ 177 w 1146"/>
                <a:gd name="T79" fmla="*/ 872 h 1088"/>
                <a:gd name="T80" fmla="*/ 160 w 1146"/>
                <a:gd name="T81" fmla="*/ 888 h 1088"/>
                <a:gd name="T82" fmla="*/ 244 w 1146"/>
                <a:gd name="T83" fmla="*/ 960 h 1088"/>
                <a:gd name="T84" fmla="*/ 320 w 1146"/>
                <a:gd name="T85" fmla="*/ 992 h 1088"/>
                <a:gd name="T86" fmla="*/ 396 w 1146"/>
                <a:gd name="T87" fmla="*/ 1024 h 1088"/>
                <a:gd name="T88" fmla="*/ 522 w 1146"/>
                <a:gd name="T89" fmla="*/ 1056 h 1088"/>
                <a:gd name="T90" fmla="*/ 607 w 1146"/>
                <a:gd name="T91" fmla="*/ 1088 h 1088"/>
                <a:gd name="T92" fmla="*/ 632 w 1146"/>
                <a:gd name="T93" fmla="*/ 1080 h 1088"/>
                <a:gd name="T94" fmla="*/ 623 w 1146"/>
                <a:gd name="T95" fmla="*/ 1032 h 1088"/>
                <a:gd name="T96" fmla="*/ 649 w 1146"/>
                <a:gd name="T97" fmla="*/ 968 h 1088"/>
                <a:gd name="T98" fmla="*/ 716 w 1146"/>
                <a:gd name="T99" fmla="*/ 928 h 1088"/>
                <a:gd name="T100" fmla="*/ 842 w 1146"/>
                <a:gd name="T101" fmla="*/ 952 h 1088"/>
                <a:gd name="T102" fmla="*/ 910 w 1146"/>
                <a:gd name="T103" fmla="*/ 984 h 1088"/>
                <a:gd name="T104" fmla="*/ 960 w 1146"/>
                <a:gd name="T105" fmla="*/ 976 h 1088"/>
                <a:gd name="T106" fmla="*/ 977 w 1146"/>
                <a:gd name="T107" fmla="*/ 960 h 1088"/>
                <a:gd name="T108" fmla="*/ 1070 w 1146"/>
                <a:gd name="T109" fmla="*/ 904 h 1088"/>
                <a:gd name="T110" fmla="*/ 1011 w 1146"/>
                <a:gd name="T111" fmla="*/ 832 h 1088"/>
                <a:gd name="T112" fmla="*/ 994 w 1146"/>
                <a:gd name="T113" fmla="*/ 744 h 1088"/>
                <a:gd name="T114" fmla="*/ 1019 w 1146"/>
                <a:gd name="T115" fmla="*/ 656 h 1088"/>
                <a:gd name="T116" fmla="*/ 1019 w 1146"/>
                <a:gd name="T117" fmla="*/ 632 h 10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6" h="1088">
                  <a:moveTo>
                    <a:pt x="1011" y="616"/>
                  </a:moveTo>
                  <a:lnTo>
                    <a:pt x="969" y="600"/>
                  </a:lnTo>
                  <a:lnTo>
                    <a:pt x="935" y="616"/>
                  </a:lnTo>
                  <a:lnTo>
                    <a:pt x="944" y="584"/>
                  </a:lnTo>
                  <a:lnTo>
                    <a:pt x="977" y="544"/>
                  </a:lnTo>
                  <a:lnTo>
                    <a:pt x="986" y="520"/>
                  </a:lnTo>
                  <a:lnTo>
                    <a:pt x="1011" y="504"/>
                  </a:lnTo>
                  <a:lnTo>
                    <a:pt x="1019" y="472"/>
                  </a:lnTo>
                  <a:lnTo>
                    <a:pt x="1053" y="464"/>
                  </a:lnTo>
                  <a:lnTo>
                    <a:pt x="1087" y="448"/>
                  </a:lnTo>
                  <a:lnTo>
                    <a:pt x="1104" y="360"/>
                  </a:lnTo>
                  <a:lnTo>
                    <a:pt x="1112" y="320"/>
                  </a:lnTo>
                  <a:lnTo>
                    <a:pt x="1146" y="288"/>
                  </a:lnTo>
                  <a:lnTo>
                    <a:pt x="1095" y="272"/>
                  </a:lnTo>
                  <a:lnTo>
                    <a:pt x="1036" y="256"/>
                  </a:lnTo>
                  <a:lnTo>
                    <a:pt x="1011" y="248"/>
                  </a:lnTo>
                  <a:lnTo>
                    <a:pt x="986" y="216"/>
                  </a:lnTo>
                  <a:lnTo>
                    <a:pt x="927" y="208"/>
                  </a:lnTo>
                  <a:lnTo>
                    <a:pt x="868" y="168"/>
                  </a:lnTo>
                  <a:lnTo>
                    <a:pt x="851" y="136"/>
                  </a:lnTo>
                  <a:lnTo>
                    <a:pt x="809" y="144"/>
                  </a:lnTo>
                  <a:lnTo>
                    <a:pt x="809" y="112"/>
                  </a:lnTo>
                  <a:lnTo>
                    <a:pt x="767" y="96"/>
                  </a:lnTo>
                  <a:lnTo>
                    <a:pt x="767" y="88"/>
                  </a:lnTo>
                  <a:lnTo>
                    <a:pt x="733" y="72"/>
                  </a:lnTo>
                  <a:lnTo>
                    <a:pt x="708" y="48"/>
                  </a:lnTo>
                  <a:lnTo>
                    <a:pt x="682" y="16"/>
                  </a:lnTo>
                  <a:lnTo>
                    <a:pt x="666" y="0"/>
                  </a:lnTo>
                  <a:lnTo>
                    <a:pt x="623" y="8"/>
                  </a:lnTo>
                  <a:lnTo>
                    <a:pt x="598" y="24"/>
                  </a:lnTo>
                  <a:lnTo>
                    <a:pt x="581" y="88"/>
                  </a:lnTo>
                  <a:lnTo>
                    <a:pt x="564" y="104"/>
                  </a:lnTo>
                  <a:lnTo>
                    <a:pt x="539" y="120"/>
                  </a:lnTo>
                  <a:lnTo>
                    <a:pt x="489" y="136"/>
                  </a:lnTo>
                  <a:lnTo>
                    <a:pt x="463" y="144"/>
                  </a:lnTo>
                  <a:lnTo>
                    <a:pt x="455" y="168"/>
                  </a:lnTo>
                  <a:lnTo>
                    <a:pt x="446" y="184"/>
                  </a:lnTo>
                  <a:lnTo>
                    <a:pt x="413" y="184"/>
                  </a:lnTo>
                  <a:lnTo>
                    <a:pt x="362" y="168"/>
                  </a:lnTo>
                  <a:lnTo>
                    <a:pt x="345" y="160"/>
                  </a:lnTo>
                  <a:lnTo>
                    <a:pt x="328" y="144"/>
                  </a:lnTo>
                  <a:lnTo>
                    <a:pt x="269" y="144"/>
                  </a:lnTo>
                  <a:lnTo>
                    <a:pt x="295" y="200"/>
                  </a:lnTo>
                  <a:lnTo>
                    <a:pt x="303" y="256"/>
                  </a:lnTo>
                  <a:lnTo>
                    <a:pt x="253" y="248"/>
                  </a:lnTo>
                  <a:lnTo>
                    <a:pt x="211" y="240"/>
                  </a:lnTo>
                  <a:lnTo>
                    <a:pt x="194" y="248"/>
                  </a:lnTo>
                  <a:lnTo>
                    <a:pt x="177" y="232"/>
                  </a:lnTo>
                  <a:lnTo>
                    <a:pt x="152" y="208"/>
                  </a:lnTo>
                  <a:lnTo>
                    <a:pt x="126" y="208"/>
                  </a:lnTo>
                  <a:lnTo>
                    <a:pt x="109" y="216"/>
                  </a:lnTo>
                  <a:lnTo>
                    <a:pt x="84" y="216"/>
                  </a:lnTo>
                  <a:lnTo>
                    <a:pt x="34" y="216"/>
                  </a:lnTo>
                  <a:lnTo>
                    <a:pt x="8" y="232"/>
                  </a:lnTo>
                  <a:lnTo>
                    <a:pt x="0" y="240"/>
                  </a:lnTo>
                  <a:lnTo>
                    <a:pt x="8" y="248"/>
                  </a:lnTo>
                  <a:lnTo>
                    <a:pt x="50" y="272"/>
                  </a:lnTo>
                  <a:lnTo>
                    <a:pt x="25" y="272"/>
                  </a:lnTo>
                  <a:lnTo>
                    <a:pt x="17" y="280"/>
                  </a:lnTo>
                  <a:lnTo>
                    <a:pt x="17" y="288"/>
                  </a:lnTo>
                  <a:lnTo>
                    <a:pt x="25" y="304"/>
                  </a:lnTo>
                  <a:lnTo>
                    <a:pt x="42" y="312"/>
                  </a:lnTo>
                  <a:lnTo>
                    <a:pt x="76" y="320"/>
                  </a:lnTo>
                  <a:lnTo>
                    <a:pt x="109" y="328"/>
                  </a:lnTo>
                  <a:lnTo>
                    <a:pt x="135" y="352"/>
                  </a:lnTo>
                  <a:lnTo>
                    <a:pt x="160" y="368"/>
                  </a:lnTo>
                  <a:lnTo>
                    <a:pt x="185" y="376"/>
                  </a:lnTo>
                  <a:lnTo>
                    <a:pt x="194" y="400"/>
                  </a:lnTo>
                  <a:lnTo>
                    <a:pt x="219" y="424"/>
                  </a:lnTo>
                  <a:lnTo>
                    <a:pt x="211" y="448"/>
                  </a:lnTo>
                  <a:lnTo>
                    <a:pt x="244" y="512"/>
                  </a:lnTo>
                  <a:lnTo>
                    <a:pt x="269" y="536"/>
                  </a:lnTo>
                  <a:lnTo>
                    <a:pt x="286" y="560"/>
                  </a:lnTo>
                  <a:lnTo>
                    <a:pt x="278" y="584"/>
                  </a:lnTo>
                  <a:lnTo>
                    <a:pt x="253" y="592"/>
                  </a:lnTo>
                  <a:lnTo>
                    <a:pt x="295" y="640"/>
                  </a:lnTo>
                  <a:lnTo>
                    <a:pt x="269" y="632"/>
                  </a:lnTo>
                  <a:lnTo>
                    <a:pt x="236" y="776"/>
                  </a:lnTo>
                  <a:lnTo>
                    <a:pt x="202" y="848"/>
                  </a:lnTo>
                  <a:lnTo>
                    <a:pt x="177" y="872"/>
                  </a:lnTo>
                  <a:lnTo>
                    <a:pt x="143" y="880"/>
                  </a:lnTo>
                  <a:lnTo>
                    <a:pt x="160" y="888"/>
                  </a:lnTo>
                  <a:lnTo>
                    <a:pt x="211" y="928"/>
                  </a:lnTo>
                  <a:lnTo>
                    <a:pt x="244" y="960"/>
                  </a:lnTo>
                  <a:lnTo>
                    <a:pt x="278" y="968"/>
                  </a:lnTo>
                  <a:lnTo>
                    <a:pt x="320" y="992"/>
                  </a:lnTo>
                  <a:lnTo>
                    <a:pt x="337" y="1016"/>
                  </a:lnTo>
                  <a:lnTo>
                    <a:pt x="396" y="1024"/>
                  </a:lnTo>
                  <a:lnTo>
                    <a:pt x="463" y="1032"/>
                  </a:lnTo>
                  <a:lnTo>
                    <a:pt x="522" y="1056"/>
                  </a:lnTo>
                  <a:lnTo>
                    <a:pt x="581" y="1072"/>
                  </a:lnTo>
                  <a:lnTo>
                    <a:pt x="607" y="1088"/>
                  </a:lnTo>
                  <a:lnTo>
                    <a:pt x="632" y="1080"/>
                  </a:lnTo>
                  <a:lnTo>
                    <a:pt x="640" y="1064"/>
                  </a:lnTo>
                  <a:lnTo>
                    <a:pt x="623" y="1032"/>
                  </a:lnTo>
                  <a:lnTo>
                    <a:pt x="632" y="992"/>
                  </a:lnTo>
                  <a:lnTo>
                    <a:pt x="649" y="968"/>
                  </a:lnTo>
                  <a:lnTo>
                    <a:pt x="682" y="944"/>
                  </a:lnTo>
                  <a:lnTo>
                    <a:pt x="716" y="928"/>
                  </a:lnTo>
                  <a:lnTo>
                    <a:pt x="750" y="928"/>
                  </a:lnTo>
                  <a:lnTo>
                    <a:pt x="842" y="952"/>
                  </a:lnTo>
                  <a:lnTo>
                    <a:pt x="876" y="968"/>
                  </a:lnTo>
                  <a:lnTo>
                    <a:pt x="910" y="984"/>
                  </a:lnTo>
                  <a:lnTo>
                    <a:pt x="944" y="984"/>
                  </a:lnTo>
                  <a:lnTo>
                    <a:pt x="960" y="976"/>
                  </a:lnTo>
                  <a:lnTo>
                    <a:pt x="969" y="968"/>
                  </a:lnTo>
                  <a:lnTo>
                    <a:pt x="977" y="960"/>
                  </a:lnTo>
                  <a:lnTo>
                    <a:pt x="1019" y="928"/>
                  </a:lnTo>
                  <a:lnTo>
                    <a:pt x="1070" y="904"/>
                  </a:lnTo>
                  <a:lnTo>
                    <a:pt x="1087" y="864"/>
                  </a:lnTo>
                  <a:lnTo>
                    <a:pt x="1011" y="832"/>
                  </a:lnTo>
                  <a:lnTo>
                    <a:pt x="1019" y="784"/>
                  </a:lnTo>
                  <a:lnTo>
                    <a:pt x="994" y="744"/>
                  </a:lnTo>
                  <a:lnTo>
                    <a:pt x="1036" y="720"/>
                  </a:lnTo>
                  <a:lnTo>
                    <a:pt x="1019" y="656"/>
                  </a:lnTo>
                  <a:lnTo>
                    <a:pt x="1036" y="656"/>
                  </a:lnTo>
                  <a:lnTo>
                    <a:pt x="1019" y="632"/>
                  </a:lnTo>
                  <a:lnTo>
                    <a:pt x="1011" y="616"/>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6" name="Freeform 35"/>
            <p:cNvSpPr>
              <a:spLocks/>
            </p:cNvSpPr>
            <p:nvPr/>
          </p:nvSpPr>
          <p:spPr bwMode="auto">
            <a:xfrm>
              <a:off x="3129" y="2472"/>
              <a:ext cx="328" cy="232"/>
            </a:xfrm>
            <a:custGeom>
              <a:avLst/>
              <a:gdLst>
                <a:gd name="T0" fmla="*/ 278 w 328"/>
                <a:gd name="T1" fmla="*/ 184 h 232"/>
                <a:gd name="T2" fmla="*/ 286 w 328"/>
                <a:gd name="T3" fmla="*/ 168 h 232"/>
                <a:gd name="T4" fmla="*/ 311 w 328"/>
                <a:gd name="T5" fmla="*/ 160 h 232"/>
                <a:gd name="T6" fmla="*/ 328 w 328"/>
                <a:gd name="T7" fmla="*/ 144 h 232"/>
                <a:gd name="T8" fmla="*/ 328 w 328"/>
                <a:gd name="T9" fmla="*/ 112 h 232"/>
                <a:gd name="T10" fmla="*/ 303 w 328"/>
                <a:gd name="T11" fmla="*/ 88 h 232"/>
                <a:gd name="T12" fmla="*/ 269 w 328"/>
                <a:gd name="T13" fmla="*/ 72 h 232"/>
                <a:gd name="T14" fmla="*/ 278 w 328"/>
                <a:gd name="T15" fmla="*/ 48 h 232"/>
                <a:gd name="T16" fmla="*/ 261 w 328"/>
                <a:gd name="T17" fmla="*/ 24 h 232"/>
                <a:gd name="T18" fmla="*/ 219 w 328"/>
                <a:gd name="T19" fmla="*/ 16 h 232"/>
                <a:gd name="T20" fmla="*/ 168 w 328"/>
                <a:gd name="T21" fmla="*/ 8 h 232"/>
                <a:gd name="T22" fmla="*/ 134 w 328"/>
                <a:gd name="T23" fmla="*/ 24 h 232"/>
                <a:gd name="T24" fmla="*/ 101 w 328"/>
                <a:gd name="T25" fmla="*/ 16 h 232"/>
                <a:gd name="T26" fmla="*/ 75 w 328"/>
                <a:gd name="T27" fmla="*/ 0 h 232"/>
                <a:gd name="T28" fmla="*/ 42 w 328"/>
                <a:gd name="T29" fmla="*/ 16 h 232"/>
                <a:gd name="T30" fmla="*/ 0 w 328"/>
                <a:gd name="T31" fmla="*/ 24 h 232"/>
                <a:gd name="T32" fmla="*/ 16 w 328"/>
                <a:gd name="T33" fmla="*/ 40 h 232"/>
                <a:gd name="T34" fmla="*/ 42 w 328"/>
                <a:gd name="T35" fmla="*/ 72 h 232"/>
                <a:gd name="T36" fmla="*/ 67 w 328"/>
                <a:gd name="T37" fmla="*/ 96 h 232"/>
                <a:gd name="T38" fmla="*/ 101 w 328"/>
                <a:gd name="T39" fmla="*/ 112 h 232"/>
                <a:gd name="T40" fmla="*/ 101 w 328"/>
                <a:gd name="T41" fmla="*/ 120 h 232"/>
                <a:gd name="T42" fmla="*/ 143 w 328"/>
                <a:gd name="T43" fmla="*/ 136 h 232"/>
                <a:gd name="T44" fmla="*/ 143 w 328"/>
                <a:gd name="T45" fmla="*/ 168 h 232"/>
                <a:gd name="T46" fmla="*/ 185 w 328"/>
                <a:gd name="T47" fmla="*/ 160 h 232"/>
                <a:gd name="T48" fmla="*/ 202 w 328"/>
                <a:gd name="T49" fmla="*/ 192 h 232"/>
                <a:gd name="T50" fmla="*/ 261 w 328"/>
                <a:gd name="T51" fmla="*/ 232 h 232"/>
                <a:gd name="T52" fmla="*/ 278 w 328"/>
                <a:gd name="T53" fmla="*/ 232 h 232"/>
                <a:gd name="T54" fmla="*/ 278 w 328"/>
                <a:gd name="T55" fmla="*/ 208 h 232"/>
                <a:gd name="T56" fmla="*/ 278 w 328"/>
                <a:gd name="T57" fmla="*/ 184 h 2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 h="232">
                  <a:moveTo>
                    <a:pt x="278" y="184"/>
                  </a:moveTo>
                  <a:lnTo>
                    <a:pt x="286" y="168"/>
                  </a:lnTo>
                  <a:lnTo>
                    <a:pt x="311" y="160"/>
                  </a:lnTo>
                  <a:lnTo>
                    <a:pt x="328" y="144"/>
                  </a:lnTo>
                  <a:lnTo>
                    <a:pt x="328" y="112"/>
                  </a:lnTo>
                  <a:lnTo>
                    <a:pt x="303" y="88"/>
                  </a:lnTo>
                  <a:lnTo>
                    <a:pt x="269" y="72"/>
                  </a:lnTo>
                  <a:lnTo>
                    <a:pt x="278" y="48"/>
                  </a:lnTo>
                  <a:lnTo>
                    <a:pt x="261" y="24"/>
                  </a:lnTo>
                  <a:lnTo>
                    <a:pt x="219" y="16"/>
                  </a:lnTo>
                  <a:lnTo>
                    <a:pt x="168" y="8"/>
                  </a:lnTo>
                  <a:lnTo>
                    <a:pt x="134" y="24"/>
                  </a:lnTo>
                  <a:lnTo>
                    <a:pt x="101" y="16"/>
                  </a:lnTo>
                  <a:lnTo>
                    <a:pt x="75" y="0"/>
                  </a:lnTo>
                  <a:lnTo>
                    <a:pt x="42" y="16"/>
                  </a:lnTo>
                  <a:lnTo>
                    <a:pt x="0" y="24"/>
                  </a:lnTo>
                  <a:lnTo>
                    <a:pt x="16" y="40"/>
                  </a:lnTo>
                  <a:lnTo>
                    <a:pt x="42" y="72"/>
                  </a:lnTo>
                  <a:lnTo>
                    <a:pt x="67" y="96"/>
                  </a:lnTo>
                  <a:lnTo>
                    <a:pt x="101" y="112"/>
                  </a:lnTo>
                  <a:lnTo>
                    <a:pt x="101" y="120"/>
                  </a:lnTo>
                  <a:lnTo>
                    <a:pt x="143" y="136"/>
                  </a:lnTo>
                  <a:lnTo>
                    <a:pt x="143" y="168"/>
                  </a:lnTo>
                  <a:lnTo>
                    <a:pt x="185" y="160"/>
                  </a:lnTo>
                  <a:lnTo>
                    <a:pt x="202" y="192"/>
                  </a:lnTo>
                  <a:lnTo>
                    <a:pt x="261" y="232"/>
                  </a:lnTo>
                  <a:lnTo>
                    <a:pt x="278" y="232"/>
                  </a:lnTo>
                  <a:lnTo>
                    <a:pt x="278" y="208"/>
                  </a:lnTo>
                  <a:lnTo>
                    <a:pt x="278" y="184"/>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7" name="Freeform 36"/>
            <p:cNvSpPr>
              <a:spLocks/>
            </p:cNvSpPr>
            <p:nvPr/>
          </p:nvSpPr>
          <p:spPr bwMode="auto">
            <a:xfrm>
              <a:off x="3407" y="2632"/>
              <a:ext cx="59" cy="80"/>
            </a:xfrm>
            <a:custGeom>
              <a:avLst/>
              <a:gdLst>
                <a:gd name="T0" fmla="*/ 25 w 59"/>
                <a:gd name="T1" fmla="*/ 24 h 80"/>
                <a:gd name="T2" fmla="*/ 25 w 59"/>
                <a:gd name="T3" fmla="*/ 0 h 80"/>
                <a:gd name="T4" fmla="*/ 8 w 59"/>
                <a:gd name="T5" fmla="*/ 8 h 80"/>
                <a:gd name="T6" fmla="*/ 0 w 59"/>
                <a:gd name="T7" fmla="*/ 24 h 80"/>
                <a:gd name="T8" fmla="*/ 0 w 59"/>
                <a:gd name="T9" fmla="*/ 48 h 80"/>
                <a:gd name="T10" fmla="*/ 0 w 59"/>
                <a:gd name="T11" fmla="*/ 72 h 80"/>
                <a:gd name="T12" fmla="*/ 42 w 59"/>
                <a:gd name="T13" fmla="*/ 80 h 80"/>
                <a:gd name="T14" fmla="*/ 59 w 59"/>
                <a:gd name="T15" fmla="*/ 48 h 80"/>
                <a:gd name="T16" fmla="*/ 25 w 59"/>
                <a:gd name="T17" fmla="*/ 24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80">
                  <a:moveTo>
                    <a:pt x="25" y="24"/>
                  </a:moveTo>
                  <a:lnTo>
                    <a:pt x="25" y="0"/>
                  </a:lnTo>
                  <a:lnTo>
                    <a:pt x="8" y="8"/>
                  </a:lnTo>
                  <a:lnTo>
                    <a:pt x="0" y="24"/>
                  </a:lnTo>
                  <a:lnTo>
                    <a:pt x="0" y="48"/>
                  </a:lnTo>
                  <a:lnTo>
                    <a:pt x="0" y="72"/>
                  </a:lnTo>
                  <a:lnTo>
                    <a:pt x="42" y="80"/>
                  </a:lnTo>
                  <a:lnTo>
                    <a:pt x="59" y="48"/>
                  </a:lnTo>
                  <a:lnTo>
                    <a:pt x="25" y="2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8" name="Freeform 37"/>
            <p:cNvSpPr>
              <a:spLocks/>
            </p:cNvSpPr>
            <p:nvPr/>
          </p:nvSpPr>
          <p:spPr bwMode="auto">
            <a:xfrm>
              <a:off x="3204" y="2232"/>
              <a:ext cx="337" cy="320"/>
            </a:xfrm>
            <a:custGeom>
              <a:avLst/>
              <a:gdLst>
                <a:gd name="T0" fmla="*/ 236 w 337"/>
                <a:gd name="T1" fmla="*/ 280 h 320"/>
                <a:gd name="T2" fmla="*/ 236 w 337"/>
                <a:gd name="T3" fmla="*/ 232 h 320"/>
                <a:gd name="T4" fmla="*/ 236 w 337"/>
                <a:gd name="T5" fmla="*/ 200 h 320"/>
                <a:gd name="T6" fmla="*/ 287 w 337"/>
                <a:gd name="T7" fmla="*/ 192 h 320"/>
                <a:gd name="T8" fmla="*/ 287 w 337"/>
                <a:gd name="T9" fmla="*/ 168 h 320"/>
                <a:gd name="T10" fmla="*/ 312 w 337"/>
                <a:gd name="T11" fmla="*/ 160 h 320"/>
                <a:gd name="T12" fmla="*/ 321 w 337"/>
                <a:gd name="T13" fmla="*/ 128 h 320"/>
                <a:gd name="T14" fmla="*/ 295 w 337"/>
                <a:gd name="T15" fmla="*/ 104 h 320"/>
                <a:gd name="T16" fmla="*/ 321 w 337"/>
                <a:gd name="T17" fmla="*/ 96 h 320"/>
                <a:gd name="T18" fmla="*/ 337 w 337"/>
                <a:gd name="T19" fmla="*/ 56 h 320"/>
                <a:gd name="T20" fmla="*/ 329 w 337"/>
                <a:gd name="T21" fmla="*/ 16 h 320"/>
                <a:gd name="T22" fmla="*/ 321 w 337"/>
                <a:gd name="T23" fmla="*/ 16 h 320"/>
                <a:gd name="T24" fmla="*/ 304 w 337"/>
                <a:gd name="T25" fmla="*/ 0 h 320"/>
                <a:gd name="T26" fmla="*/ 278 w 337"/>
                <a:gd name="T27" fmla="*/ 0 h 320"/>
                <a:gd name="T28" fmla="*/ 219 w 337"/>
                <a:gd name="T29" fmla="*/ 16 h 320"/>
                <a:gd name="T30" fmla="*/ 203 w 337"/>
                <a:gd name="T31" fmla="*/ 24 h 320"/>
                <a:gd name="T32" fmla="*/ 194 w 337"/>
                <a:gd name="T33" fmla="*/ 48 h 320"/>
                <a:gd name="T34" fmla="*/ 203 w 337"/>
                <a:gd name="T35" fmla="*/ 72 h 320"/>
                <a:gd name="T36" fmla="*/ 219 w 337"/>
                <a:gd name="T37" fmla="*/ 96 h 320"/>
                <a:gd name="T38" fmla="*/ 228 w 337"/>
                <a:gd name="T39" fmla="*/ 112 h 320"/>
                <a:gd name="T40" fmla="*/ 211 w 337"/>
                <a:gd name="T41" fmla="*/ 128 h 320"/>
                <a:gd name="T42" fmla="*/ 186 w 337"/>
                <a:gd name="T43" fmla="*/ 136 h 320"/>
                <a:gd name="T44" fmla="*/ 160 w 337"/>
                <a:gd name="T45" fmla="*/ 120 h 320"/>
                <a:gd name="T46" fmla="*/ 169 w 337"/>
                <a:gd name="T47" fmla="*/ 72 h 320"/>
                <a:gd name="T48" fmla="*/ 160 w 337"/>
                <a:gd name="T49" fmla="*/ 56 h 320"/>
                <a:gd name="T50" fmla="*/ 152 w 337"/>
                <a:gd name="T51" fmla="*/ 32 h 320"/>
                <a:gd name="T52" fmla="*/ 110 w 337"/>
                <a:gd name="T53" fmla="*/ 128 h 320"/>
                <a:gd name="T54" fmla="*/ 76 w 337"/>
                <a:gd name="T55" fmla="*/ 168 h 320"/>
                <a:gd name="T56" fmla="*/ 68 w 337"/>
                <a:gd name="T57" fmla="*/ 216 h 320"/>
                <a:gd name="T58" fmla="*/ 42 w 337"/>
                <a:gd name="T59" fmla="*/ 216 h 320"/>
                <a:gd name="T60" fmla="*/ 34 w 337"/>
                <a:gd name="T61" fmla="*/ 216 h 320"/>
                <a:gd name="T62" fmla="*/ 26 w 337"/>
                <a:gd name="T63" fmla="*/ 232 h 320"/>
                <a:gd name="T64" fmla="*/ 0 w 337"/>
                <a:gd name="T65" fmla="*/ 240 h 320"/>
                <a:gd name="T66" fmla="*/ 26 w 337"/>
                <a:gd name="T67" fmla="*/ 256 h 320"/>
                <a:gd name="T68" fmla="*/ 59 w 337"/>
                <a:gd name="T69" fmla="*/ 264 h 320"/>
                <a:gd name="T70" fmla="*/ 93 w 337"/>
                <a:gd name="T71" fmla="*/ 248 h 320"/>
                <a:gd name="T72" fmla="*/ 144 w 337"/>
                <a:gd name="T73" fmla="*/ 256 h 320"/>
                <a:gd name="T74" fmla="*/ 186 w 337"/>
                <a:gd name="T75" fmla="*/ 264 h 320"/>
                <a:gd name="T76" fmla="*/ 203 w 337"/>
                <a:gd name="T77" fmla="*/ 288 h 320"/>
                <a:gd name="T78" fmla="*/ 194 w 337"/>
                <a:gd name="T79" fmla="*/ 312 h 320"/>
                <a:gd name="T80" fmla="*/ 219 w 337"/>
                <a:gd name="T81" fmla="*/ 320 h 320"/>
                <a:gd name="T82" fmla="*/ 219 w 337"/>
                <a:gd name="T83" fmla="*/ 296 h 320"/>
                <a:gd name="T84" fmla="*/ 236 w 337"/>
                <a:gd name="T85" fmla="*/ 280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37" h="320">
                  <a:moveTo>
                    <a:pt x="236" y="280"/>
                  </a:moveTo>
                  <a:lnTo>
                    <a:pt x="236" y="232"/>
                  </a:lnTo>
                  <a:lnTo>
                    <a:pt x="236" y="200"/>
                  </a:lnTo>
                  <a:lnTo>
                    <a:pt x="287" y="192"/>
                  </a:lnTo>
                  <a:lnTo>
                    <a:pt x="287" y="168"/>
                  </a:lnTo>
                  <a:lnTo>
                    <a:pt x="312" y="160"/>
                  </a:lnTo>
                  <a:lnTo>
                    <a:pt x="321" y="128"/>
                  </a:lnTo>
                  <a:lnTo>
                    <a:pt x="295" y="104"/>
                  </a:lnTo>
                  <a:lnTo>
                    <a:pt x="321" y="96"/>
                  </a:lnTo>
                  <a:lnTo>
                    <a:pt x="337" y="56"/>
                  </a:lnTo>
                  <a:lnTo>
                    <a:pt x="329" y="16"/>
                  </a:lnTo>
                  <a:lnTo>
                    <a:pt x="321" y="16"/>
                  </a:lnTo>
                  <a:lnTo>
                    <a:pt x="304" y="0"/>
                  </a:lnTo>
                  <a:lnTo>
                    <a:pt x="278" y="0"/>
                  </a:lnTo>
                  <a:lnTo>
                    <a:pt x="219" y="16"/>
                  </a:lnTo>
                  <a:lnTo>
                    <a:pt x="203" y="24"/>
                  </a:lnTo>
                  <a:lnTo>
                    <a:pt x="194" y="48"/>
                  </a:lnTo>
                  <a:lnTo>
                    <a:pt x="203" y="72"/>
                  </a:lnTo>
                  <a:lnTo>
                    <a:pt x="219" y="96"/>
                  </a:lnTo>
                  <a:lnTo>
                    <a:pt x="228" y="112"/>
                  </a:lnTo>
                  <a:lnTo>
                    <a:pt x="211" y="128"/>
                  </a:lnTo>
                  <a:lnTo>
                    <a:pt x="186" y="136"/>
                  </a:lnTo>
                  <a:lnTo>
                    <a:pt x="160" y="120"/>
                  </a:lnTo>
                  <a:lnTo>
                    <a:pt x="169" y="72"/>
                  </a:lnTo>
                  <a:lnTo>
                    <a:pt x="160" y="56"/>
                  </a:lnTo>
                  <a:lnTo>
                    <a:pt x="152" y="32"/>
                  </a:lnTo>
                  <a:lnTo>
                    <a:pt x="110" y="128"/>
                  </a:lnTo>
                  <a:lnTo>
                    <a:pt x="76" y="168"/>
                  </a:lnTo>
                  <a:lnTo>
                    <a:pt x="68" y="216"/>
                  </a:lnTo>
                  <a:lnTo>
                    <a:pt x="42" y="216"/>
                  </a:lnTo>
                  <a:lnTo>
                    <a:pt x="34" y="216"/>
                  </a:lnTo>
                  <a:lnTo>
                    <a:pt x="26" y="232"/>
                  </a:lnTo>
                  <a:lnTo>
                    <a:pt x="0" y="240"/>
                  </a:lnTo>
                  <a:lnTo>
                    <a:pt x="26" y="256"/>
                  </a:lnTo>
                  <a:lnTo>
                    <a:pt x="59" y="264"/>
                  </a:lnTo>
                  <a:lnTo>
                    <a:pt x="93" y="248"/>
                  </a:lnTo>
                  <a:lnTo>
                    <a:pt x="144" y="256"/>
                  </a:lnTo>
                  <a:lnTo>
                    <a:pt x="186" y="264"/>
                  </a:lnTo>
                  <a:lnTo>
                    <a:pt x="203" y="288"/>
                  </a:lnTo>
                  <a:lnTo>
                    <a:pt x="194" y="312"/>
                  </a:lnTo>
                  <a:lnTo>
                    <a:pt x="219" y="320"/>
                  </a:lnTo>
                  <a:lnTo>
                    <a:pt x="219" y="296"/>
                  </a:lnTo>
                  <a:lnTo>
                    <a:pt x="236" y="28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39" name="Freeform 38"/>
            <p:cNvSpPr>
              <a:spLocks/>
            </p:cNvSpPr>
            <p:nvPr/>
          </p:nvSpPr>
          <p:spPr bwMode="auto">
            <a:xfrm>
              <a:off x="3407" y="2632"/>
              <a:ext cx="59" cy="80"/>
            </a:xfrm>
            <a:custGeom>
              <a:avLst/>
              <a:gdLst>
                <a:gd name="T0" fmla="*/ 25 w 59"/>
                <a:gd name="T1" fmla="*/ 24 h 80"/>
                <a:gd name="T2" fmla="*/ 25 w 59"/>
                <a:gd name="T3" fmla="*/ 0 h 80"/>
                <a:gd name="T4" fmla="*/ 8 w 59"/>
                <a:gd name="T5" fmla="*/ 8 h 80"/>
                <a:gd name="T6" fmla="*/ 0 w 59"/>
                <a:gd name="T7" fmla="*/ 24 h 80"/>
                <a:gd name="T8" fmla="*/ 0 w 59"/>
                <a:gd name="T9" fmla="*/ 48 h 80"/>
                <a:gd name="T10" fmla="*/ 0 w 59"/>
                <a:gd name="T11" fmla="*/ 72 h 80"/>
                <a:gd name="T12" fmla="*/ 42 w 59"/>
                <a:gd name="T13" fmla="*/ 80 h 80"/>
                <a:gd name="T14" fmla="*/ 59 w 59"/>
                <a:gd name="T15" fmla="*/ 48 h 80"/>
                <a:gd name="T16" fmla="*/ 25 w 59"/>
                <a:gd name="T17" fmla="*/ 24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80">
                  <a:moveTo>
                    <a:pt x="25" y="24"/>
                  </a:moveTo>
                  <a:lnTo>
                    <a:pt x="25" y="0"/>
                  </a:lnTo>
                  <a:lnTo>
                    <a:pt x="8" y="8"/>
                  </a:lnTo>
                  <a:lnTo>
                    <a:pt x="0" y="24"/>
                  </a:lnTo>
                  <a:lnTo>
                    <a:pt x="0" y="48"/>
                  </a:lnTo>
                  <a:lnTo>
                    <a:pt x="0" y="72"/>
                  </a:lnTo>
                  <a:lnTo>
                    <a:pt x="42" y="80"/>
                  </a:lnTo>
                  <a:lnTo>
                    <a:pt x="59" y="48"/>
                  </a:lnTo>
                  <a:lnTo>
                    <a:pt x="25" y="24"/>
                  </a:lnTo>
                  <a:close/>
                </a:path>
              </a:pathLst>
            </a:custGeom>
            <a:no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0" name="Freeform 39"/>
            <p:cNvSpPr>
              <a:spLocks/>
            </p:cNvSpPr>
            <p:nvPr/>
          </p:nvSpPr>
          <p:spPr bwMode="auto">
            <a:xfrm>
              <a:off x="3204" y="2232"/>
              <a:ext cx="337" cy="320"/>
            </a:xfrm>
            <a:custGeom>
              <a:avLst/>
              <a:gdLst>
                <a:gd name="T0" fmla="*/ 236 w 337"/>
                <a:gd name="T1" fmla="*/ 280 h 320"/>
                <a:gd name="T2" fmla="*/ 236 w 337"/>
                <a:gd name="T3" fmla="*/ 232 h 320"/>
                <a:gd name="T4" fmla="*/ 236 w 337"/>
                <a:gd name="T5" fmla="*/ 200 h 320"/>
                <a:gd name="T6" fmla="*/ 287 w 337"/>
                <a:gd name="T7" fmla="*/ 192 h 320"/>
                <a:gd name="T8" fmla="*/ 287 w 337"/>
                <a:gd name="T9" fmla="*/ 168 h 320"/>
                <a:gd name="T10" fmla="*/ 312 w 337"/>
                <a:gd name="T11" fmla="*/ 160 h 320"/>
                <a:gd name="T12" fmla="*/ 321 w 337"/>
                <a:gd name="T13" fmla="*/ 128 h 320"/>
                <a:gd name="T14" fmla="*/ 295 w 337"/>
                <a:gd name="T15" fmla="*/ 104 h 320"/>
                <a:gd name="T16" fmla="*/ 321 w 337"/>
                <a:gd name="T17" fmla="*/ 96 h 320"/>
                <a:gd name="T18" fmla="*/ 337 w 337"/>
                <a:gd name="T19" fmla="*/ 56 h 320"/>
                <a:gd name="T20" fmla="*/ 329 w 337"/>
                <a:gd name="T21" fmla="*/ 16 h 320"/>
                <a:gd name="T22" fmla="*/ 321 w 337"/>
                <a:gd name="T23" fmla="*/ 16 h 320"/>
                <a:gd name="T24" fmla="*/ 304 w 337"/>
                <a:gd name="T25" fmla="*/ 0 h 320"/>
                <a:gd name="T26" fmla="*/ 278 w 337"/>
                <a:gd name="T27" fmla="*/ 0 h 320"/>
                <a:gd name="T28" fmla="*/ 219 w 337"/>
                <a:gd name="T29" fmla="*/ 16 h 320"/>
                <a:gd name="T30" fmla="*/ 203 w 337"/>
                <a:gd name="T31" fmla="*/ 24 h 320"/>
                <a:gd name="T32" fmla="*/ 194 w 337"/>
                <a:gd name="T33" fmla="*/ 48 h 320"/>
                <a:gd name="T34" fmla="*/ 203 w 337"/>
                <a:gd name="T35" fmla="*/ 72 h 320"/>
                <a:gd name="T36" fmla="*/ 219 w 337"/>
                <a:gd name="T37" fmla="*/ 96 h 320"/>
                <a:gd name="T38" fmla="*/ 228 w 337"/>
                <a:gd name="T39" fmla="*/ 112 h 320"/>
                <a:gd name="T40" fmla="*/ 211 w 337"/>
                <a:gd name="T41" fmla="*/ 128 h 320"/>
                <a:gd name="T42" fmla="*/ 186 w 337"/>
                <a:gd name="T43" fmla="*/ 136 h 320"/>
                <a:gd name="T44" fmla="*/ 160 w 337"/>
                <a:gd name="T45" fmla="*/ 120 h 320"/>
                <a:gd name="T46" fmla="*/ 169 w 337"/>
                <a:gd name="T47" fmla="*/ 72 h 320"/>
                <a:gd name="T48" fmla="*/ 160 w 337"/>
                <a:gd name="T49" fmla="*/ 56 h 320"/>
                <a:gd name="T50" fmla="*/ 152 w 337"/>
                <a:gd name="T51" fmla="*/ 32 h 320"/>
                <a:gd name="T52" fmla="*/ 110 w 337"/>
                <a:gd name="T53" fmla="*/ 128 h 320"/>
                <a:gd name="T54" fmla="*/ 76 w 337"/>
                <a:gd name="T55" fmla="*/ 168 h 320"/>
                <a:gd name="T56" fmla="*/ 68 w 337"/>
                <a:gd name="T57" fmla="*/ 216 h 320"/>
                <a:gd name="T58" fmla="*/ 42 w 337"/>
                <a:gd name="T59" fmla="*/ 216 h 320"/>
                <a:gd name="T60" fmla="*/ 34 w 337"/>
                <a:gd name="T61" fmla="*/ 216 h 320"/>
                <a:gd name="T62" fmla="*/ 26 w 337"/>
                <a:gd name="T63" fmla="*/ 232 h 320"/>
                <a:gd name="T64" fmla="*/ 0 w 337"/>
                <a:gd name="T65" fmla="*/ 240 h 320"/>
                <a:gd name="T66" fmla="*/ 26 w 337"/>
                <a:gd name="T67" fmla="*/ 256 h 320"/>
                <a:gd name="T68" fmla="*/ 59 w 337"/>
                <a:gd name="T69" fmla="*/ 264 h 320"/>
                <a:gd name="T70" fmla="*/ 93 w 337"/>
                <a:gd name="T71" fmla="*/ 248 h 320"/>
                <a:gd name="T72" fmla="*/ 144 w 337"/>
                <a:gd name="T73" fmla="*/ 256 h 320"/>
                <a:gd name="T74" fmla="*/ 186 w 337"/>
                <a:gd name="T75" fmla="*/ 264 h 320"/>
                <a:gd name="T76" fmla="*/ 203 w 337"/>
                <a:gd name="T77" fmla="*/ 288 h 320"/>
                <a:gd name="T78" fmla="*/ 194 w 337"/>
                <a:gd name="T79" fmla="*/ 312 h 320"/>
                <a:gd name="T80" fmla="*/ 219 w 337"/>
                <a:gd name="T81" fmla="*/ 320 h 320"/>
                <a:gd name="T82" fmla="*/ 219 w 337"/>
                <a:gd name="T83" fmla="*/ 296 h 320"/>
                <a:gd name="T84" fmla="*/ 236 w 337"/>
                <a:gd name="T85" fmla="*/ 280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37" h="320">
                  <a:moveTo>
                    <a:pt x="236" y="280"/>
                  </a:moveTo>
                  <a:lnTo>
                    <a:pt x="236" y="232"/>
                  </a:lnTo>
                  <a:lnTo>
                    <a:pt x="236" y="200"/>
                  </a:lnTo>
                  <a:lnTo>
                    <a:pt x="287" y="192"/>
                  </a:lnTo>
                  <a:lnTo>
                    <a:pt x="287" y="168"/>
                  </a:lnTo>
                  <a:lnTo>
                    <a:pt x="312" y="160"/>
                  </a:lnTo>
                  <a:lnTo>
                    <a:pt x="321" y="128"/>
                  </a:lnTo>
                  <a:lnTo>
                    <a:pt x="295" y="104"/>
                  </a:lnTo>
                  <a:lnTo>
                    <a:pt x="321" y="96"/>
                  </a:lnTo>
                  <a:lnTo>
                    <a:pt x="337" y="56"/>
                  </a:lnTo>
                  <a:lnTo>
                    <a:pt x="329" y="16"/>
                  </a:lnTo>
                  <a:lnTo>
                    <a:pt x="321" y="16"/>
                  </a:lnTo>
                  <a:lnTo>
                    <a:pt x="304" y="0"/>
                  </a:lnTo>
                  <a:lnTo>
                    <a:pt x="278" y="0"/>
                  </a:lnTo>
                  <a:lnTo>
                    <a:pt x="219" y="16"/>
                  </a:lnTo>
                  <a:lnTo>
                    <a:pt x="203" y="24"/>
                  </a:lnTo>
                  <a:lnTo>
                    <a:pt x="194" y="48"/>
                  </a:lnTo>
                  <a:lnTo>
                    <a:pt x="203" y="72"/>
                  </a:lnTo>
                  <a:lnTo>
                    <a:pt x="219" y="96"/>
                  </a:lnTo>
                  <a:lnTo>
                    <a:pt x="228" y="112"/>
                  </a:lnTo>
                  <a:lnTo>
                    <a:pt x="211" y="128"/>
                  </a:lnTo>
                  <a:lnTo>
                    <a:pt x="186" y="136"/>
                  </a:lnTo>
                  <a:lnTo>
                    <a:pt x="160" y="120"/>
                  </a:lnTo>
                  <a:lnTo>
                    <a:pt x="169" y="72"/>
                  </a:lnTo>
                  <a:lnTo>
                    <a:pt x="160" y="56"/>
                  </a:lnTo>
                  <a:lnTo>
                    <a:pt x="152" y="32"/>
                  </a:lnTo>
                  <a:lnTo>
                    <a:pt x="110" y="128"/>
                  </a:lnTo>
                  <a:lnTo>
                    <a:pt x="76" y="168"/>
                  </a:lnTo>
                  <a:lnTo>
                    <a:pt x="68" y="216"/>
                  </a:lnTo>
                  <a:lnTo>
                    <a:pt x="42" y="216"/>
                  </a:lnTo>
                  <a:lnTo>
                    <a:pt x="34" y="216"/>
                  </a:lnTo>
                  <a:lnTo>
                    <a:pt x="26" y="232"/>
                  </a:lnTo>
                  <a:lnTo>
                    <a:pt x="0" y="240"/>
                  </a:lnTo>
                  <a:lnTo>
                    <a:pt x="26" y="256"/>
                  </a:lnTo>
                  <a:lnTo>
                    <a:pt x="59" y="264"/>
                  </a:lnTo>
                  <a:lnTo>
                    <a:pt x="93" y="248"/>
                  </a:lnTo>
                  <a:lnTo>
                    <a:pt x="144" y="256"/>
                  </a:lnTo>
                  <a:lnTo>
                    <a:pt x="186" y="264"/>
                  </a:lnTo>
                  <a:lnTo>
                    <a:pt x="203" y="288"/>
                  </a:lnTo>
                  <a:lnTo>
                    <a:pt x="194" y="312"/>
                  </a:lnTo>
                  <a:lnTo>
                    <a:pt x="219" y="320"/>
                  </a:lnTo>
                  <a:lnTo>
                    <a:pt x="219" y="296"/>
                  </a:lnTo>
                  <a:lnTo>
                    <a:pt x="236" y="280"/>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1" name="Freeform 40"/>
            <p:cNvSpPr>
              <a:spLocks/>
            </p:cNvSpPr>
            <p:nvPr/>
          </p:nvSpPr>
          <p:spPr bwMode="auto">
            <a:xfrm>
              <a:off x="3617" y="1744"/>
              <a:ext cx="211" cy="344"/>
            </a:xfrm>
            <a:custGeom>
              <a:avLst/>
              <a:gdLst>
                <a:gd name="T0" fmla="*/ 143 w 211"/>
                <a:gd name="T1" fmla="*/ 344 h 344"/>
                <a:gd name="T2" fmla="*/ 118 w 211"/>
                <a:gd name="T3" fmla="*/ 312 h 344"/>
                <a:gd name="T4" fmla="*/ 143 w 211"/>
                <a:gd name="T5" fmla="*/ 312 h 344"/>
                <a:gd name="T6" fmla="*/ 127 w 211"/>
                <a:gd name="T7" fmla="*/ 280 h 344"/>
                <a:gd name="T8" fmla="*/ 127 w 211"/>
                <a:gd name="T9" fmla="*/ 248 h 344"/>
                <a:gd name="T10" fmla="*/ 169 w 211"/>
                <a:gd name="T11" fmla="*/ 184 h 344"/>
                <a:gd name="T12" fmla="*/ 186 w 211"/>
                <a:gd name="T13" fmla="*/ 192 h 344"/>
                <a:gd name="T14" fmla="*/ 211 w 211"/>
                <a:gd name="T15" fmla="*/ 136 h 344"/>
                <a:gd name="T16" fmla="*/ 177 w 211"/>
                <a:gd name="T17" fmla="*/ 112 h 344"/>
                <a:gd name="T18" fmla="*/ 169 w 211"/>
                <a:gd name="T19" fmla="*/ 72 h 344"/>
                <a:gd name="T20" fmla="*/ 177 w 211"/>
                <a:gd name="T21" fmla="*/ 24 h 344"/>
                <a:gd name="T22" fmla="*/ 177 w 211"/>
                <a:gd name="T23" fmla="*/ 8 h 344"/>
                <a:gd name="T24" fmla="*/ 160 w 211"/>
                <a:gd name="T25" fmla="*/ 0 h 344"/>
                <a:gd name="T26" fmla="*/ 135 w 211"/>
                <a:gd name="T27" fmla="*/ 8 h 344"/>
                <a:gd name="T28" fmla="*/ 127 w 211"/>
                <a:gd name="T29" fmla="*/ 24 h 344"/>
                <a:gd name="T30" fmla="*/ 101 w 211"/>
                <a:gd name="T31" fmla="*/ 40 h 344"/>
                <a:gd name="T32" fmla="*/ 76 w 211"/>
                <a:gd name="T33" fmla="*/ 48 h 344"/>
                <a:gd name="T34" fmla="*/ 51 w 211"/>
                <a:gd name="T35" fmla="*/ 56 h 344"/>
                <a:gd name="T36" fmla="*/ 34 w 211"/>
                <a:gd name="T37" fmla="*/ 72 h 344"/>
                <a:gd name="T38" fmla="*/ 26 w 211"/>
                <a:gd name="T39" fmla="*/ 96 h 344"/>
                <a:gd name="T40" fmla="*/ 42 w 211"/>
                <a:gd name="T41" fmla="*/ 112 h 344"/>
                <a:gd name="T42" fmla="*/ 17 w 211"/>
                <a:gd name="T43" fmla="*/ 120 h 344"/>
                <a:gd name="T44" fmla="*/ 9 w 211"/>
                <a:gd name="T45" fmla="*/ 144 h 344"/>
                <a:gd name="T46" fmla="*/ 9 w 211"/>
                <a:gd name="T47" fmla="*/ 168 h 344"/>
                <a:gd name="T48" fmla="*/ 26 w 211"/>
                <a:gd name="T49" fmla="*/ 192 h 344"/>
                <a:gd name="T50" fmla="*/ 0 w 211"/>
                <a:gd name="T51" fmla="*/ 208 h 344"/>
                <a:gd name="T52" fmla="*/ 0 w 211"/>
                <a:gd name="T53" fmla="*/ 224 h 344"/>
                <a:gd name="T54" fmla="*/ 26 w 211"/>
                <a:gd name="T55" fmla="*/ 272 h 344"/>
                <a:gd name="T56" fmla="*/ 42 w 211"/>
                <a:gd name="T57" fmla="*/ 256 h 344"/>
                <a:gd name="T58" fmla="*/ 51 w 211"/>
                <a:gd name="T59" fmla="*/ 304 h 344"/>
                <a:gd name="T60" fmla="*/ 59 w 211"/>
                <a:gd name="T61" fmla="*/ 328 h 344"/>
                <a:gd name="T62" fmla="*/ 84 w 211"/>
                <a:gd name="T63" fmla="*/ 336 h 344"/>
                <a:gd name="T64" fmla="*/ 143 w 211"/>
                <a:gd name="T65" fmla="*/ 344 h 3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1" h="344">
                  <a:moveTo>
                    <a:pt x="143" y="344"/>
                  </a:moveTo>
                  <a:lnTo>
                    <a:pt x="118" y="312"/>
                  </a:lnTo>
                  <a:lnTo>
                    <a:pt x="143" y="312"/>
                  </a:lnTo>
                  <a:lnTo>
                    <a:pt x="127" y="280"/>
                  </a:lnTo>
                  <a:lnTo>
                    <a:pt x="127" y="248"/>
                  </a:lnTo>
                  <a:lnTo>
                    <a:pt x="169" y="184"/>
                  </a:lnTo>
                  <a:lnTo>
                    <a:pt x="186" y="192"/>
                  </a:lnTo>
                  <a:lnTo>
                    <a:pt x="211" y="136"/>
                  </a:lnTo>
                  <a:lnTo>
                    <a:pt x="177" y="112"/>
                  </a:lnTo>
                  <a:lnTo>
                    <a:pt x="169" y="72"/>
                  </a:lnTo>
                  <a:lnTo>
                    <a:pt x="177" y="24"/>
                  </a:lnTo>
                  <a:lnTo>
                    <a:pt x="177" y="8"/>
                  </a:lnTo>
                  <a:lnTo>
                    <a:pt x="160" y="0"/>
                  </a:lnTo>
                  <a:lnTo>
                    <a:pt x="135" y="8"/>
                  </a:lnTo>
                  <a:lnTo>
                    <a:pt x="127" y="24"/>
                  </a:lnTo>
                  <a:lnTo>
                    <a:pt x="101" y="40"/>
                  </a:lnTo>
                  <a:lnTo>
                    <a:pt x="76" y="48"/>
                  </a:lnTo>
                  <a:lnTo>
                    <a:pt x="51" y="56"/>
                  </a:lnTo>
                  <a:lnTo>
                    <a:pt x="34" y="72"/>
                  </a:lnTo>
                  <a:lnTo>
                    <a:pt x="26" y="96"/>
                  </a:lnTo>
                  <a:lnTo>
                    <a:pt x="42" y="112"/>
                  </a:lnTo>
                  <a:lnTo>
                    <a:pt x="17" y="120"/>
                  </a:lnTo>
                  <a:lnTo>
                    <a:pt x="9" y="144"/>
                  </a:lnTo>
                  <a:lnTo>
                    <a:pt x="9" y="168"/>
                  </a:lnTo>
                  <a:lnTo>
                    <a:pt x="26" y="192"/>
                  </a:lnTo>
                  <a:lnTo>
                    <a:pt x="0" y="208"/>
                  </a:lnTo>
                  <a:lnTo>
                    <a:pt x="0" y="224"/>
                  </a:lnTo>
                  <a:lnTo>
                    <a:pt x="26" y="272"/>
                  </a:lnTo>
                  <a:lnTo>
                    <a:pt x="42" y="256"/>
                  </a:lnTo>
                  <a:lnTo>
                    <a:pt x="51" y="304"/>
                  </a:lnTo>
                  <a:lnTo>
                    <a:pt x="59" y="328"/>
                  </a:lnTo>
                  <a:lnTo>
                    <a:pt x="84" y="336"/>
                  </a:lnTo>
                  <a:lnTo>
                    <a:pt x="143" y="344"/>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2" name="Freeform 41"/>
            <p:cNvSpPr>
              <a:spLocks/>
            </p:cNvSpPr>
            <p:nvPr/>
          </p:nvSpPr>
          <p:spPr bwMode="auto">
            <a:xfrm>
              <a:off x="3428" y="2084"/>
              <a:ext cx="750" cy="888"/>
            </a:xfrm>
            <a:custGeom>
              <a:avLst/>
              <a:gdLst>
                <a:gd name="T0" fmla="*/ 228 w 750"/>
                <a:gd name="T1" fmla="*/ 848 h 888"/>
                <a:gd name="T2" fmla="*/ 354 w 750"/>
                <a:gd name="T3" fmla="*/ 888 h 888"/>
                <a:gd name="T4" fmla="*/ 447 w 750"/>
                <a:gd name="T5" fmla="*/ 880 h 888"/>
                <a:gd name="T6" fmla="*/ 557 w 750"/>
                <a:gd name="T7" fmla="*/ 848 h 888"/>
                <a:gd name="T8" fmla="*/ 616 w 750"/>
                <a:gd name="T9" fmla="*/ 832 h 888"/>
                <a:gd name="T10" fmla="*/ 632 w 750"/>
                <a:gd name="T11" fmla="*/ 776 h 888"/>
                <a:gd name="T12" fmla="*/ 675 w 750"/>
                <a:gd name="T13" fmla="*/ 744 h 888"/>
                <a:gd name="T14" fmla="*/ 607 w 750"/>
                <a:gd name="T15" fmla="*/ 656 h 888"/>
                <a:gd name="T16" fmla="*/ 557 w 750"/>
                <a:gd name="T17" fmla="*/ 584 h 888"/>
                <a:gd name="T18" fmla="*/ 557 w 750"/>
                <a:gd name="T19" fmla="*/ 520 h 888"/>
                <a:gd name="T20" fmla="*/ 641 w 750"/>
                <a:gd name="T21" fmla="*/ 488 h 888"/>
                <a:gd name="T22" fmla="*/ 691 w 750"/>
                <a:gd name="T23" fmla="*/ 440 h 888"/>
                <a:gd name="T24" fmla="*/ 750 w 750"/>
                <a:gd name="T25" fmla="*/ 456 h 888"/>
                <a:gd name="T26" fmla="*/ 725 w 750"/>
                <a:gd name="T27" fmla="*/ 360 h 888"/>
                <a:gd name="T28" fmla="*/ 717 w 750"/>
                <a:gd name="T29" fmla="*/ 280 h 888"/>
                <a:gd name="T30" fmla="*/ 666 w 750"/>
                <a:gd name="T31" fmla="*/ 216 h 888"/>
                <a:gd name="T32" fmla="*/ 683 w 750"/>
                <a:gd name="T33" fmla="*/ 136 h 888"/>
                <a:gd name="T34" fmla="*/ 641 w 750"/>
                <a:gd name="T35" fmla="*/ 80 h 888"/>
                <a:gd name="T36" fmla="*/ 616 w 750"/>
                <a:gd name="T37" fmla="*/ 32 h 888"/>
                <a:gd name="T38" fmla="*/ 582 w 750"/>
                <a:gd name="T39" fmla="*/ 32 h 888"/>
                <a:gd name="T40" fmla="*/ 557 w 750"/>
                <a:gd name="T41" fmla="*/ 40 h 888"/>
                <a:gd name="T42" fmla="*/ 540 w 750"/>
                <a:gd name="T43" fmla="*/ 40 h 888"/>
                <a:gd name="T44" fmla="*/ 481 w 750"/>
                <a:gd name="T45" fmla="*/ 72 h 888"/>
                <a:gd name="T46" fmla="*/ 439 w 750"/>
                <a:gd name="T47" fmla="*/ 96 h 888"/>
                <a:gd name="T48" fmla="*/ 430 w 750"/>
                <a:gd name="T49" fmla="*/ 64 h 888"/>
                <a:gd name="T50" fmla="*/ 396 w 750"/>
                <a:gd name="T51" fmla="*/ 56 h 888"/>
                <a:gd name="T52" fmla="*/ 346 w 750"/>
                <a:gd name="T53" fmla="*/ 16 h 888"/>
                <a:gd name="T54" fmla="*/ 253 w 750"/>
                <a:gd name="T55" fmla="*/ 0 h 888"/>
                <a:gd name="T56" fmla="*/ 245 w 750"/>
                <a:gd name="T57" fmla="*/ 40 h 888"/>
                <a:gd name="T58" fmla="*/ 278 w 750"/>
                <a:gd name="T59" fmla="*/ 112 h 888"/>
                <a:gd name="T60" fmla="*/ 236 w 750"/>
                <a:gd name="T61" fmla="*/ 112 h 888"/>
                <a:gd name="T62" fmla="*/ 220 w 750"/>
                <a:gd name="T63" fmla="*/ 136 h 888"/>
                <a:gd name="T64" fmla="*/ 186 w 750"/>
                <a:gd name="T65" fmla="*/ 128 h 888"/>
                <a:gd name="T66" fmla="*/ 110 w 750"/>
                <a:gd name="T67" fmla="*/ 144 h 888"/>
                <a:gd name="T68" fmla="*/ 118 w 750"/>
                <a:gd name="T69" fmla="*/ 208 h 888"/>
                <a:gd name="T70" fmla="*/ 76 w 750"/>
                <a:gd name="T71" fmla="*/ 256 h 888"/>
                <a:gd name="T72" fmla="*/ 93 w 750"/>
                <a:gd name="T73" fmla="*/ 312 h 888"/>
                <a:gd name="T74" fmla="*/ 68 w 750"/>
                <a:gd name="T75" fmla="*/ 344 h 888"/>
                <a:gd name="T76" fmla="*/ 17 w 750"/>
                <a:gd name="T77" fmla="*/ 384 h 888"/>
                <a:gd name="T78" fmla="*/ 0 w 750"/>
                <a:gd name="T79" fmla="*/ 448 h 888"/>
                <a:gd name="T80" fmla="*/ 9 w 750"/>
                <a:gd name="T81" fmla="*/ 480 h 888"/>
                <a:gd name="T82" fmla="*/ 34 w 750"/>
                <a:gd name="T83" fmla="*/ 536 h 888"/>
                <a:gd name="T84" fmla="*/ 9 w 750"/>
                <a:gd name="T85" fmla="*/ 552 h 888"/>
                <a:gd name="T86" fmla="*/ 43 w 750"/>
                <a:gd name="T87" fmla="*/ 600 h 888"/>
                <a:gd name="T88" fmla="*/ 51 w 750"/>
                <a:gd name="T89" fmla="*/ 664 h 888"/>
                <a:gd name="T90" fmla="*/ 135 w 750"/>
                <a:gd name="T91" fmla="*/ 688 h 888"/>
                <a:gd name="T92" fmla="*/ 152 w 750"/>
                <a:gd name="T93" fmla="*/ 736 h 888"/>
                <a:gd name="T94" fmla="*/ 127 w 750"/>
                <a:gd name="T95" fmla="*/ 864 h 888"/>
                <a:gd name="T96" fmla="*/ 144 w 750"/>
                <a:gd name="T97" fmla="*/ 872 h 8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50" h="888">
                  <a:moveTo>
                    <a:pt x="194" y="864"/>
                  </a:moveTo>
                  <a:lnTo>
                    <a:pt x="228" y="848"/>
                  </a:lnTo>
                  <a:lnTo>
                    <a:pt x="312" y="872"/>
                  </a:lnTo>
                  <a:lnTo>
                    <a:pt x="354" y="888"/>
                  </a:lnTo>
                  <a:lnTo>
                    <a:pt x="388" y="872"/>
                  </a:lnTo>
                  <a:lnTo>
                    <a:pt x="447" y="880"/>
                  </a:lnTo>
                  <a:lnTo>
                    <a:pt x="489" y="872"/>
                  </a:lnTo>
                  <a:lnTo>
                    <a:pt x="557" y="848"/>
                  </a:lnTo>
                  <a:lnTo>
                    <a:pt x="616" y="864"/>
                  </a:lnTo>
                  <a:lnTo>
                    <a:pt x="616" y="832"/>
                  </a:lnTo>
                  <a:lnTo>
                    <a:pt x="599" y="800"/>
                  </a:lnTo>
                  <a:lnTo>
                    <a:pt x="632" y="776"/>
                  </a:lnTo>
                  <a:lnTo>
                    <a:pt x="641" y="744"/>
                  </a:lnTo>
                  <a:lnTo>
                    <a:pt x="675" y="744"/>
                  </a:lnTo>
                  <a:lnTo>
                    <a:pt x="683" y="712"/>
                  </a:lnTo>
                  <a:lnTo>
                    <a:pt x="607" y="656"/>
                  </a:lnTo>
                  <a:lnTo>
                    <a:pt x="548" y="608"/>
                  </a:lnTo>
                  <a:lnTo>
                    <a:pt x="557" y="584"/>
                  </a:lnTo>
                  <a:lnTo>
                    <a:pt x="523" y="544"/>
                  </a:lnTo>
                  <a:lnTo>
                    <a:pt x="557" y="520"/>
                  </a:lnTo>
                  <a:lnTo>
                    <a:pt x="599" y="512"/>
                  </a:lnTo>
                  <a:lnTo>
                    <a:pt x="641" y="488"/>
                  </a:lnTo>
                  <a:lnTo>
                    <a:pt x="683" y="472"/>
                  </a:lnTo>
                  <a:lnTo>
                    <a:pt x="691" y="440"/>
                  </a:lnTo>
                  <a:lnTo>
                    <a:pt x="725" y="440"/>
                  </a:lnTo>
                  <a:lnTo>
                    <a:pt x="750" y="456"/>
                  </a:lnTo>
                  <a:lnTo>
                    <a:pt x="750" y="392"/>
                  </a:lnTo>
                  <a:lnTo>
                    <a:pt x="725" y="360"/>
                  </a:lnTo>
                  <a:lnTo>
                    <a:pt x="742" y="320"/>
                  </a:lnTo>
                  <a:lnTo>
                    <a:pt x="717" y="280"/>
                  </a:lnTo>
                  <a:lnTo>
                    <a:pt x="717" y="248"/>
                  </a:lnTo>
                  <a:lnTo>
                    <a:pt x="666" y="216"/>
                  </a:lnTo>
                  <a:lnTo>
                    <a:pt x="691" y="168"/>
                  </a:lnTo>
                  <a:lnTo>
                    <a:pt x="683" y="136"/>
                  </a:lnTo>
                  <a:lnTo>
                    <a:pt x="675" y="88"/>
                  </a:lnTo>
                  <a:lnTo>
                    <a:pt x="641" y="80"/>
                  </a:lnTo>
                  <a:lnTo>
                    <a:pt x="607" y="64"/>
                  </a:lnTo>
                  <a:lnTo>
                    <a:pt x="616" y="32"/>
                  </a:lnTo>
                  <a:lnTo>
                    <a:pt x="590" y="16"/>
                  </a:lnTo>
                  <a:lnTo>
                    <a:pt x="582" y="32"/>
                  </a:lnTo>
                  <a:lnTo>
                    <a:pt x="573" y="48"/>
                  </a:lnTo>
                  <a:lnTo>
                    <a:pt x="557" y="40"/>
                  </a:lnTo>
                  <a:lnTo>
                    <a:pt x="548" y="40"/>
                  </a:lnTo>
                  <a:lnTo>
                    <a:pt x="540" y="40"/>
                  </a:lnTo>
                  <a:lnTo>
                    <a:pt x="514" y="64"/>
                  </a:lnTo>
                  <a:lnTo>
                    <a:pt x="481" y="72"/>
                  </a:lnTo>
                  <a:lnTo>
                    <a:pt x="464" y="96"/>
                  </a:lnTo>
                  <a:lnTo>
                    <a:pt x="439" y="96"/>
                  </a:lnTo>
                  <a:lnTo>
                    <a:pt x="413" y="88"/>
                  </a:lnTo>
                  <a:lnTo>
                    <a:pt x="430" y="64"/>
                  </a:lnTo>
                  <a:lnTo>
                    <a:pt x="422" y="32"/>
                  </a:lnTo>
                  <a:lnTo>
                    <a:pt x="396" y="56"/>
                  </a:lnTo>
                  <a:lnTo>
                    <a:pt x="346" y="40"/>
                  </a:lnTo>
                  <a:lnTo>
                    <a:pt x="346" y="16"/>
                  </a:lnTo>
                  <a:lnTo>
                    <a:pt x="337" y="8"/>
                  </a:lnTo>
                  <a:lnTo>
                    <a:pt x="253" y="0"/>
                  </a:lnTo>
                  <a:lnTo>
                    <a:pt x="270" y="24"/>
                  </a:lnTo>
                  <a:lnTo>
                    <a:pt x="245" y="40"/>
                  </a:lnTo>
                  <a:lnTo>
                    <a:pt x="245" y="64"/>
                  </a:lnTo>
                  <a:lnTo>
                    <a:pt x="278" y="112"/>
                  </a:lnTo>
                  <a:lnTo>
                    <a:pt x="253" y="112"/>
                  </a:lnTo>
                  <a:lnTo>
                    <a:pt x="236" y="112"/>
                  </a:lnTo>
                  <a:lnTo>
                    <a:pt x="228" y="128"/>
                  </a:lnTo>
                  <a:lnTo>
                    <a:pt x="220" y="136"/>
                  </a:lnTo>
                  <a:lnTo>
                    <a:pt x="211" y="136"/>
                  </a:lnTo>
                  <a:lnTo>
                    <a:pt x="186" y="128"/>
                  </a:lnTo>
                  <a:lnTo>
                    <a:pt x="135" y="128"/>
                  </a:lnTo>
                  <a:lnTo>
                    <a:pt x="110" y="144"/>
                  </a:lnTo>
                  <a:lnTo>
                    <a:pt x="110" y="168"/>
                  </a:lnTo>
                  <a:lnTo>
                    <a:pt x="118" y="208"/>
                  </a:lnTo>
                  <a:lnTo>
                    <a:pt x="102" y="248"/>
                  </a:lnTo>
                  <a:lnTo>
                    <a:pt x="76" y="256"/>
                  </a:lnTo>
                  <a:lnTo>
                    <a:pt x="102" y="280"/>
                  </a:lnTo>
                  <a:lnTo>
                    <a:pt x="93" y="312"/>
                  </a:lnTo>
                  <a:lnTo>
                    <a:pt x="68" y="320"/>
                  </a:lnTo>
                  <a:lnTo>
                    <a:pt x="68" y="344"/>
                  </a:lnTo>
                  <a:lnTo>
                    <a:pt x="17" y="352"/>
                  </a:lnTo>
                  <a:lnTo>
                    <a:pt x="17" y="384"/>
                  </a:lnTo>
                  <a:lnTo>
                    <a:pt x="17" y="432"/>
                  </a:lnTo>
                  <a:lnTo>
                    <a:pt x="0" y="448"/>
                  </a:lnTo>
                  <a:lnTo>
                    <a:pt x="0" y="472"/>
                  </a:lnTo>
                  <a:lnTo>
                    <a:pt x="9" y="480"/>
                  </a:lnTo>
                  <a:lnTo>
                    <a:pt x="34" y="504"/>
                  </a:lnTo>
                  <a:lnTo>
                    <a:pt x="34" y="536"/>
                  </a:lnTo>
                  <a:lnTo>
                    <a:pt x="17" y="552"/>
                  </a:lnTo>
                  <a:lnTo>
                    <a:pt x="9" y="552"/>
                  </a:lnTo>
                  <a:lnTo>
                    <a:pt x="9" y="576"/>
                  </a:lnTo>
                  <a:lnTo>
                    <a:pt x="43" y="600"/>
                  </a:lnTo>
                  <a:lnTo>
                    <a:pt x="26" y="632"/>
                  </a:lnTo>
                  <a:lnTo>
                    <a:pt x="51" y="664"/>
                  </a:lnTo>
                  <a:lnTo>
                    <a:pt x="76" y="672"/>
                  </a:lnTo>
                  <a:lnTo>
                    <a:pt x="135" y="688"/>
                  </a:lnTo>
                  <a:lnTo>
                    <a:pt x="186" y="704"/>
                  </a:lnTo>
                  <a:lnTo>
                    <a:pt x="152" y="736"/>
                  </a:lnTo>
                  <a:lnTo>
                    <a:pt x="144" y="776"/>
                  </a:lnTo>
                  <a:lnTo>
                    <a:pt x="127" y="864"/>
                  </a:lnTo>
                  <a:lnTo>
                    <a:pt x="118" y="864"/>
                  </a:lnTo>
                  <a:lnTo>
                    <a:pt x="144" y="872"/>
                  </a:lnTo>
                  <a:lnTo>
                    <a:pt x="194" y="86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3" name="Freeform 42"/>
            <p:cNvSpPr>
              <a:spLocks/>
            </p:cNvSpPr>
            <p:nvPr/>
          </p:nvSpPr>
          <p:spPr bwMode="auto">
            <a:xfrm>
              <a:off x="3617" y="1744"/>
              <a:ext cx="211" cy="344"/>
            </a:xfrm>
            <a:custGeom>
              <a:avLst/>
              <a:gdLst>
                <a:gd name="T0" fmla="*/ 143 w 211"/>
                <a:gd name="T1" fmla="*/ 344 h 344"/>
                <a:gd name="T2" fmla="*/ 118 w 211"/>
                <a:gd name="T3" fmla="*/ 312 h 344"/>
                <a:gd name="T4" fmla="*/ 143 w 211"/>
                <a:gd name="T5" fmla="*/ 312 h 344"/>
                <a:gd name="T6" fmla="*/ 127 w 211"/>
                <a:gd name="T7" fmla="*/ 280 h 344"/>
                <a:gd name="T8" fmla="*/ 127 w 211"/>
                <a:gd name="T9" fmla="*/ 248 h 344"/>
                <a:gd name="T10" fmla="*/ 169 w 211"/>
                <a:gd name="T11" fmla="*/ 184 h 344"/>
                <a:gd name="T12" fmla="*/ 186 w 211"/>
                <a:gd name="T13" fmla="*/ 192 h 344"/>
                <a:gd name="T14" fmla="*/ 211 w 211"/>
                <a:gd name="T15" fmla="*/ 136 h 344"/>
                <a:gd name="T16" fmla="*/ 177 w 211"/>
                <a:gd name="T17" fmla="*/ 112 h 344"/>
                <a:gd name="T18" fmla="*/ 169 w 211"/>
                <a:gd name="T19" fmla="*/ 72 h 344"/>
                <a:gd name="T20" fmla="*/ 177 w 211"/>
                <a:gd name="T21" fmla="*/ 24 h 344"/>
                <a:gd name="T22" fmla="*/ 177 w 211"/>
                <a:gd name="T23" fmla="*/ 8 h 344"/>
                <a:gd name="T24" fmla="*/ 160 w 211"/>
                <a:gd name="T25" fmla="*/ 0 h 344"/>
                <a:gd name="T26" fmla="*/ 135 w 211"/>
                <a:gd name="T27" fmla="*/ 8 h 344"/>
                <a:gd name="T28" fmla="*/ 127 w 211"/>
                <a:gd name="T29" fmla="*/ 24 h 344"/>
                <a:gd name="T30" fmla="*/ 101 w 211"/>
                <a:gd name="T31" fmla="*/ 40 h 344"/>
                <a:gd name="T32" fmla="*/ 76 w 211"/>
                <a:gd name="T33" fmla="*/ 48 h 344"/>
                <a:gd name="T34" fmla="*/ 51 w 211"/>
                <a:gd name="T35" fmla="*/ 56 h 344"/>
                <a:gd name="T36" fmla="*/ 34 w 211"/>
                <a:gd name="T37" fmla="*/ 72 h 344"/>
                <a:gd name="T38" fmla="*/ 26 w 211"/>
                <a:gd name="T39" fmla="*/ 96 h 344"/>
                <a:gd name="T40" fmla="*/ 42 w 211"/>
                <a:gd name="T41" fmla="*/ 112 h 344"/>
                <a:gd name="T42" fmla="*/ 17 w 211"/>
                <a:gd name="T43" fmla="*/ 120 h 344"/>
                <a:gd name="T44" fmla="*/ 9 w 211"/>
                <a:gd name="T45" fmla="*/ 144 h 344"/>
                <a:gd name="T46" fmla="*/ 9 w 211"/>
                <a:gd name="T47" fmla="*/ 168 h 344"/>
                <a:gd name="T48" fmla="*/ 26 w 211"/>
                <a:gd name="T49" fmla="*/ 192 h 344"/>
                <a:gd name="T50" fmla="*/ 0 w 211"/>
                <a:gd name="T51" fmla="*/ 208 h 344"/>
                <a:gd name="T52" fmla="*/ 0 w 211"/>
                <a:gd name="T53" fmla="*/ 224 h 344"/>
                <a:gd name="T54" fmla="*/ 26 w 211"/>
                <a:gd name="T55" fmla="*/ 272 h 344"/>
                <a:gd name="T56" fmla="*/ 42 w 211"/>
                <a:gd name="T57" fmla="*/ 256 h 344"/>
                <a:gd name="T58" fmla="*/ 51 w 211"/>
                <a:gd name="T59" fmla="*/ 304 h 344"/>
                <a:gd name="T60" fmla="*/ 59 w 211"/>
                <a:gd name="T61" fmla="*/ 328 h 344"/>
                <a:gd name="T62" fmla="*/ 84 w 211"/>
                <a:gd name="T63" fmla="*/ 336 h 344"/>
                <a:gd name="T64" fmla="*/ 143 w 211"/>
                <a:gd name="T65" fmla="*/ 344 h 3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1" h="344">
                  <a:moveTo>
                    <a:pt x="143" y="344"/>
                  </a:moveTo>
                  <a:lnTo>
                    <a:pt x="118" y="312"/>
                  </a:lnTo>
                  <a:lnTo>
                    <a:pt x="143" y="312"/>
                  </a:lnTo>
                  <a:lnTo>
                    <a:pt x="127" y="280"/>
                  </a:lnTo>
                  <a:lnTo>
                    <a:pt x="127" y="248"/>
                  </a:lnTo>
                  <a:lnTo>
                    <a:pt x="169" y="184"/>
                  </a:lnTo>
                  <a:lnTo>
                    <a:pt x="186" y="192"/>
                  </a:lnTo>
                  <a:lnTo>
                    <a:pt x="211" y="136"/>
                  </a:lnTo>
                  <a:lnTo>
                    <a:pt x="177" y="112"/>
                  </a:lnTo>
                  <a:lnTo>
                    <a:pt x="169" y="72"/>
                  </a:lnTo>
                  <a:lnTo>
                    <a:pt x="177" y="24"/>
                  </a:lnTo>
                  <a:lnTo>
                    <a:pt x="177" y="8"/>
                  </a:lnTo>
                  <a:lnTo>
                    <a:pt x="160" y="0"/>
                  </a:lnTo>
                  <a:lnTo>
                    <a:pt x="135" y="8"/>
                  </a:lnTo>
                  <a:lnTo>
                    <a:pt x="127" y="24"/>
                  </a:lnTo>
                  <a:lnTo>
                    <a:pt x="101" y="40"/>
                  </a:lnTo>
                  <a:lnTo>
                    <a:pt x="76" y="48"/>
                  </a:lnTo>
                  <a:lnTo>
                    <a:pt x="51" y="56"/>
                  </a:lnTo>
                  <a:lnTo>
                    <a:pt x="34" y="72"/>
                  </a:lnTo>
                  <a:lnTo>
                    <a:pt x="26" y="96"/>
                  </a:lnTo>
                  <a:lnTo>
                    <a:pt x="42" y="112"/>
                  </a:lnTo>
                  <a:lnTo>
                    <a:pt x="17" y="120"/>
                  </a:lnTo>
                  <a:lnTo>
                    <a:pt x="9" y="144"/>
                  </a:lnTo>
                  <a:lnTo>
                    <a:pt x="9" y="168"/>
                  </a:lnTo>
                  <a:lnTo>
                    <a:pt x="26" y="192"/>
                  </a:lnTo>
                  <a:lnTo>
                    <a:pt x="0" y="208"/>
                  </a:lnTo>
                  <a:lnTo>
                    <a:pt x="0" y="224"/>
                  </a:lnTo>
                  <a:lnTo>
                    <a:pt x="26" y="272"/>
                  </a:lnTo>
                  <a:lnTo>
                    <a:pt x="42" y="256"/>
                  </a:lnTo>
                  <a:lnTo>
                    <a:pt x="51" y="304"/>
                  </a:lnTo>
                  <a:lnTo>
                    <a:pt x="59" y="328"/>
                  </a:lnTo>
                  <a:lnTo>
                    <a:pt x="84" y="336"/>
                  </a:lnTo>
                  <a:lnTo>
                    <a:pt x="143" y="344"/>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4" name="Freeform 43"/>
            <p:cNvSpPr>
              <a:spLocks/>
            </p:cNvSpPr>
            <p:nvPr/>
          </p:nvSpPr>
          <p:spPr bwMode="auto">
            <a:xfrm>
              <a:off x="3423" y="2080"/>
              <a:ext cx="750" cy="888"/>
            </a:xfrm>
            <a:custGeom>
              <a:avLst/>
              <a:gdLst>
                <a:gd name="T0" fmla="*/ 228 w 750"/>
                <a:gd name="T1" fmla="*/ 848 h 888"/>
                <a:gd name="T2" fmla="*/ 354 w 750"/>
                <a:gd name="T3" fmla="*/ 888 h 888"/>
                <a:gd name="T4" fmla="*/ 447 w 750"/>
                <a:gd name="T5" fmla="*/ 880 h 888"/>
                <a:gd name="T6" fmla="*/ 557 w 750"/>
                <a:gd name="T7" fmla="*/ 848 h 888"/>
                <a:gd name="T8" fmla="*/ 616 w 750"/>
                <a:gd name="T9" fmla="*/ 832 h 888"/>
                <a:gd name="T10" fmla="*/ 632 w 750"/>
                <a:gd name="T11" fmla="*/ 776 h 888"/>
                <a:gd name="T12" fmla="*/ 675 w 750"/>
                <a:gd name="T13" fmla="*/ 744 h 888"/>
                <a:gd name="T14" fmla="*/ 607 w 750"/>
                <a:gd name="T15" fmla="*/ 656 h 888"/>
                <a:gd name="T16" fmla="*/ 557 w 750"/>
                <a:gd name="T17" fmla="*/ 584 h 888"/>
                <a:gd name="T18" fmla="*/ 557 w 750"/>
                <a:gd name="T19" fmla="*/ 520 h 888"/>
                <a:gd name="T20" fmla="*/ 641 w 750"/>
                <a:gd name="T21" fmla="*/ 488 h 888"/>
                <a:gd name="T22" fmla="*/ 691 w 750"/>
                <a:gd name="T23" fmla="*/ 440 h 888"/>
                <a:gd name="T24" fmla="*/ 750 w 750"/>
                <a:gd name="T25" fmla="*/ 456 h 888"/>
                <a:gd name="T26" fmla="*/ 725 w 750"/>
                <a:gd name="T27" fmla="*/ 360 h 888"/>
                <a:gd name="T28" fmla="*/ 717 w 750"/>
                <a:gd name="T29" fmla="*/ 280 h 888"/>
                <a:gd name="T30" fmla="*/ 666 w 750"/>
                <a:gd name="T31" fmla="*/ 216 h 888"/>
                <a:gd name="T32" fmla="*/ 683 w 750"/>
                <a:gd name="T33" fmla="*/ 136 h 888"/>
                <a:gd name="T34" fmla="*/ 641 w 750"/>
                <a:gd name="T35" fmla="*/ 80 h 888"/>
                <a:gd name="T36" fmla="*/ 616 w 750"/>
                <a:gd name="T37" fmla="*/ 32 h 888"/>
                <a:gd name="T38" fmla="*/ 582 w 750"/>
                <a:gd name="T39" fmla="*/ 32 h 888"/>
                <a:gd name="T40" fmla="*/ 557 w 750"/>
                <a:gd name="T41" fmla="*/ 40 h 888"/>
                <a:gd name="T42" fmla="*/ 540 w 750"/>
                <a:gd name="T43" fmla="*/ 40 h 888"/>
                <a:gd name="T44" fmla="*/ 481 w 750"/>
                <a:gd name="T45" fmla="*/ 72 h 888"/>
                <a:gd name="T46" fmla="*/ 439 w 750"/>
                <a:gd name="T47" fmla="*/ 96 h 888"/>
                <a:gd name="T48" fmla="*/ 430 w 750"/>
                <a:gd name="T49" fmla="*/ 64 h 888"/>
                <a:gd name="T50" fmla="*/ 396 w 750"/>
                <a:gd name="T51" fmla="*/ 56 h 888"/>
                <a:gd name="T52" fmla="*/ 346 w 750"/>
                <a:gd name="T53" fmla="*/ 16 h 888"/>
                <a:gd name="T54" fmla="*/ 253 w 750"/>
                <a:gd name="T55" fmla="*/ 0 h 888"/>
                <a:gd name="T56" fmla="*/ 245 w 750"/>
                <a:gd name="T57" fmla="*/ 40 h 888"/>
                <a:gd name="T58" fmla="*/ 278 w 750"/>
                <a:gd name="T59" fmla="*/ 112 h 888"/>
                <a:gd name="T60" fmla="*/ 236 w 750"/>
                <a:gd name="T61" fmla="*/ 112 h 888"/>
                <a:gd name="T62" fmla="*/ 220 w 750"/>
                <a:gd name="T63" fmla="*/ 136 h 888"/>
                <a:gd name="T64" fmla="*/ 186 w 750"/>
                <a:gd name="T65" fmla="*/ 128 h 888"/>
                <a:gd name="T66" fmla="*/ 110 w 750"/>
                <a:gd name="T67" fmla="*/ 144 h 888"/>
                <a:gd name="T68" fmla="*/ 118 w 750"/>
                <a:gd name="T69" fmla="*/ 208 h 888"/>
                <a:gd name="T70" fmla="*/ 76 w 750"/>
                <a:gd name="T71" fmla="*/ 256 h 888"/>
                <a:gd name="T72" fmla="*/ 93 w 750"/>
                <a:gd name="T73" fmla="*/ 312 h 888"/>
                <a:gd name="T74" fmla="*/ 68 w 750"/>
                <a:gd name="T75" fmla="*/ 344 h 888"/>
                <a:gd name="T76" fmla="*/ 17 w 750"/>
                <a:gd name="T77" fmla="*/ 384 h 888"/>
                <a:gd name="T78" fmla="*/ 0 w 750"/>
                <a:gd name="T79" fmla="*/ 448 h 888"/>
                <a:gd name="T80" fmla="*/ 9 w 750"/>
                <a:gd name="T81" fmla="*/ 480 h 888"/>
                <a:gd name="T82" fmla="*/ 34 w 750"/>
                <a:gd name="T83" fmla="*/ 536 h 888"/>
                <a:gd name="T84" fmla="*/ 9 w 750"/>
                <a:gd name="T85" fmla="*/ 552 h 888"/>
                <a:gd name="T86" fmla="*/ 43 w 750"/>
                <a:gd name="T87" fmla="*/ 600 h 888"/>
                <a:gd name="T88" fmla="*/ 26 w 750"/>
                <a:gd name="T89" fmla="*/ 632 h 888"/>
                <a:gd name="T90" fmla="*/ 76 w 750"/>
                <a:gd name="T91" fmla="*/ 672 h 888"/>
                <a:gd name="T92" fmla="*/ 186 w 750"/>
                <a:gd name="T93" fmla="*/ 704 h 888"/>
                <a:gd name="T94" fmla="*/ 144 w 750"/>
                <a:gd name="T95" fmla="*/ 776 h 888"/>
                <a:gd name="T96" fmla="*/ 118 w 750"/>
                <a:gd name="T97" fmla="*/ 864 h 888"/>
                <a:gd name="T98" fmla="*/ 194 w 750"/>
                <a:gd name="T99" fmla="*/ 864 h 8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50" h="888">
                  <a:moveTo>
                    <a:pt x="194" y="864"/>
                  </a:moveTo>
                  <a:lnTo>
                    <a:pt x="228" y="848"/>
                  </a:lnTo>
                  <a:lnTo>
                    <a:pt x="312" y="872"/>
                  </a:lnTo>
                  <a:lnTo>
                    <a:pt x="354" y="888"/>
                  </a:lnTo>
                  <a:lnTo>
                    <a:pt x="388" y="872"/>
                  </a:lnTo>
                  <a:lnTo>
                    <a:pt x="447" y="880"/>
                  </a:lnTo>
                  <a:lnTo>
                    <a:pt x="489" y="872"/>
                  </a:lnTo>
                  <a:lnTo>
                    <a:pt x="557" y="848"/>
                  </a:lnTo>
                  <a:lnTo>
                    <a:pt x="616" y="864"/>
                  </a:lnTo>
                  <a:lnTo>
                    <a:pt x="616" y="832"/>
                  </a:lnTo>
                  <a:lnTo>
                    <a:pt x="599" y="800"/>
                  </a:lnTo>
                  <a:lnTo>
                    <a:pt x="632" y="776"/>
                  </a:lnTo>
                  <a:lnTo>
                    <a:pt x="641" y="744"/>
                  </a:lnTo>
                  <a:lnTo>
                    <a:pt x="675" y="744"/>
                  </a:lnTo>
                  <a:lnTo>
                    <a:pt x="683" y="712"/>
                  </a:lnTo>
                  <a:lnTo>
                    <a:pt x="607" y="656"/>
                  </a:lnTo>
                  <a:lnTo>
                    <a:pt x="548" y="608"/>
                  </a:lnTo>
                  <a:lnTo>
                    <a:pt x="557" y="584"/>
                  </a:lnTo>
                  <a:lnTo>
                    <a:pt x="523" y="544"/>
                  </a:lnTo>
                  <a:lnTo>
                    <a:pt x="557" y="520"/>
                  </a:lnTo>
                  <a:lnTo>
                    <a:pt x="599" y="512"/>
                  </a:lnTo>
                  <a:lnTo>
                    <a:pt x="641" y="488"/>
                  </a:lnTo>
                  <a:lnTo>
                    <a:pt x="683" y="472"/>
                  </a:lnTo>
                  <a:lnTo>
                    <a:pt x="691" y="440"/>
                  </a:lnTo>
                  <a:lnTo>
                    <a:pt x="725" y="440"/>
                  </a:lnTo>
                  <a:lnTo>
                    <a:pt x="750" y="456"/>
                  </a:lnTo>
                  <a:lnTo>
                    <a:pt x="750" y="392"/>
                  </a:lnTo>
                  <a:lnTo>
                    <a:pt x="725" y="360"/>
                  </a:lnTo>
                  <a:lnTo>
                    <a:pt x="742" y="320"/>
                  </a:lnTo>
                  <a:lnTo>
                    <a:pt x="717" y="280"/>
                  </a:lnTo>
                  <a:lnTo>
                    <a:pt x="717" y="248"/>
                  </a:lnTo>
                  <a:lnTo>
                    <a:pt x="666" y="216"/>
                  </a:lnTo>
                  <a:lnTo>
                    <a:pt x="691" y="168"/>
                  </a:lnTo>
                  <a:lnTo>
                    <a:pt x="683" y="136"/>
                  </a:lnTo>
                  <a:lnTo>
                    <a:pt x="675" y="88"/>
                  </a:lnTo>
                  <a:lnTo>
                    <a:pt x="641" y="80"/>
                  </a:lnTo>
                  <a:lnTo>
                    <a:pt x="607" y="64"/>
                  </a:lnTo>
                  <a:lnTo>
                    <a:pt x="616" y="32"/>
                  </a:lnTo>
                  <a:lnTo>
                    <a:pt x="590" y="16"/>
                  </a:lnTo>
                  <a:lnTo>
                    <a:pt x="582" y="32"/>
                  </a:lnTo>
                  <a:lnTo>
                    <a:pt x="573" y="48"/>
                  </a:lnTo>
                  <a:lnTo>
                    <a:pt x="557" y="40"/>
                  </a:lnTo>
                  <a:lnTo>
                    <a:pt x="548" y="40"/>
                  </a:lnTo>
                  <a:lnTo>
                    <a:pt x="540" y="40"/>
                  </a:lnTo>
                  <a:lnTo>
                    <a:pt x="514" y="64"/>
                  </a:lnTo>
                  <a:lnTo>
                    <a:pt x="481" y="72"/>
                  </a:lnTo>
                  <a:lnTo>
                    <a:pt x="464" y="96"/>
                  </a:lnTo>
                  <a:lnTo>
                    <a:pt x="439" y="96"/>
                  </a:lnTo>
                  <a:lnTo>
                    <a:pt x="413" y="88"/>
                  </a:lnTo>
                  <a:lnTo>
                    <a:pt x="430" y="64"/>
                  </a:lnTo>
                  <a:lnTo>
                    <a:pt x="422" y="32"/>
                  </a:lnTo>
                  <a:lnTo>
                    <a:pt x="396" y="56"/>
                  </a:lnTo>
                  <a:lnTo>
                    <a:pt x="346" y="40"/>
                  </a:lnTo>
                  <a:lnTo>
                    <a:pt x="346" y="16"/>
                  </a:lnTo>
                  <a:lnTo>
                    <a:pt x="337" y="8"/>
                  </a:lnTo>
                  <a:lnTo>
                    <a:pt x="253" y="0"/>
                  </a:lnTo>
                  <a:lnTo>
                    <a:pt x="270" y="24"/>
                  </a:lnTo>
                  <a:lnTo>
                    <a:pt x="245" y="40"/>
                  </a:lnTo>
                  <a:lnTo>
                    <a:pt x="245" y="64"/>
                  </a:lnTo>
                  <a:lnTo>
                    <a:pt x="278" y="112"/>
                  </a:lnTo>
                  <a:lnTo>
                    <a:pt x="253" y="112"/>
                  </a:lnTo>
                  <a:lnTo>
                    <a:pt x="236" y="112"/>
                  </a:lnTo>
                  <a:lnTo>
                    <a:pt x="228" y="128"/>
                  </a:lnTo>
                  <a:lnTo>
                    <a:pt x="220" y="136"/>
                  </a:lnTo>
                  <a:lnTo>
                    <a:pt x="211" y="136"/>
                  </a:lnTo>
                  <a:lnTo>
                    <a:pt x="186" y="128"/>
                  </a:lnTo>
                  <a:lnTo>
                    <a:pt x="135" y="128"/>
                  </a:lnTo>
                  <a:lnTo>
                    <a:pt x="110" y="144"/>
                  </a:lnTo>
                  <a:lnTo>
                    <a:pt x="110" y="168"/>
                  </a:lnTo>
                  <a:lnTo>
                    <a:pt x="118" y="208"/>
                  </a:lnTo>
                  <a:lnTo>
                    <a:pt x="102" y="248"/>
                  </a:lnTo>
                  <a:lnTo>
                    <a:pt x="76" y="256"/>
                  </a:lnTo>
                  <a:lnTo>
                    <a:pt x="102" y="280"/>
                  </a:lnTo>
                  <a:lnTo>
                    <a:pt x="93" y="312"/>
                  </a:lnTo>
                  <a:lnTo>
                    <a:pt x="68" y="320"/>
                  </a:lnTo>
                  <a:lnTo>
                    <a:pt x="68" y="344"/>
                  </a:lnTo>
                  <a:lnTo>
                    <a:pt x="17" y="352"/>
                  </a:lnTo>
                  <a:lnTo>
                    <a:pt x="17" y="384"/>
                  </a:lnTo>
                  <a:lnTo>
                    <a:pt x="17" y="432"/>
                  </a:lnTo>
                  <a:lnTo>
                    <a:pt x="0" y="448"/>
                  </a:lnTo>
                  <a:lnTo>
                    <a:pt x="0" y="472"/>
                  </a:lnTo>
                  <a:lnTo>
                    <a:pt x="9" y="480"/>
                  </a:lnTo>
                  <a:lnTo>
                    <a:pt x="34" y="504"/>
                  </a:lnTo>
                  <a:lnTo>
                    <a:pt x="34" y="536"/>
                  </a:lnTo>
                  <a:lnTo>
                    <a:pt x="17" y="552"/>
                  </a:lnTo>
                  <a:lnTo>
                    <a:pt x="9" y="552"/>
                  </a:lnTo>
                  <a:lnTo>
                    <a:pt x="9" y="576"/>
                  </a:lnTo>
                  <a:lnTo>
                    <a:pt x="43" y="600"/>
                  </a:lnTo>
                  <a:lnTo>
                    <a:pt x="26" y="632"/>
                  </a:lnTo>
                  <a:lnTo>
                    <a:pt x="51" y="664"/>
                  </a:lnTo>
                  <a:lnTo>
                    <a:pt x="76" y="672"/>
                  </a:lnTo>
                  <a:lnTo>
                    <a:pt x="135" y="688"/>
                  </a:lnTo>
                  <a:lnTo>
                    <a:pt x="186" y="704"/>
                  </a:lnTo>
                  <a:lnTo>
                    <a:pt x="152" y="736"/>
                  </a:lnTo>
                  <a:lnTo>
                    <a:pt x="144" y="776"/>
                  </a:lnTo>
                  <a:lnTo>
                    <a:pt x="127" y="864"/>
                  </a:lnTo>
                  <a:lnTo>
                    <a:pt x="118" y="864"/>
                  </a:lnTo>
                  <a:lnTo>
                    <a:pt x="144" y="872"/>
                  </a:lnTo>
                  <a:lnTo>
                    <a:pt x="194" y="864"/>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5" name="Freeform 44"/>
            <p:cNvSpPr>
              <a:spLocks/>
            </p:cNvSpPr>
            <p:nvPr/>
          </p:nvSpPr>
          <p:spPr bwMode="auto">
            <a:xfrm>
              <a:off x="3398" y="2928"/>
              <a:ext cx="421" cy="232"/>
            </a:xfrm>
            <a:custGeom>
              <a:avLst/>
              <a:gdLst>
                <a:gd name="T0" fmla="*/ 371 w 421"/>
                <a:gd name="T1" fmla="*/ 104 h 232"/>
                <a:gd name="T2" fmla="*/ 354 w 421"/>
                <a:gd name="T3" fmla="*/ 88 h 232"/>
                <a:gd name="T4" fmla="*/ 329 w 421"/>
                <a:gd name="T5" fmla="*/ 72 h 232"/>
                <a:gd name="T6" fmla="*/ 337 w 421"/>
                <a:gd name="T7" fmla="*/ 32 h 232"/>
                <a:gd name="T8" fmla="*/ 337 w 421"/>
                <a:gd name="T9" fmla="*/ 24 h 232"/>
                <a:gd name="T10" fmla="*/ 253 w 421"/>
                <a:gd name="T11" fmla="*/ 0 h 232"/>
                <a:gd name="T12" fmla="*/ 219 w 421"/>
                <a:gd name="T13" fmla="*/ 16 h 232"/>
                <a:gd name="T14" fmla="*/ 169 w 421"/>
                <a:gd name="T15" fmla="*/ 24 h 232"/>
                <a:gd name="T16" fmla="*/ 143 w 421"/>
                <a:gd name="T17" fmla="*/ 16 h 232"/>
                <a:gd name="T18" fmla="*/ 118 w 421"/>
                <a:gd name="T19" fmla="*/ 32 h 232"/>
                <a:gd name="T20" fmla="*/ 84 w 421"/>
                <a:gd name="T21" fmla="*/ 40 h 232"/>
                <a:gd name="T22" fmla="*/ 76 w 421"/>
                <a:gd name="T23" fmla="*/ 72 h 232"/>
                <a:gd name="T24" fmla="*/ 51 w 421"/>
                <a:gd name="T25" fmla="*/ 88 h 232"/>
                <a:gd name="T26" fmla="*/ 42 w 421"/>
                <a:gd name="T27" fmla="*/ 112 h 232"/>
                <a:gd name="T28" fmla="*/ 9 w 421"/>
                <a:gd name="T29" fmla="*/ 152 h 232"/>
                <a:gd name="T30" fmla="*/ 0 w 421"/>
                <a:gd name="T31" fmla="*/ 184 h 232"/>
                <a:gd name="T32" fmla="*/ 34 w 421"/>
                <a:gd name="T33" fmla="*/ 168 h 232"/>
                <a:gd name="T34" fmla="*/ 76 w 421"/>
                <a:gd name="T35" fmla="*/ 184 h 232"/>
                <a:gd name="T36" fmla="*/ 84 w 421"/>
                <a:gd name="T37" fmla="*/ 200 h 232"/>
                <a:gd name="T38" fmla="*/ 101 w 421"/>
                <a:gd name="T39" fmla="*/ 224 h 232"/>
                <a:gd name="T40" fmla="*/ 177 w 421"/>
                <a:gd name="T41" fmla="*/ 216 h 232"/>
                <a:gd name="T42" fmla="*/ 219 w 421"/>
                <a:gd name="T43" fmla="*/ 152 h 232"/>
                <a:gd name="T44" fmla="*/ 287 w 421"/>
                <a:gd name="T45" fmla="*/ 232 h 232"/>
                <a:gd name="T46" fmla="*/ 312 w 421"/>
                <a:gd name="T47" fmla="*/ 152 h 232"/>
                <a:gd name="T48" fmla="*/ 354 w 421"/>
                <a:gd name="T49" fmla="*/ 160 h 232"/>
                <a:gd name="T50" fmla="*/ 379 w 421"/>
                <a:gd name="T51" fmla="*/ 144 h 232"/>
                <a:gd name="T52" fmla="*/ 413 w 421"/>
                <a:gd name="T53" fmla="*/ 144 h 232"/>
                <a:gd name="T54" fmla="*/ 421 w 421"/>
                <a:gd name="T55" fmla="*/ 136 h 232"/>
                <a:gd name="T56" fmla="*/ 413 w 421"/>
                <a:gd name="T57" fmla="*/ 96 h 232"/>
                <a:gd name="T58" fmla="*/ 371 w 421"/>
                <a:gd name="T59" fmla="*/ 104 h 23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1" h="232">
                  <a:moveTo>
                    <a:pt x="371" y="104"/>
                  </a:moveTo>
                  <a:lnTo>
                    <a:pt x="354" y="88"/>
                  </a:lnTo>
                  <a:lnTo>
                    <a:pt x="329" y="72"/>
                  </a:lnTo>
                  <a:lnTo>
                    <a:pt x="337" y="32"/>
                  </a:lnTo>
                  <a:lnTo>
                    <a:pt x="337" y="24"/>
                  </a:lnTo>
                  <a:lnTo>
                    <a:pt x="253" y="0"/>
                  </a:lnTo>
                  <a:lnTo>
                    <a:pt x="219" y="16"/>
                  </a:lnTo>
                  <a:lnTo>
                    <a:pt x="169" y="24"/>
                  </a:lnTo>
                  <a:lnTo>
                    <a:pt x="143" y="16"/>
                  </a:lnTo>
                  <a:lnTo>
                    <a:pt x="118" y="32"/>
                  </a:lnTo>
                  <a:lnTo>
                    <a:pt x="84" y="40"/>
                  </a:lnTo>
                  <a:lnTo>
                    <a:pt x="76" y="72"/>
                  </a:lnTo>
                  <a:lnTo>
                    <a:pt x="51" y="88"/>
                  </a:lnTo>
                  <a:lnTo>
                    <a:pt x="42" y="112"/>
                  </a:lnTo>
                  <a:lnTo>
                    <a:pt x="9" y="152"/>
                  </a:lnTo>
                  <a:lnTo>
                    <a:pt x="0" y="184"/>
                  </a:lnTo>
                  <a:lnTo>
                    <a:pt x="34" y="168"/>
                  </a:lnTo>
                  <a:lnTo>
                    <a:pt x="76" y="184"/>
                  </a:lnTo>
                  <a:lnTo>
                    <a:pt x="84" y="200"/>
                  </a:lnTo>
                  <a:lnTo>
                    <a:pt x="101" y="224"/>
                  </a:lnTo>
                  <a:lnTo>
                    <a:pt x="177" y="216"/>
                  </a:lnTo>
                  <a:lnTo>
                    <a:pt x="219" y="152"/>
                  </a:lnTo>
                  <a:lnTo>
                    <a:pt x="287" y="232"/>
                  </a:lnTo>
                  <a:lnTo>
                    <a:pt x="312" y="152"/>
                  </a:lnTo>
                  <a:lnTo>
                    <a:pt x="354" y="160"/>
                  </a:lnTo>
                  <a:lnTo>
                    <a:pt x="379" y="144"/>
                  </a:lnTo>
                  <a:lnTo>
                    <a:pt x="413" y="144"/>
                  </a:lnTo>
                  <a:lnTo>
                    <a:pt x="421" y="136"/>
                  </a:lnTo>
                  <a:lnTo>
                    <a:pt x="413" y="96"/>
                  </a:lnTo>
                  <a:lnTo>
                    <a:pt x="371" y="10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6" name="Freeform 45"/>
            <p:cNvSpPr>
              <a:spLocks/>
            </p:cNvSpPr>
            <p:nvPr/>
          </p:nvSpPr>
          <p:spPr bwMode="auto">
            <a:xfrm>
              <a:off x="3727" y="2760"/>
              <a:ext cx="682" cy="312"/>
            </a:xfrm>
            <a:custGeom>
              <a:avLst/>
              <a:gdLst>
                <a:gd name="T0" fmla="*/ 472 w 682"/>
                <a:gd name="T1" fmla="*/ 304 h 312"/>
                <a:gd name="T2" fmla="*/ 505 w 682"/>
                <a:gd name="T3" fmla="*/ 280 h 312"/>
                <a:gd name="T4" fmla="*/ 556 w 682"/>
                <a:gd name="T5" fmla="*/ 280 h 312"/>
                <a:gd name="T6" fmla="*/ 598 w 682"/>
                <a:gd name="T7" fmla="*/ 272 h 312"/>
                <a:gd name="T8" fmla="*/ 598 w 682"/>
                <a:gd name="T9" fmla="*/ 248 h 312"/>
                <a:gd name="T10" fmla="*/ 623 w 682"/>
                <a:gd name="T11" fmla="*/ 224 h 312"/>
                <a:gd name="T12" fmla="*/ 632 w 682"/>
                <a:gd name="T13" fmla="*/ 184 h 312"/>
                <a:gd name="T14" fmla="*/ 632 w 682"/>
                <a:gd name="T15" fmla="*/ 144 h 312"/>
                <a:gd name="T16" fmla="*/ 674 w 682"/>
                <a:gd name="T17" fmla="*/ 128 h 312"/>
                <a:gd name="T18" fmla="*/ 682 w 682"/>
                <a:gd name="T19" fmla="*/ 96 h 312"/>
                <a:gd name="T20" fmla="*/ 649 w 682"/>
                <a:gd name="T21" fmla="*/ 72 h 312"/>
                <a:gd name="T22" fmla="*/ 649 w 682"/>
                <a:gd name="T23" fmla="*/ 24 h 312"/>
                <a:gd name="T24" fmla="*/ 564 w 682"/>
                <a:gd name="T25" fmla="*/ 24 h 312"/>
                <a:gd name="T26" fmla="*/ 488 w 682"/>
                <a:gd name="T27" fmla="*/ 0 h 312"/>
                <a:gd name="T28" fmla="*/ 463 w 682"/>
                <a:gd name="T29" fmla="*/ 48 h 312"/>
                <a:gd name="T30" fmla="*/ 413 w 682"/>
                <a:gd name="T31" fmla="*/ 64 h 312"/>
                <a:gd name="T32" fmla="*/ 371 w 682"/>
                <a:gd name="T33" fmla="*/ 40 h 312"/>
                <a:gd name="T34" fmla="*/ 371 w 682"/>
                <a:gd name="T35" fmla="*/ 64 h 312"/>
                <a:gd name="T36" fmla="*/ 337 w 682"/>
                <a:gd name="T37" fmla="*/ 64 h 312"/>
                <a:gd name="T38" fmla="*/ 328 w 682"/>
                <a:gd name="T39" fmla="*/ 96 h 312"/>
                <a:gd name="T40" fmla="*/ 295 w 682"/>
                <a:gd name="T41" fmla="*/ 120 h 312"/>
                <a:gd name="T42" fmla="*/ 312 w 682"/>
                <a:gd name="T43" fmla="*/ 152 h 312"/>
                <a:gd name="T44" fmla="*/ 312 w 682"/>
                <a:gd name="T45" fmla="*/ 184 h 312"/>
                <a:gd name="T46" fmla="*/ 253 w 682"/>
                <a:gd name="T47" fmla="*/ 168 h 312"/>
                <a:gd name="T48" fmla="*/ 185 w 682"/>
                <a:gd name="T49" fmla="*/ 192 h 312"/>
                <a:gd name="T50" fmla="*/ 143 w 682"/>
                <a:gd name="T51" fmla="*/ 200 h 312"/>
                <a:gd name="T52" fmla="*/ 84 w 682"/>
                <a:gd name="T53" fmla="*/ 192 h 312"/>
                <a:gd name="T54" fmla="*/ 50 w 682"/>
                <a:gd name="T55" fmla="*/ 208 h 312"/>
                <a:gd name="T56" fmla="*/ 8 w 682"/>
                <a:gd name="T57" fmla="*/ 200 h 312"/>
                <a:gd name="T58" fmla="*/ 0 w 682"/>
                <a:gd name="T59" fmla="*/ 240 h 312"/>
                <a:gd name="T60" fmla="*/ 25 w 682"/>
                <a:gd name="T61" fmla="*/ 256 h 312"/>
                <a:gd name="T62" fmla="*/ 42 w 682"/>
                <a:gd name="T63" fmla="*/ 272 h 312"/>
                <a:gd name="T64" fmla="*/ 84 w 682"/>
                <a:gd name="T65" fmla="*/ 264 h 312"/>
                <a:gd name="T66" fmla="*/ 92 w 682"/>
                <a:gd name="T67" fmla="*/ 304 h 312"/>
                <a:gd name="T68" fmla="*/ 101 w 682"/>
                <a:gd name="T69" fmla="*/ 280 h 312"/>
                <a:gd name="T70" fmla="*/ 135 w 682"/>
                <a:gd name="T71" fmla="*/ 288 h 312"/>
                <a:gd name="T72" fmla="*/ 168 w 682"/>
                <a:gd name="T73" fmla="*/ 256 h 312"/>
                <a:gd name="T74" fmla="*/ 244 w 682"/>
                <a:gd name="T75" fmla="*/ 248 h 312"/>
                <a:gd name="T76" fmla="*/ 261 w 682"/>
                <a:gd name="T77" fmla="*/ 272 h 312"/>
                <a:gd name="T78" fmla="*/ 379 w 682"/>
                <a:gd name="T79" fmla="*/ 304 h 312"/>
                <a:gd name="T80" fmla="*/ 379 w 682"/>
                <a:gd name="T81" fmla="*/ 312 h 312"/>
                <a:gd name="T82" fmla="*/ 413 w 682"/>
                <a:gd name="T83" fmla="*/ 304 h 312"/>
                <a:gd name="T84" fmla="*/ 472 w 682"/>
                <a:gd name="T85" fmla="*/ 304 h 3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2" h="312">
                  <a:moveTo>
                    <a:pt x="472" y="304"/>
                  </a:moveTo>
                  <a:lnTo>
                    <a:pt x="505" y="280"/>
                  </a:lnTo>
                  <a:lnTo>
                    <a:pt x="556" y="280"/>
                  </a:lnTo>
                  <a:lnTo>
                    <a:pt x="598" y="272"/>
                  </a:lnTo>
                  <a:lnTo>
                    <a:pt x="598" y="248"/>
                  </a:lnTo>
                  <a:lnTo>
                    <a:pt x="623" y="224"/>
                  </a:lnTo>
                  <a:lnTo>
                    <a:pt x="632" y="184"/>
                  </a:lnTo>
                  <a:lnTo>
                    <a:pt x="632" y="144"/>
                  </a:lnTo>
                  <a:lnTo>
                    <a:pt x="674" y="128"/>
                  </a:lnTo>
                  <a:lnTo>
                    <a:pt x="682" y="96"/>
                  </a:lnTo>
                  <a:lnTo>
                    <a:pt x="649" y="72"/>
                  </a:lnTo>
                  <a:lnTo>
                    <a:pt x="649" y="24"/>
                  </a:lnTo>
                  <a:lnTo>
                    <a:pt x="564" y="24"/>
                  </a:lnTo>
                  <a:lnTo>
                    <a:pt x="488" y="0"/>
                  </a:lnTo>
                  <a:lnTo>
                    <a:pt x="463" y="48"/>
                  </a:lnTo>
                  <a:lnTo>
                    <a:pt x="413" y="64"/>
                  </a:lnTo>
                  <a:lnTo>
                    <a:pt x="371" y="40"/>
                  </a:lnTo>
                  <a:lnTo>
                    <a:pt x="371" y="64"/>
                  </a:lnTo>
                  <a:lnTo>
                    <a:pt x="337" y="64"/>
                  </a:lnTo>
                  <a:lnTo>
                    <a:pt x="328" y="96"/>
                  </a:lnTo>
                  <a:lnTo>
                    <a:pt x="295" y="120"/>
                  </a:lnTo>
                  <a:lnTo>
                    <a:pt x="312" y="152"/>
                  </a:lnTo>
                  <a:lnTo>
                    <a:pt x="312" y="184"/>
                  </a:lnTo>
                  <a:lnTo>
                    <a:pt x="253" y="168"/>
                  </a:lnTo>
                  <a:lnTo>
                    <a:pt x="185" y="192"/>
                  </a:lnTo>
                  <a:lnTo>
                    <a:pt x="143" y="200"/>
                  </a:lnTo>
                  <a:lnTo>
                    <a:pt x="84" y="192"/>
                  </a:lnTo>
                  <a:lnTo>
                    <a:pt x="50" y="208"/>
                  </a:lnTo>
                  <a:lnTo>
                    <a:pt x="8" y="200"/>
                  </a:lnTo>
                  <a:lnTo>
                    <a:pt x="0" y="240"/>
                  </a:lnTo>
                  <a:lnTo>
                    <a:pt x="25" y="256"/>
                  </a:lnTo>
                  <a:lnTo>
                    <a:pt x="42" y="272"/>
                  </a:lnTo>
                  <a:lnTo>
                    <a:pt x="84" y="264"/>
                  </a:lnTo>
                  <a:lnTo>
                    <a:pt x="92" y="304"/>
                  </a:lnTo>
                  <a:lnTo>
                    <a:pt x="101" y="280"/>
                  </a:lnTo>
                  <a:lnTo>
                    <a:pt x="135" y="288"/>
                  </a:lnTo>
                  <a:lnTo>
                    <a:pt x="168" y="256"/>
                  </a:lnTo>
                  <a:lnTo>
                    <a:pt x="244" y="248"/>
                  </a:lnTo>
                  <a:lnTo>
                    <a:pt x="261" y="272"/>
                  </a:lnTo>
                  <a:lnTo>
                    <a:pt x="379" y="304"/>
                  </a:lnTo>
                  <a:lnTo>
                    <a:pt x="379" y="312"/>
                  </a:lnTo>
                  <a:lnTo>
                    <a:pt x="413" y="304"/>
                  </a:lnTo>
                  <a:lnTo>
                    <a:pt x="472" y="30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7" name="Freeform 46"/>
            <p:cNvSpPr>
              <a:spLocks/>
            </p:cNvSpPr>
            <p:nvPr/>
          </p:nvSpPr>
          <p:spPr bwMode="auto">
            <a:xfrm>
              <a:off x="3398" y="2928"/>
              <a:ext cx="421" cy="232"/>
            </a:xfrm>
            <a:custGeom>
              <a:avLst/>
              <a:gdLst>
                <a:gd name="T0" fmla="*/ 371 w 421"/>
                <a:gd name="T1" fmla="*/ 104 h 232"/>
                <a:gd name="T2" fmla="*/ 354 w 421"/>
                <a:gd name="T3" fmla="*/ 88 h 232"/>
                <a:gd name="T4" fmla="*/ 329 w 421"/>
                <a:gd name="T5" fmla="*/ 72 h 232"/>
                <a:gd name="T6" fmla="*/ 337 w 421"/>
                <a:gd name="T7" fmla="*/ 32 h 232"/>
                <a:gd name="T8" fmla="*/ 337 w 421"/>
                <a:gd name="T9" fmla="*/ 24 h 232"/>
                <a:gd name="T10" fmla="*/ 253 w 421"/>
                <a:gd name="T11" fmla="*/ 0 h 232"/>
                <a:gd name="T12" fmla="*/ 219 w 421"/>
                <a:gd name="T13" fmla="*/ 16 h 232"/>
                <a:gd name="T14" fmla="*/ 169 w 421"/>
                <a:gd name="T15" fmla="*/ 24 h 232"/>
                <a:gd name="T16" fmla="*/ 143 w 421"/>
                <a:gd name="T17" fmla="*/ 16 h 232"/>
                <a:gd name="T18" fmla="*/ 118 w 421"/>
                <a:gd name="T19" fmla="*/ 32 h 232"/>
                <a:gd name="T20" fmla="*/ 84 w 421"/>
                <a:gd name="T21" fmla="*/ 40 h 232"/>
                <a:gd name="T22" fmla="*/ 76 w 421"/>
                <a:gd name="T23" fmla="*/ 72 h 232"/>
                <a:gd name="T24" fmla="*/ 51 w 421"/>
                <a:gd name="T25" fmla="*/ 88 h 232"/>
                <a:gd name="T26" fmla="*/ 42 w 421"/>
                <a:gd name="T27" fmla="*/ 112 h 232"/>
                <a:gd name="T28" fmla="*/ 9 w 421"/>
                <a:gd name="T29" fmla="*/ 152 h 232"/>
                <a:gd name="T30" fmla="*/ 0 w 421"/>
                <a:gd name="T31" fmla="*/ 184 h 232"/>
                <a:gd name="T32" fmla="*/ 34 w 421"/>
                <a:gd name="T33" fmla="*/ 168 h 232"/>
                <a:gd name="T34" fmla="*/ 76 w 421"/>
                <a:gd name="T35" fmla="*/ 184 h 232"/>
                <a:gd name="T36" fmla="*/ 84 w 421"/>
                <a:gd name="T37" fmla="*/ 200 h 232"/>
                <a:gd name="T38" fmla="*/ 101 w 421"/>
                <a:gd name="T39" fmla="*/ 224 h 232"/>
                <a:gd name="T40" fmla="*/ 177 w 421"/>
                <a:gd name="T41" fmla="*/ 216 h 232"/>
                <a:gd name="T42" fmla="*/ 219 w 421"/>
                <a:gd name="T43" fmla="*/ 152 h 232"/>
                <a:gd name="T44" fmla="*/ 287 w 421"/>
                <a:gd name="T45" fmla="*/ 232 h 232"/>
                <a:gd name="T46" fmla="*/ 312 w 421"/>
                <a:gd name="T47" fmla="*/ 152 h 232"/>
                <a:gd name="T48" fmla="*/ 354 w 421"/>
                <a:gd name="T49" fmla="*/ 160 h 232"/>
                <a:gd name="T50" fmla="*/ 379 w 421"/>
                <a:gd name="T51" fmla="*/ 144 h 232"/>
                <a:gd name="T52" fmla="*/ 413 w 421"/>
                <a:gd name="T53" fmla="*/ 144 h 232"/>
                <a:gd name="T54" fmla="*/ 421 w 421"/>
                <a:gd name="T55" fmla="*/ 136 h 232"/>
                <a:gd name="T56" fmla="*/ 413 w 421"/>
                <a:gd name="T57" fmla="*/ 96 h 232"/>
                <a:gd name="T58" fmla="*/ 371 w 421"/>
                <a:gd name="T59" fmla="*/ 104 h 23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1" h="232">
                  <a:moveTo>
                    <a:pt x="371" y="104"/>
                  </a:moveTo>
                  <a:lnTo>
                    <a:pt x="354" y="88"/>
                  </a:lnTo>
                  <a:lnTo>
                    <a:pt x="329" y="72"/>
                  </a:lnTo>
                  <a:lnTo>
                    <a:pt x="337" y="32"/>
                  </a:lnTo>
                  <a:lnTo>
                    <a:pt x="337" y="24"/>
                  </a:lnTo>
                  <a:lnTo>
                    <a:pt x="253" y="0"/>
                  </a:lnTo>
                  <a:lnTo>
                    <a:pt x="219" y="16"/>
                  </a:lnTo>
                  <a:lnTo>
                    <a:pt x="169" y="24"/>
                  </a:lnTo>
                  <a:lnTo>
                    <a:pt x="143" y="16"/>
                  </a:lnTo>
                  <a:lnTo>
                    <a:pt x="118" y="32"/>
                  </a:lnTo>
                  <a:lnTo>
                    <a:pt x="84" y="40"/>
                  </a:lnTo>
                  <a:lnTo>
                    <a:pt x="76" y="72"/>
                  </a:lnTo>
                  <a:lnTo>
                    <a:pt x="51" y="88"/>
                  </a:lnTo>
                  <a:lnTo>
                    <a:pt x="42" y="112"/>
                  </a:lnTo>
                  <a:lnTo>
                    <a:pt x="9" y="152"/>
                  </a:lnTo>
                  <a:lnTo>
                    <a:pt x="0" y="184"/>
                  </a:lnTo>
                  <a:lnTo>
                    <a:pt x="34" y="168"/>
                  </a:lnTo>
                  <a:lnTo>
                    <a:pt x="76" y="184"/>
                  </a:lnTo>
                  <a:lnTo>
                    <a:pt x="84" y="200"/>
                  </a:lnTo>
                  <a:lnTo>
                    <a:pt x="101" y="224"/>
                  </a:lnTo>
                  <a:lnTo>
                    <a:pt x="177" y="216"/>
                  </a:lnTo>
                  <a:lnTo>
                    <a:pt x="219" y="152"/>
                  </a:lnTo>
                  <a:lnTo>
                    <a:pt x="287" y="232"/>
                  </a:lnTo>
                  <a:lnTo>
                    <a:pt x="312" y="152"/>
                  </a:lnTo>
                  <a:lnTo>
                    <a:pt x="354" y="160"/>
                  </a:lnTo>
                  <a:lnTo>
                    <a:pt x="379" y="144"/>
                  </a:lnTo>
                  <a:lnTo>
                    <a:pt x="413" y="144"/>
                  </a:lnTo>
                  <a:lnTo>
                    <a:pt x="421" y="136"/>
                  </a:lnTo>
                  <a:lnTo>
                    <a:pt x="413" y="96"/>
                  </a:lnTo>
                  <a:lnTo>
                    <a:pt x="371" y="104"/>
                  </a:lnTo>
                  <a:close/>
                </a:path>
              </a:pathLst>
            </a:custGeom>
            <a:solidFill>
              <a:srgbClr val="92D050"/>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8" name="Freeform 47"/>
            <p:cNvSpPr>
              <a:spLocks/>
            </p:cNvSpPr>
            <p:nvPr/>
          </p:nvSpPr>
          <p:spPr bwMode="auto">
            <a:xfrm>
              <a:off x="3727" y="2760"/>
              <a:ext cx="682" cy="312"/>
            </a:xfrm>
            <a:custGeom>
              <a:avLst/>
              <a:gdLst>
                <a:gd name="T0" fmla="*/ 472 w 682"/>
                <a:gd name="T1" fmla="*/ 304 h 312"/>
                <a:gd name="T2" fmla="*/ 505 w 682"/>
                <a:gd name="T3" fmla="*/ 280 h 312"/>
                <a:gd name="T4" fmla="*/ 556 w 682"/>
                <a:gd name="T5" fmla="*/ 280 h 312"/>
                <a:gd name="T6" fmla="*/ 598 w 682"/>
                <a:gd name="T7" fmla="*/ 272 h 312"/>
                <a:gd name="T8" fmla="*/ 598 w 682"/>
                <a:gd name="T9" fmla="*/ 248 h 312"/>
                <a:gd name="T10" fmla="*/ 623 w 682"/>
                <a:gd name="T11" fmla="*/ 224 h 312"/>
                <a:gd name="T12" fmla="*/ 632 w 682"/>
                <a:gd name="T13" fmla="*/ 184 h 312"/>
                <a:gd name="T14" fmla="*/ 632 w 682"/>
                <a:gd name="T15" fmla="*/ 144 h 312"/>
                <a:gd name="T16" fmla="*/ 674 w 682"/>
                <a:gd name="T17" fmla="*/ 128 h 312"/>
                <a:gd name="T18" fmla="*/ 682 w 682"/>
                <a:gd name="T19" fmla="*/ 96 h 312"/>
                <a:gd name="T20" fmla="*/ 649 w 682"/>
                <a:gd name="T21" fmla="*/ 72 h 312"/>
                <a:gd name="T22" fmla="*/ 649 w 682"/>
                <a:gd name="T23" fmla="*/ 24 h 312"/>
                <a:gd name="T24" fmla="*/ 564 w 682"/>
                <a:gd name="T25" fmla="*/ 24 h 312"/>
                <a:gd name="T26" fmla="*/ 488 w 682"/>
                <a:gd name="T27" fmla="*/ 0 h 312"/>
                <a:gd name="T28" fmla="*/ 463 w 682"/>
                <a:gd name="T29" fmla="*/ 48 h 312"/>
                <a:gd name="T30" fmla="*/ 413 w 682"/>
                <a:gd name="T31" fmla="*/ 64 h 312"/>
                <a:gd name="T32" fmla="*/ 371 w 682"/>
                <a:gd name="T33" fmla="*/ 40 h 312"/>
                <a:gd name="T34" fmla="*/ 371 w 682"/>
                <a:gd name="T35" fmla="*/ 64 h 312"/>
                <a:gd name="T36" fmla="*/ 337 w 682"/>
                <a:gd name="T37" fmla="*/ 64 h 312"/>
                <a:gd name="T38" fmla="*/ 328 w 682"/>
                <a:gd name="T39" fmla="*/ 96 h 312"/>
                <a:gd name="T40" fmla="*/ 295 w 682"/>
                <a:gd name="T41" fmla="*/ 120 h 312"/>
                <a:gd name="T42" fmla="*/ 312 w 682"/>
                <a:gd name="T43" fmla="*/ 152 h 312"/>
                <a:gd name="T44" fmla="*/ 312 w 682"/>
                <a:gd name="T45" fmla="*/ 184 h 312"/>
                <a:gd name="T46" fmla="*/ 253 w 682"/>
                <a:gd name="T47" fmla="*/ 168 h 312"/>
                <a:gd name="T48" fmla="*/ 185 w 682"/>
                <a:gd name="T49" fmla="*/ 192 h 312"/>
                <a:gd name="T50" fmla="*/ 143 w 682"/>
                <a:gd name="T51" fmla="*/ 200 h 312"/>
                <a:gd name="T52" fmla="*/ 84 w 682"/>
                <a:gd name="T53" fmla="*/ 192 h 312"/>
                <a:gd name="T54" fmla="*/ 50 w 682"/>
                <a:gd name="T55" fmla="*/ 208 h 312"/>
                <a:gd name="T56" fmla="*/ 8 w 682"/>
                <a:gd name="T57" fmla="*/ 200 h 312"/>
                <a:gd name="T58" fmla="*/ 0 w 682"/>
                <a:gd name="T59" fmla="*/ 240 h 312"/>
                <a:gd name="T60" fmla="*/ 25 w 682"/>
                <a:gd name="T61" fmla="*/ 256 h 312"/>
                <a:gd name="T62" fmla="*/ 42 w 682"/>
                <a:gd name="T63" fmla="*/ 272 h 312"/>
                <a:gd name="T64" fmla="*/ 84 w 682"/>
                <a:gd name="T65" fmla="*/ 264 h 312"/>
                <a:gd name="T66" fmla="*/ 92 w 682"/>
                <a:gd name="T67" fmla="*/ 304 h 312"/>
                <a:gd name="T68" fmla="*/ 101 w 682"/>
                <a:gd name="T69" fmla="*/ 280 h 312"/>
                <a:gd name="T70" fmla="*/ 135 w 682"/>
                <a:gd name="T71" fmla="*/ 288 h 312"/>
                <a:gd name="T72" fmla="*/ 168 w 682"/>
                <a:gd name="T73" fmla="*/ 256 h 312"/>
                <a:gd name="T74" fmla="*/ 244 w 682"/>
                <a:gd name="T75" fmla="*/ 248 h 312"/>
                <a:gd name="T76" fmla="*/ 261 w 682"/>
                <a:gd name="T77" fmla="*/ 272 h 312"/>
                <a:gd name="T78" fmla="*/ 379 w 682"/>
                <a:gd name="T79" fmla="*/ 304 h 312"/>
                <a:gd name="T80" fmla="*/ 379 w 682"/>
                <a:gd name="T81" fmla="*/ 312 h 312"/>
                <a:gd name="T82" fmla="*/ 413 w 682"/>
                <a:gd name="T83" fmla="*/ 304 h 312"/>
                <a:gd name="T84" fmla="*/ 472 w 682"/>
                <a:gd name="T85" fmla="*/ 304 h 3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2" h="312">
                  <a:moveTo>
                    <a:pt x="472" y="304"/>
                  </a:moveTo>
                  <a:lnTo>
                    <a:pt x="505" y="280"/>
                  </a:lnTo>
                  <a:lnTo>
                    <a:pt x="556" y="280"/>
                  </a:lnTo>
                  <a:lnTo>
                    <a:pt x="598" y="272"/>
                  </a:lnTo>
                  <a:lnTo>
                    <a:pt x="598" y="248"/>
                  </a:lnTo>
                  <a:lnTo>
                    <a:pt x="623" y="224"/>
                  </a:lnTo>
                  <a:lnTo>
                    <a:pt x="632" y="184"/>
                  </a:lnTo>
                  <a:lnTo>
                    <a:pt x="632" y="144"/>
                  </a:lnTo>
                  <a:lnTo>
                    <a:pt x="674" y="128"/>
                  </a:lnTo>
                  <a:lnTo>
                    <a:pt x="682" y="96"/>
                  </a:lnTo>
                  <a:lnTo>
                    <a:pt x="649" y="72"/>
                  </a:lnTo>
                  <a:lnTo>
                    <a:pt x="649" y="24"/>
                  </a:lnTo>
                  <a:lnTo>
                    <a:pt x="564" y="24"/>
                  </a:lnTo>
                  <a:lnTo>
                    <a:pt x="488" y="0"/>
                  </a:lnTo>
                  <a:lnTo>
                    <a:pt x="463" y="48"/>
                  </a:lnTo>
                  <a:lnTo>
                    <a:pt x="413" y="64"/>
                  </a:lnTo>
                  <a:lnTo>
                    <a:pt x="371" y="40"/>
                  </a:lnTo>
                  <a:lnTo>
                    <a:pt x="371" y="64"/>
                  </a:lnTo>
                  <a:lnTo>
                    <a:pt x="337" y="64"/>
                  </a:lnTo>
                  <a:lnTo>
                    <a:pt x="328" y="96"/>
                  </a:lnTo>
                  <a:lnTo>
                    <a:pt x="295" y="120"/>
                  </a:lnTo>
                  <a:lnTo>
                    <a:pt x="312" y="152"/>
                  </a:lnTo>
                  <a:lnTo>
                    <a:pt x="312" y="184"/>
                  </a:lnTo>
                  <a:lnTo>
                    <a:pt x="253" y="168"/>
                  </a:lnTo>
                  <a:lnTo>
                    <a:pt x="185" y="192"/>
                  </a:lnTo>
                  <a:lnTo>
                    <a:pt x="143" y="200"/>
                  </a:lnTo>
                  <a:lnTo>
                    <a:pt x="84" y="192"/>
                  </a:lnTo>
                  <a:lnTo>
                    <a:pt x="50" y="208"/>
                  </a:lnTo>
                  <a:lnTo>
                    <a:pt x="8" y="200"/>
                  </a:lnTo>
                  <a:lnTo>
                    <a:pt x="0" y="240"/>
                  </a:lnTo>
                  <a:lnTo>
                    <a:pt x="25" y="256"/>
                  </a:lnTo>
                  <a:lnTo>
                    <a:pt x="42" y="272"/>
                  </a:lnTo>
                  <a:lnTo>
                    <a:pt x="84" y="264"/>
                  </a:lnTo>
                  <a:lnTo>
                    <a:pt x="92" y="304"/>
                  </a:lnTo>
                  <a:lnTo>
                    <a:pt x="101" y="280"/>
                  </a:lnTo>
                  <a:lnTo>
                    <a:pt x="135" y="288"/>
                  </a:lnTo>
                  <a:lnTo>
                    <a:pt x="168" y="256"/>
                  </a:lnTo>
                  <a:lnTo>
                    <a:pt x="244" y="248"/>
                  </a:lnTo>
                  <a:lnTo>
                    <a:pt x="261" y="272"/>
                  </a:lnTo>
                  <a:lnTo>
                    <a:pt x="379" y="304"/>
                  </a:lnTo>
                  <a:lnTo>
                    <a:pt x="379" y="312"/>
                  </a:lnTo>
                  <a:lnTo>
                    <a:pt x="413" y="304"/>
                  </a:lnTo>
                  <a:lnTo>
                    <a:pt x="472" y="304"/>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49" name="Freeform 48"/>
            <p:cNvSpPr>
              <a:spLocks/>
            </p:cNvSpPr>
            <p:nvPr/>
          </p:nvSpPr>
          <p:spPr bwMode="auto">
            <a:xfrm>
              <a:off x="3946" y="2512"/>
              <a:ext cx="581" cy="312"/>
            </a:xfrm>
            <a:custGeom>
              <a:avLst/>
              <a:gdLst>
                <a:gd name="T0" fmla="*/ 497 w 581"/>
                <a:gd name="T1" fmla="*/ 248 h 312"/>
                <a:gd name="T2" fmla="*/ 531 w 581"/>
                <a:gd name="T3" fmla="*/ 200 h 312"/>
                <a:gd name="T4" fmla="*/ 556 w 581"/>
                <a:gd name="T5" fmla="*/ 176 h 312"/>
                <a:gd name="T6" fmla="*/ 581 w 581"/>
                <a:gd name="T7" fmla="*/ 152 h 312"/>
                <a:gd name="T8" fmla="*/ 564 w 581"/>
                <a:gd name="T9" fmla="*/ 120 h 312"/>
                <a:gd name="T10" fmla="*/ 522 w 581"/>
                <a:gd name="T11" fmla="*/ 112 h 312"/>
                <a:gd name="T12" fmla="*/ 480 w 581"/>
                <a:gd name="T13" fmla="*/ 104 h 312"/>
                <a:gd name="T14" fmla="*/ 463 w 581"/>
                <a:gd name="T15" fmla="*/ 80 h 312"/>
                <a:gd name="T16" fmla="*/ 413 w 581"/>
                <a:gd name="T17" fmla="*/ 64 h 312"/>
                <a:gd name="T18" fmla="*/ 413 w 581"/>
                <a:gd name="T19" fmla="*/ 88 h 312"/>
                <a:gd name="T20" fmla="*/ 387 w 581"/>
                <a:gd name="T21" fmla="*/ 104 h 312"/>
                <a:gd name="T22" fmla="*/ 345 w 581"/>
                <a:gd name="T23" fmla="*/ 72 h 312"/>
                <a:gd name="T24" fmla="*/ 354 w 581"/>
                <a:gd name="T25" fmla="*/ 40 h 312"/>
                <a:gd name="T26" fmla="*/ 312 w 581"/>
                <a:gd name="T27" fmla="*/ 40 h 312"/>
                <a:gd name="T28" fmla="*/ 269 w 581"/>
                <a:gd name="T29" fmla="*/ 24 h 312"/>
                <a:gd name="T30" fmla="*/ 227 w 581"/>
                <a:gd name="T31" fmla="*/ 0 h 312"/>
                <a:gd name="T32" fmla="*/ 227 w 581"/>
                <a:gd name="T33" fmla="*/ 24 h 312"/>
                <a:gd name="T34" fmla="*/ 202 w 581"/>
                <a:gd name="T35" fmla="*/ 8 h 312"/>
                <a:gd name="T36" fmla="*/ 168 w 581"/>
                <a:gd name="T37" fmla="*/ 8 h 312"/>
                <a:gd name="T38" fmla="*/ 160 w 581"/>
                <a:gd name="T39" fmla="*/ 40 h 312"/>
                <a:gd name="T40" fmla="*/ 118 w 581"/>
                <a:gd name="T41" fmla="*/ 56 h 312"/>
                <a:gd name="T42" fmla="*/ 76 w 581"/>
                <a:gd name="T43" fmla="*/ 80 h 312"/>
                <a:gd name="T44" fmla="*/ 34 w 581"/>
                <a:gd name="T45" fmla="*/ 88 h 312"/>
                <a:gd name="T46" fmla="*/ 0 w 581"/>
                <a:gd name="T47" fmla="*/ 112 h 312"/>
                <a:gd name="T48" fmla="*/ 34 w 581"/>
                <a:gd name="T49" fmla="*/ 152 h 312"/>
                <a:gd name="T50" fmla="*/ 25 w 581"/>
                <a:gd name="T51" fmla="*/ 176 h 312"/>
                <a:gd name="T52" fmla="*/ 84 w 581"/>
                <a:gd name="T53" fmla="*/ 224 h 312"/>
                <a:gd name="T54" fmla="*/ 160 w 581"/>
                <a:gd name="T55" fmla="*/ 280 h 312"/>
                <a:gd name="T56" fmla="*/ 152 w 581"/>
                <a:gd name="T57" fmla="*/ 288 h 312"/>
                <a:gd name="T58" fmla="*/ 194 w 581"/>
                <a:gd name="T59" fmla="*/ 312 h 312"/>
                <a:gd name="T60" fmla="*/ 244 w 581"/>
                <a:gd name="T61" fmla="*/ 296 h 312"/>
                <a:gd name="T62" fmla="*/ 269 w 581"/>
                <a:gd name="T63" fmla="*/ 248 h 312"/>
                <a:gd name="T64" fmla="*/ 345 w 581"/>
                <a:gd name="T65" fmla="*/ 272 h 312"/>
                <a:gd name="T66" fmla="*/ 430 w 581"/>
                <a:gd name="T67" fmla="*/ 272 h 312"/>
                <a:gd name="T68" fmla="*/ 430 w 581"/>
                <a:gd name="T69" fmla="*/ 280 h 312"/>
                <a:gd name="T70" fmla="*/ 455 w 581"/>
                <a:gd name="T71" fmla="*/ 248 h 312"/>
                <a:gd name="T72" fmla="*/ 497 w 581"/>
                <a:gd name="T73" fmla="*/ 248 h 3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81" h="312">
                  <a:moveTo>
                    <a:pt x="497" y="248"/>
                  </a:moveTo>
                  <a:lnTo>
                    <a:pt x="531" y="200"/>
                  </a:lnTo>
                  <a:lnTo>
                    <a:pt x="556" y="176"/>
                  </a:lnTo>
                  <a:lnTo>
                    <a:pt x="581" y="152"/>
                  </a:lnTo>
                  <a:lnTo>
                    <a:pt x="564" y="120"/>
                  </a:lnTo>
                  <a:lnTo>
                    <a:pt x="522" y="112"/>
                  </a:lnTo>
                  <a:lnTo>
                    <a:pt x="480" y="104"/>
                  </a:lnTo>
                  <a:lnTo>
                    <a:pt x="463" y="80"/>
                  </a:lnTo>
                  <a:lnTo>
                    <a:pt x="413" y="64"/>
                  </a:lnTo>
                  <a:lnTo>
                    <a:pt x="413" y="88"/>
                  </a:lnTo>
                  <a:lnTo>
                    <a:pt x="387" y="104"/>
                  </a:lnTo>
                  <a:lnTo>
                    <a:pt x="345" y="72"/>
                  </a:lnTo>
                  <a:lnTo>
                    <a:pt x="354" y="40"/>
                  </a:lnTo>
                  <a:lnTo>
                    <a:pt x="312" y="40"/>
                  </a:lnTo>
                  <a:lnTo>
                    <a:pt x="269" y="24"/>
                  </a:lnTo>
                  <a:lnTo>
                    <a:pt x="227" y="0"/>
                  </a:lnTo>
                  <a:lnTo>
                    <a:pt x="227" y="24"/>
                  </a:lnTo>
                  <a:lnTo>
                    <a:pt x="202" y="8"/>
                  </a:lnTo>
                  <a:lnTo>
                    <a:pt x="168" y="8"/>
                  </a:lnTo>
                  <a:lnTo>
                    <a:pt x="160" y="40"/>
                  </a:lnTo>
                  <a:lnTo>
                    <a:pt x="118" y="56"/>
                  </a:lnTo>
                  <a:lnTo>
                    <a:pt x="76" y="80"/>
                  </a:lnTo>
                  <a:lnTo>
                    <a:pt x="34" y="88"/>
                  </a:lnTo>
                  <a:lnTo>
                    <a:pt x="0" y="112"/>
                  </a:lnTo>
                  <a:lnTo>
                    <a:pt x="34" y="152"/>
                  </a:lnTo>
                  <a:lnTo>
                    <a:pt x="25" y="176"/>
                  </a:lnTo>
                  <a:lnTo>
                    <a:pt x="84" y="224"/>
                  </a:lnTo>
                  <a:lnTo>
                    <a:pt x="160" y="280"/>
                  </a:lnTo>
                  <a:lnTo>
                    <a:pt x="152" y="288"/>
                  </a:lnTo>
                  <a:lnTo>
                    <a:pt x="194" y="312"/>
                  </a:lnTo>
                  <a:lnTo>
                    <a:pt x="244" y="296"/>
                  </a:lnTo>
                  <a:lnTo>
                    <a:pt x="269" y="248"/>
                  </a:lnTo>
                  <a:lnTo>
                    <a:pt x="345" y="272"/>
                  </a:lnTo>
                  <a:lnTo>
                    <a:pt x="430" y="272"/>
                  </a:lnTo>
                  <a:lnTo>
                    <a:pt x="430" y="280"/>
                  </a:lnTo>
                  <a:lnTo>
                    <a:pt x="455" y="248"/>
                  </a:lnTo>
                  <a:lnTo>
                    <a:pt x="497" y="248"/>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0" name="Freeform 49"/>
            <p:cNvSpPr>
              <a:spLocks/>
            </p:cNvSpPr>
            <p:nvPr/>
          </p:nvSpPr>
          <p:spPr bwMode="auto">
            <a:xfrm>
              <a:off x="4098" y="3000"/>
              <a:ext cx="278" cy="200"/>
            </a:xfrm>
            <a:custGeom>
              <a:avLst/>
              <a:gdLst>
                <a:gd name="T0" fmla="*/ 50 w 278"/>
                <a:gd name="T1" fmla="*/ 192 h 200"/>
                <a:gd name="T2" fmla="*/ 92 w 278"/>
                <a:gd name="T3" fmla="*/ 160 h 200"/>
                <a:gd name="T4" fmla="*/ 117 w 278"/>
                <a:gd name="T5" fmla="*/ 176 h 200"/>
                <a:gd name="T6" fmla="*/ 151 w 278"/>
                <a:gd name="T7" fmla="*/ 184 h 200"/>
                <a:gd name="T8" fmla="*/ 168 w 278"/>
                <a:gd name="T9" fmla="*/ 152 h 200"/>
                <a:gd name="T10" fmla="*/ 202 w 278"/>
                <a:gd name="T11" fmla="*/ 144 h 200"/>
                <a:gd name="T12" fmla="*/ 202 w 278"/>
                <a:gd name="T13" fmla="*/ 104 h 200"/>
                <a:gd name="T14" fmla="*/ 235 w 278"/>
                <a:gd name="T15" fmla="*/ 64 h 200"/>
                <a:gd name="T16" fmla="*/ 278 w 278"/>
                <a:gd name="T17" fmla="*/ 48 h 200"/>
                <a:gd name="T18" fmla="*/ 235 w 278"/>
                <a:gd name="T19" fmla="*/ 0 h 200"/>
                <a:gd name="T20" fmla="*/ 227 w 278"/>
                <a:gd name="T21" fmla="*/ 8 h 200"/>
                <a:gd name="T22" fmla="*/ 227 w 278"/>
                <a:gd name="T23" fmla="*/ 32 h 200"/>
                <a:gd name="T24" fmla="*/ 185 w 278"/>
                <a:gd name="T25" fmla="*/ 40 h 200"/>
                <a:gd name="T26" fmla="*/ 134 w 278"/>
                <a:gd name="T27" fmla="*/ 40 h 200"/>
                <a:gd name="T28" fmla="*/ 101 w 278"/>
                <a:gd name="T29" fmla="*/ 64 h 200"/>
                <a:gd name="T30" fmla="*/ 42 w 278"/>
                <a:gd name="T31" fmla="*/ 64 h 200"/>
                <a:gd name="T32" fmla="*/ 8 w 278"/>
                <a:gd name="T33" fmla="*/ 72 h 200"/>
                <a:gd name="T34" fmla="*/ 0 w 278"/>
                <a:gd name="T35" fmla="*/ 96 h 200"/>
                <a:gd name="T36" fmla="*/ 8 w 278"/>
                <a:gd name="T37" fmla="*/ 152 h 200"/>
                <a:gd name="T38" fmla="*/ 0 w 278"/>
                <a:gd name="T39" fmla="*/ 160 h 200"/>
                <a:gd name="T40" fmla="*/ 25 w 278"/>
                <a:gd name="T41" fmla="*/ 152 h 200"/>
                <a:gd name="T42" fmla="*/ 8 w 278"/>
                <a:gd name="T43" fmla="*/ 176 h 200"/>
                <a:gd name="T44" fmla="*/ 8 w 278"/>
                <a:gd name="T45" fmla="*/ 200 h 200"/>
                <a:gd name="T46" fmla="*/ 16 w 278"/>
                <a:gd name="T47" fmla="*/ 200 h 200"/>
                <a:gd name="T48" fmla="*/ 50 w 278"/>
                <a:gd name="T49" fmla="*/ 192 h 2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78" h="200">
                  <a:moveTo>
                    <a:pt x="50" y="192"/>
                  </a:moveTo>
                  <a:lnTo>
                    <a:pt x="92" y="160"/>
                  </a:lnTo>
                  <a:lnTo>
                    <a:pt x="117" y="176"/>
                  </a:lnTo>
                  <a:lnTo>
                    <a:pt x="151" y="184"/>
                  </a:lnTo>
                  <a:lnTo>
                    <a:pt x="168" y="152"/>
                  </a:lnTo>
                  <a:lnTo>
                    <a:pt x="202" y="144"/>
                  </a:lnTo>
                  <a:lnTo>
                    <a:pt x="202" y="104"/>
                  </a:lnTo>
                  <a:lnTo>
                    <a:pt x="235" y="64"/>
                  </a:lnTo>
                  <a:lnTo>
                    <a:pt x="278" y="48"/>
                  </a:lnTo>
                  <a:lnTo>
                    <a:pt x="235" y="0"/>
                  </a:lnTo>
                  <a:lnTo>
                    <a:pt x="227" y="8"/>
                  </a:lnTo>
                  <a:lnTo>
                    <a:pt x="227" y="32"/>
                  </a:lnTo>
                  <a:lnTo>
                    <a:pt x="185" y="40"/>
                  </a:lnTo>
                  <a:lnTo>
                    <a:pt x="134" y="40"/>
                  </a:lnTo>
                  <a:lnTo>
                    <a:pt x="101" y="64"/>
                  </a:lnTo>
                  <a:lnTo>
                    <a:pt x="42" y="64"/>
                  </a:lnTo>
                  <a:lnTo>
                    <a:pt x="8" y="72"/>
                  </a:lnTo>
                  <a:lnTo>
                    <a:pt x="0" y="96"/>
                  </a:lnTo>
                  <a:lnTo>
                    <a:pt x="8" y="152"/>
                  </a:lnTo>
                  <a:lnTo>
                    <a:pt x="0" y="160"/>
                  </a:lnTo>
                  <a:lnTo>
                    <a:pt x="25" y="152"/>
                  </a:lnTo>
                  <a:lnTo>
                    <a:pt x="8" y="176"/>
                  </a:lnTo>
                  <a:lnTo>
                    <a:pt x="8" y="200"/>
                  </a:lnTo>
                  <a:lnTo>
                    <a:pt x="16" y="200"/>
                  </a:lnTo>
                  <a:lnTo>
                    <a:pt x="50" y="192"/>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1" name="Freeform 50"/>
            <p:cNvSpPr>
              <a:spLocks/>
            </p:cNvSpPr>
            <p:nvPr/>
          </p:nvSpPr>
          <p:spPr bwMode="auto">
            <a:xfrm>
              <a:off x="4106" y="3056"/>
              <a:ext cx="548" cy="416"/>
            </a:xfrm>
            <a:custGeom>
              <a:avLst/>
              <a:gdLst>
                <a:gd name="T0" fmla="*/ 388 w 548"/>
                <a:gd name="T1" fmla="*/ 360 h 416"/>
                <a:gd name="T2" fmla="*/ 379 w 548"/>
                <a:gd name="T3" fmla="*/ 344 h 416"/>
                <a:gd name="T4" fmla="*/ 345 w 548"/>
                <a:gd name="T5" fmla="*/ 328 h 416"/>
                <a:gd name="T6" fmla="*/ 320 w 548"/>
                <a:gd name="T7" fmla="*/ 296 h 416"/>
                <a:gd name="T8" fmla="*/ 270 w 548"/>
                <a:gd name="T9" fmla="*/ 264 h 416"/>
                <a:gd name="T10" fmla="*/ 236 w 548"/>
                <a:gd name="T11" fmla="*/ 216 h 416"/>
                <a:gd name="T12" fmla="*/ 202 w 548"/>
                <a:gd name="T13" fmla="*/ 200 h 416"/>
                <a:gd name="T14" fmla="*/ 219 w 548"/>
                <a:gd name="T15" fmla="*/ 152 h 416"/>
                <a:gd name="T16" fmla="*/ 236 w 548"/>
                <a:gd name="T17" fmla="*/ 152 h 416"/>
                <a:gd name="T18" fmla="*/ 270 w 548"/>
                <a:gd name="T19" fmla="*/ 168 h 416"/>
                <a:gd name="T20" fmla="*/ 278 w 548"/>
                <a:gd name="T21" fmla="*/ 144 h 416"/>
                <a:gd name="T22" fmla="*/ 312 w 548"/>
                <a:gd name="T23" fmla="*/ 136 h 416"/>
                <a:gd name="T24" fmla="*/ 354 w 548"/>
                <a:gd name="T25" fmla="*/ 144 h 416"/>
                <a:gd name="T26" fmla="*/ 404 w 548"/>
                <a:gd name="T27" fmla="*/ 152 h 416"/>
                <a:gd name="T28" fmla="*/ 438 w 548"/>
                <a:gd name="T29" fmla="*/ 144 h 416"/>
                <a:gd name="T30" fmla="*/ 472 w 548"/>
                <a:gd name="T31" fmla="*/ 152 h 416"/>
                <a:gd name="T32" fmla="*/ 522 w 548"/>
                <a:gd name="T33" fmla="*/ 160 h 416"/>
                <a:gd name="T34" fmla="*/ 522 w 548"/>
                <a:gd name="T35" fmla="*/ 128 h 416"/>
                <a:gd name="T36" fmla="*/ 548 w 548"/>
                <a:gd name="T37" fmla="*/ 120 h 416"/>
                <a:gd name="T38" fmla="*/ 522 w 548"/>
                <a:gd name="T39" fmla="*/ 112 h 416"/>
                <a:gd name="T40" fmla="*/ 497 w 548"/>
                <a:gd name="T41" fmla="*/ 80 h 416"/>
                <a:gd name="T42" fmla="*/ 480 w 548"/>
                <a:gd name="T43" fmla="*/ 48 h 416"/>
                <a:gd name="T44" fmla="*/ 421 w 548"/>
                <a:gd name="T45" fmla="*/ 72 h 416"/>
                <a:gd name="T46" fmla="*/ 388 w 548"/>
                <a:gd name="T47" fmla="*/ 72 h 416"/>
                <a:gd name="T48" fmla="*/ 379 w 548"/>
                <a:gd name="T49" fmla="*/ 48 h 416"/>
                <a:gd name="T50" fmla="*/ 345 w 548"/>
                <a:gd name="T51" fmla="*/ 56 h 416"/>
                <a:gd name="T52" fmla="*/ 320 w 548"/>
                <a:gd name="T53" fmla="*/ 40 h 416"/>
                <a:gd name="T54" fmla="*/ 295 w 548"/>
                <a:gd name="T55" fmla="*/ 16 h 416"/>
                <a:gd name="T56" fmla="*/ 261 w 548"/>
                <a:gd name="T57" fmla="*/ 0 h 416"/>
                <a:gd name="T58" fmla="*/ 227 w 548"/>
                <a:gd name="T59" fmla="*/ 8 h 416"/>
                <a:gd name="T60" fmla="*/ 194 w 548"/>
                <a:gd name="T61" fmla="*/ 48 h 416"/>
                <a:gd name="T62" fmla="*/ 194 w 548"/>
                <a:gd name="T63" fmla="*/ 88 h 416"/>
                <a:gd name="T64" fmla="*/ 160 w 548"/>
                <a:gd name="T65" fmla="*/ 96 h 416"/>
                <a:gd name="T66" fmla="*/ 143 w 548"/>
                <a:gd name="T67" fmla="*/ 128 h 416"/>
                <a:gd name="T68" fmla="*/ 109 w 548"/>
                <a:gd name="T69" fmla="*/ 120 h 416"/>
                <a:gd name="T70" fmla="*/ 84 w 548"/>
                <a:gd name="T71" fmla="*/ 104 h 416"/>
                <a:gd name="T72" fmla="*/ 42 w 548"/>
                <a:gd name="T73" fmla="*/ 136 h 416"/>
                <a:gd name="T74" fmla="*/ 8 w 548"/>
                <a:gd name="T75" fmla="*/ 144 h 416"/>
                <a:gd name="T76" fmla="*/ 0 w 548"/>
                <a:gd name="T77" fmla="*/ 144 h 416"/>
                <a:gd name="T78" fmla="*/ 0 w 548"/>
                <a:gd name="T79" fmla="*/ 152 h 416"/>
                <a:gd name="T80" fmla="*/ 34 w 548"/>
                <a:gd name="T81" fmla="*/ 216 h 416"/>
                <a:gd name="T82" fmla="*/ 84 w 548"/>
                <a:gd name="T83" fmla="*/ 152 h 416"/>
                <a:gd name="T84" fmla="*/ 84 w 548"/>
                <a:gd name="T85" fmla="*/ 216 h 416"/>
                <a:gd name="T86" fmla="*/ 126 w 548"/>
                <a:gd name="T87" fmla="*/ 192 h 416"/>
                <a:gd name="T88" fmla="*/ 126 w 548"/>
                <a:gd name="T89" fmla="*/ 240 h 416"/>
                <a:gd name="T90" fmla="*/ 177 w 548"/>
                <a:gd name="T91" fmla="*/ 264 h 416"/>
                <a:gd name="T92" fmla="*/ 160 w 548"/>
                <a:gd name="T93" fmla="*/ 272 h 416"/>
                <a:gd name="T94" fmla="*/ 219 w 548"/>
                <a:gd name="T95" fmla="*/ 312 h 416"/>
                <a:gd name="T96" fmla="*/ 227 w 548"/>
                <a:gd name="T97" fmla="*/ 336 h 416"/>
                <a:gd name="T98" fmla="*/ 253 w 548"/>
                <a:gd name="T99" fmla="*/ 352 h 416"/>
                <a:gd name="T100" fmla="*/ 312 w 548"/>
                <a:gd name="T101" fmla="*/ 360 h 416"/>
                <a:gd name="T102" fmla="*/ 371 w 548"/>
                <a:gd name="T103" fmla="*/ 384 h 416"/>
                <a:gd name="T104" fmla="*/ 312 w 548"/>
                <a:gd name="T105" fmla="*/ 392 h 416"/>
                <a:gd name="T106" fmla="*/ 413 w 548"/>
                <a:gd name="T107" fmla="*/ 416 h 416"/>
                <a:gd name="T108" fmla="*/ 413 w 548"/>
                <a:gd name="T109" fmla="*/ 384 h 416"/>
                <a:gd name="T110" fmla="*/ 388 w 548"/>
                <a:gd name="T111" fmla="*/ 360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48" h="416">
                  <a:moveTo>
                    <a:pt x="388" y="360"/>
                  </a:moveTo>
                  <a:lnTo>
                    <a:pt x="379" y="344"/>
                  </a:lnTo>
                  <a:lnTo>
                    <a:pt x="345" y="328"/>
                  </a:lnTo>
                  <a:lnTo>
                    <a:pt x="320" y="296"/>
                  </a:lnTo>
                  <a:lnTo>
                    <a:pt x="270" y="264"/>
                  </a:lnTo>
                  <a:lnTo>
                    <a:pt x="236" y="216"/>
                  </a:lnTo>
                  <a:lnTo>
                    <a:pt x="202" y="200"/>
                  </a:lnTo>
                  <a:lnTo>
                    <a:pt x="219" y="152"/>
                  </a:lnTo>
                  <a:lnTo>
                    <a:pt x="236" y="152"/>
                  </a:lnTo>
                  <a:lnTo>
                    <a:pt x="270" y="168"/>
                  </a:lnTo>
                  <a:lnTo>
                    <a:pt x="278" y="144"/>
                  </a:lnTo>
                  <a:lnTo>
                    <a:pt x="312" y="136"/>
                  </a:lnTo>
                  <a:lnTo>
                    <a:pt x="354" y="144"/>
                  </a:lnTo>
                  <a:lnTo>
                    <a:pt x="404" y="152"/>
                  </a:lnTo>
                  <a:lnTo>
                    <a:pt x="438" y="144"/>
                  </a:lnTo>
                  <a:lnTo>
                    <a:pt x="472" y="152"/>
                  </a:lnTo>
                  <a:lnTo>
                    <a:pt x="522" y="160"/>
                  </a:lnTo>
                  <a:lnTo>
                    <a:pt x="522" y="128"/>
                  </a:lnTo>
                  <a:lnTo>
                    <a:pt x="548" y="120"/>
                  </a:lnTo>
                  <a:lnTo>
                    <a:pt x="522" y="112"/>
                  </a:lnTo>
                  <a:lnTo>
                    <a:pt x="497" y="80"/>
                  </a:lnTo>
                  <a:lnTo>
                    <a:pt x="480" y="48"/>
                  </a:lnTo>
                  <a:lnTo>
                    <a:pt x="421" y="72"/>
                  </a:lnTo>
                  <a:lnTo>
                    <a:pt x="388" y="72"/>
                  </a:lnTo>
                  <a:lnTo>
                    <a:pt x="379" y="48"/>
                  </a:lnTo>
                  <a:lnTo>
                    <a:pt x="345" y="56"/>
                  </a:lnTo>
                  <a:lnTo>
                    <a:pt x="320" y="40"/>
                  </a:lnTo>
                  <a:lnTo>
                    <a:pt x="295" y="16"/>
                  </a:lnTo>
                  <a:lnTo>
                    <a:pt x="261" y="0"/>
                  </a:lnTo>
                  <a:lnTo>
                    <a:pt x="227" y="8"/>
                  </a:lnTo>
                  <a:lnTo>
                    <a:pt x="194" y="48"/>
                  </a:lnTo>
                  <a:lnTo>
                    <a:pt x="194" y="88"/>
                  </a:lnTo>
                  <a:lnTo>
                    <a:pt x="160" y="96"/>
                  </a:lnTo>
                  <a:lnTo>
                    <a:pt x="143" y="128"/>
                  </a:lnTo>
                  <a:lnTo>
                    <a:pt x="109" y="120"/>
                  </a:lnTo>
                  <a:lnTo>
                    <a:pt x="84" y="104"/>
                  </a:lnTo>
                  <a:lnTo>
                    <a:pt x="42" y="136"/>
                  </a:lnTo>
                  <a:lnTo>
                    <a:pt x="8" y="144"/>
                  </a:lnTo>
                  <a:lnTo>
                    <a:pt x="0" y="144"/>
                  </a:lnTo>
                  <a:lnTo>
                    <a:pt x="0" y="152"/>
                  </a:lnTo>
                  <a:lnTo>
                    <a:pt x="34" y="216"/>
                  </a:lnTo>
                  <a:lnTo>
                    <a:pt x="84" y="152"/>
                  </a:lnTo>
                  <a:lnTo>
                    <a:pt x="84" y="216"/>
                  </a:lnTo>
                  <a:lnTo>
                    <a:pt x="126" y="192"/>
                  </a:lnTo>
                  <a:lnTo>
                    <a:pt x="126" y="240"/>
                  </a:lnTo>
                  <a:lnTo>
                    <a:pt x="177" y="264"/>
                  </a:lnTo>
                  <a:lnTo>
                    <a:pt x="160" y="272"/>
                  </a:lnTo>
                  <a:lnTo>
                    <a:pt x="219" y="312"/>
                  </a:lnTo>
                  <a:lnTo>
                    <a:pt x="227" y="336"/>
                  </a:lnTo>
                  <a:lnTo>
                    <a:pt x="253" y="352"/>
                  </a:lnTo>
                  <a:lnTo>
                    <a:pt x="312" y="360"/>
                  </a:lnTo>
                  <a:lnTo>
                    <a:pt x="371" y="384"/>
                  </a:lnTo>
                  <a:lnTo>
                    <a:pt x="312" y="392"/>
                  </a:lnTo>
                  <a:lnTo>
                    <a:pt x="413" y="416"/>
                  </a:lnTo>
                  <a:lnTo>
                    <a:pt x="413" y="384"/>
                  </a:lnTo>
                  <a:lnTo>
                    <a:pt x="388" y="36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2" name="Freeform 51"/>
            <p:cNvSpPr>
              <a:spLocks/>
            </p:cNvSpPr>
            <p:nvPr/>
          </p:nvSpPr>
          <p:spPr bwMode="auto">
            <a:xfrm>
              <a:off x="4098" y="3000"/>
              <a:ext cx="278" cy="200"/>
            </a:xfrm>
            <a:custGeom>
              <a:avLst/>
              <a:gdLst>
                <a:gd name="T0" fmla="*/ 50 w 278"/>
                <a:gd name="T1" fmla="*/ 192 h 200"/>
                <a:gd name="T2" fmla="*/ 92 w 278"/>
                <a:gd name="T3" fmla="*/ 160 h 200"/>
                <a:gd name="T4" fmla="*/ 117 w 278"/>
                <a:gd name="T5" fmla="*/ 176 h 200"/>
                <a:gd name="T6" fmla="*/ 151 w 278"/>
                <a:gd name="T7" fmla="*/ 184 h 200"/>
                <a:gd name="T8" fmla="*/ 168 w 278"/>
                <a:gd name="T9" fmla="*/ 152 h 200"/>
                <a:gd name="T10" fmla="*/ 202 w 278"/>
                <a:gd name="T11" fmla="*/ 144 h 200"/>
                <a:gd name="T12" fmla="*/ 202 w 278"/>
                <a:gd name="T13" fmla="*/ 104 h 200"/>
                <a:gd name="T14" fmla="*/ 235 w 278"/>
                <a:gd name="T15" fmla="*/ 64 h 200"/>
                <a:gd name="T16" fmla="*/ 278 w 278"/>
                <a:gd name="T17" fmla="*/ 48 h 200"/>
                <a:gd name="T18" fmla="*/ 235 w 278"/>
                <a:gd name="T19" fmla="*/ 0 h 200"/>
                <a:gd name="T20" fmla="*/ 227 w 278"/>
                <a:gd name="T21" fmla="*/ 8 h 200"/>
                <a:gd name="T22" fmla="*/ 227 w 278"/>
                <a:gd name="T23" fmla="*/ 32 h 200"/>
                <a:gd name="T24" fmla="*/ 185 w 278"/>
                <a:gd name="T25" fmla="*/ 40 h 200"/>
                <a:gd name="T26" fmla="*/ 134 w 278"/>
                <a:gd name="T27" fmla="*/ 40 h 200"/>
                <a:gd name="T28" fmla="*/ 101 w 278"/>
                <a:gd name="T29" fmla="*/ 64 h 200"/>
                <a:gd name="T30" fmla="*/ 42 w 278"/>
                <a:gd name="T31" fmla="*/ 64 h 200"/>
                <a:gd name="T32" fmla="*/ 8 w 278"/>
                <a:gd name="T33" fmla="*/ 72 h 200"/>
                <a:gd name="T34" fmla="*/ 0 w 278"/>
                <a:gd name="T35" fmla="*/ 96 h 200"/>
                <a:gd name="T36" fmla="*/ 8 w 278"/>
                <a:gd name="T37" fmla="*/ 152 h 200"/>
                <a:gd name="T38" fmla="*/ 0 w 278"/>
                <a:gd name="T39" fmla="*/ 160 h 200"/>
                <a:gd name="T40" fmla="*/ 25 w 278"/>
                <a:gd name="T41" fmla="*/ 152 h 200"/>
                <a:gd name="T42" fmla="*/ 8 w 278"/>
                <a:gd name="T43" fmla="*/ 176 h 200"/>
                <a:gd name="T44" fmla="*/ 8 w 278"/>
                <a:gd name="T45" fmla="*/ 200 h 200"/>
                <a:gd name="T46" fmla="*/ 16 w 278"/>
                <a:gd name="T47" fmla="*/ 200 h 200"/>
                <a:gd name="T48" fmla="*/ 50 w 278"/>
                <a:gd name="T49" fmla="*/ 192 h 2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78" h="200">
                  <a:moveTo>
                    <a:pt x="50" y="192"/>
                  </a:moveTo>
                  <a:lnTo>
                    <a:pt x="92" y="160"/>
                  </a:lnTo>
                  <a:lnTo>
                    <a:pt x="117" y="176"/>
                  </a:lnTo>
                  <a:lnTo>
                    <a:pt x="151" y="184"/>
                  </a:lnTo>
                  <a:lnTo>
                    <a:pt x="168" y="152"/>
                  </a:lnTo>
                  <a:lnTo>
                    <a:pt x="202" y="144"/>
                  </a:lnTo>
                  <a:lnTo>
                    <a:pt x="202" y="104"/>
                  </a:lnTo>
                  <a:lnTo>
                    <a:pt x="235" y="64"/>
                  </a:lnTo>
                  <a:lnTo>
                    <a:pt x="278" y="48"/>
                  </a:lnTo>
                  <a:lnTo>
                    <a:pt x="235" y="0"/>
                  </a:lnTo>
                  <a:lnTo>
                    <a:pt x="227" y="8"/>
                  </a:lnTo>
                  <a:lnTo>
                    <a:pt x="227" y="32"/>
                  </a:lnTo>
                  <a:lnTo>
                    <a:pt x="185" y="40"/>
                  </a:lnTo>
                  <a:lnTo>
                    <a:pt x="134" y="40"/>
                  </a:lnTo>
                  <a:lnTo>
                    <a:pt x="101" y="64"/>
                  </a:lnTo>
                  <a:lnTo>
                    <a:pt x="42" y="64"/>
                  </a:lnTo>
                  <a:lnTo>
                    <a:pt x="8" y="72"/>
                  </a:lnTo>
                  <a:lnTo>
                    <a:pt x="0" y="96"/>
                  </a:lnTo>
                  <a:lnTo>
                    <a:pt x="8" y="152"/>
                  </a:lnTo>
                  <a:lnTo>
                    <a:pt x="0" y="160"/>
                  </a:lnTo>
                  <a:lnTo>
                    <a:pt x="25" y="152"/>
                  </a:lnTo>
                  <a:lnTo>
                    <a:pt x="8" y="176"/>
                  </a:lnTo>
                  <a:lnTo>
                    <a:pt x="8" y="200"/>
                  </a:lnTo>
                  <a:lnTo>
                    <a:pt x="16" y="200"/>
                  </a:lnTo>
                  <a:lnTo>
                    <a:pt x="50" y="192"/>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3" name="Freeform 52"/>
            <p:cNvSpPr>
              <a:spLocks/>
            </p:cNvSpPr>
            <p:nvPr/>
          </p:nvSpPr>
          <p:spPr bwMode="auto">
            <a:xfrm>
              <a:off x="4106" y="3056"/>
              <a:ext cx="548" cy="416"/>
            </a:xfrm>
            <a:custGeom>
              <a:avLst/>
              <a:gdLst>
                <a:gd name="T0" fmla="*/ 388 w 548"/>
                <a:gd name="T1" fmla="*/ 360 h 416"/>
                <a:gd name="T2" fmla="*/ 379 w 548"/>
                <a:gd name="T3" fmla="*/ 344 h 416"/>
                <a:gd name="T4" fmla="*/ 345 w 548"/>
                <a:gd name="T5" fmla="*/ 328 h 416"/>
                <a:gd name="T6" fmla="*/ 320 w 548"/>
                <a:gd name="T7" fmla="*/ 296 h 416"/>
                <a:gd name="T8" fmla="*/ 270 w 548"/>
                <a:gd name="T9" fmla="*/ 264 h 416"/>
                <a:gd name="T10" fmla="*/ 236 w 548"/>
                <a:gd name="T11" fmla="*/ 216 h 416"/>
                <a:gd name="T12" fmla="*/ 202 w 548"/>
                <a:gd name="T13" fmla="*/ 200 h 416"/>
                <a:gd name="T14" fmla="*/ 219 w 548"/>
                <a:gd name="T15" fmla="*/ 152 h 416"/>
                <a:gd name="T16" fmla="*/ 236 w 548"/>
                <a:gd name="T17" fmla="*/ 152 h 416"/>
                <a:gd name="T18" fmla="*/ 270 w 548"/>
                <a:gd name="T19" fmla="*/ 168 h 416"/>
                <a:gd name="T20" fmla="*/ 278 w 548"/>
                <a:gd name="T21" fmla="*/ 144 h 416"/>
                <a:gd name="T22" fmla="*/ 312 w 548"/>
                <a:gd name="T23" fmla="*/ 136 h 416"/>
                <a:gd name="T24" fmla="*/ 354 w 548"/>
                <a:gd name="T25" fmla="*/ 144 h 416"/>
                <a:gd name="T26" fmla="*/ 404 w 548"/>
                <a:gd name="T27" fmla="*/ 152 h 416"/>
                <a:gd name="T28" fmla="*/ 438 w 548"/>
                <a:gd name="T29" fmla="*/ 144 h 416"/>
                <a:gd name="T30" fmla="*/ 472 w 548"/>
                <a:gd name="T31" fmla="*/ 152 h 416"/>
                <a:gd name="T32" fmla="*/ 522 w 548"/>
                <a:gd name="T33" fmla="*/ 160 h 416"/>
                <a:gd name="T34" fmla="*/ 522 w 548"/>
                <a:gd name="T35" fmla="*/ 128 h 416"/>
                <a:gd name="T36" fmla="*/ 548 w 548"/>
                <a:gd name="T37" fmla="*/ 120 h 416"/>
                <a:gd name="T38" fmla="*/ 522 w 548"/>
                <a:gd name="T39" fmla="*/ 112 h 416"/>
                <a:gd name="T40" fmla="*/ 497 w 548"/>
                <a:gd name="T41" fmla="*/ 80 h 416"/>
                <a:gd name="T42" fmla="*/ 480 w 548"/>
                <a:gd name="T43" fmla="*/ 48 h 416"/>
                <a:gd name="T44" fmla="*/ 421 w 548"/>
                <a:gd name="T45" fmla="*/ 72 h 416"/>
                <a:gd name="T46" fmla="*/ 388 w 548"/>
                <a:gd name="T47" fmla="*/ 72 h 416"/>
                <a:gd name="T48" fmla="*/ 379 w 548"/>
                <a:gd name="T49" fmla="*/ 48 h 416"/>
                <a:gd name="T50" fmla="*/ 345 w 548"/>
                <a:gd name="T51" fmla="*/ 56 h 416"/>
                <a:gd name="T52" fmla="*/ 320 w 548"/>
                <a:gd name="T53" fmla="*/ 40 h 416"/>
                <a:gd name="T54" fmla="*/ 295 w 548"/>
                <a:gd name="T55" fmla="*/ 16 h 416"/>
                <a:gd name="T56" fmla="*/ 261 w 548"/>
                <a:gd name="T57" fmla="*/ 0 h 416"/>
                <a:gd name="T58" fmla="*/ 227 w 548"/>
                <a:gd name="T59" fmla="*/ 8 h 416"/>
                <a:gd name="T60" fmla="*/ 194 w 548"/>
                <a:gd name="T61" fmla="*/ 48 h 416"/>
                <a:gd name="T62" fmla="*/ 194 w 548"/>
                <a:gd name="T63" fmla="*/ 88 h 416"/>
                <a:gd name="T64" fmla="*/ 160 w 548"/>
                <a:gd name="T65" fmla="*/ 96 h 416"/>
                <a:gd name="T66" fmla="*/ 143 w 548"/>
                <a:gd name="T67" fmla="*/ 128 h 416"/>
                <a:gd name="T68" fmla="*/ 109 w 548"/>
                <a:gd name="T69" fmla="*/ 120 h 416"/>
                <a:gd name="T70" fmla="*/ 84 w 548"/>
                <a:gd name="T71" fmla="*/ 104 h 416"/>
                <a:gd name="T72" fmla="*/ 42 w 548"/>
                <a:gd name="T73" fmla="*/ 136 h 416"/>
                <a:gd name="T74" fmla="*/ 8 w 548"/>
                <a:gd name="T75" fmla="*/ 144 h 416"/>
                <a:gd name="T76" fmla="*/ 0 w 548"/>
                <a:gd name="T77" fmla="*/ 144 h 416"/>
                <a:gd name="T78" fmla="*/ 0 w 548"/>
                <a:gd name="T79" fmla="*/ 152 h 416"/>
                <a:gd name="T80" fmla="*/ 34 w 548"/>
                <a:gd name="T81" fmla="*/ 216 h 416"/>
                <a:gd name="T82" fmla="*/ 84 w 548"/>
                <a:gd name="T83" fmla="*/ 152 h 416"/>
                <a:gd name="T84" fmla="*/ 84 w 548"/>
                <a:gd name="T85" fmla="*/ 216 h 416"/>
                <a:gd name="T86" fmla="*/ 126 w 548"/>
                <a:gd name="T87" fmla="*/ 192 h 416"/>
                <a:gd name="T88" fmla="*/ 126 w 548"/>
                <a:gd name="T89" fmla="*/ 240 h 416"/>
                <a:gd name="T90" fmla="*/ 177 w 548"/>
                <a:gd name="T91" fmla="*/ 264 h 416"/>
                <a:gd name="T92" fmla="*/ 160 w 548"/>
                <a:gd name="T93" fmla="*/ 272 h 416"/>
                <a:gd name="T94" fmla="*/ 219 w 548"/>
                <a:gd name="T95" fmla="*/ 312 h 416"/>
                <a:gd name="T96" fmla="*/ 227 w 548"/>
                <a:gd name="T97" fmla="*/ 336 h 416"/>
                <a:gd name="T98" fmla="*/ 253 w 548"/>
                <a:gd name="T99" fmla="*/ 352 h 416"/>
                <a:gd name="T100" fmla="*/ 312 w 548"/>
                <a:gd name="T101" fmla="*/ 360 h 416"/>
                <a:gd name="T102" fmla="*/ 371 w 548"/>
                <a:gd name="T103" fmla="*/ 384 h 416"/>
                <a:gd name="T104" fmla="*/ 312 w 548"/>
                <a:gd name="T105" fmla="*/ 392 h 416"/>
                <a:gd name="T106" fmla="*/ 413 w 548"/>
                <a:gd name="T107" fmla="*/ 416 h 416"/>
                <a:gd name="T108" fmla="*/ 413 w 548"/>
                <a:gd name="T109" fmla="*/ 384 h 416"/>
                <a:gd name="T110" fmla="*/ 388 w 548"/>
                <a:gd name="T111" fmla="*/ 360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48" h="416">
                  <a:moveTo>
                    <a:pt x="388" y="360"/>
                  </a:moveTo>
                  <a:lnTo>
                    <a:pt x="379" y="344"/>
                  </a:lnTo>
                  <a:lnTo>
                    <a:pt x="345" y="328"/>
                  </a:lnTo>
                  <a:lnTo>
                    <a:pt x="320" y="296"/>
                  </a:lnTo>
                  <a:lnTo>
                    <a:pt x="270" y="264"/>
                  </a:lnTo>
                  <a:lnTo>
                    <a:pt x="236" y="216"/>
                  </a:lnTo>
                  <a:lnTo>
                    <a:pt x="202" y="200"/>
                  </a:lnTo>
                  <a:lnTo>
                    <a:pt x="219" y="152"/>
                  </a:lnTo>
                  <a:lnTo>
                    <a:pt x="236" y="152"/>
                  </a:lnTo>
                  <a:lnTo>
                    <a:pt x="270" y="168"/>
                  </a:lnTo>
                  <a:lnTo>
                    <a:pt x="278" y="144"/>
                  </a:lnTo>
                  <a:lnTo>
                    <a:pt x="312" y="136"/>
                  </a:lnTo>
                  <a:lnTo>
                    <a:pt x="354" y="144"/>
                  </a:lnTo>
                  <a:lnTo>
                    <a:pt x="404" y="152"/>
                  </a:lnTo>
                  <a:lnTo>
                    <a:pt x="438" y="144"/>
                  </a:lnTo>
                  <a:lnTo>
                    <a:pt x="472" y="152"/>
                  </a:lnTo>
                  <a:lnTo>
                    <a:pt x="522" y="160"/>
                  </a:lnTo>
                  <a:lnTo>
                    <a:pt x="522" y="128"/>
                  </a:lnTo>
                  <a:lnTo>
                    <a:pt x="548" y="120"/>
                  </a:lnTo>
                  <a:lnTo>
                    <a:pt x="522" y="112"/>
                  </a:lnTo>
                  <a:lnTo>
                    <a:pt x="497" y="80"/>
                  </a:lnTo>
                  <a:lnTo>
                    <a:pt x="480" y="48"/>
                  </a:lnTo>
                  <a:lnTo>
                    <a:pt x="421" y="72"/>
                  </a:lnTo>
                  <a:lnTo>
                    <a:pt x="388" y="72"/>
                  </a:lnTo>
                  <a:lnTo>
                    <a:pt x="379" y="48"/>
                  </a:lnTo>
                  <a:lnTo>
                    <a:pt x="345" y="56"/>
                  </a:lnTo>
                  <a:lnTo>
                    <a:pt x="320" y="40"/>
                  </a:lnTo>
                  <a:lnTo>
                    <a:pt x="295" y="16"/>
                  </a:lnTo>
                  <a:lnTo>
                    <a:pt x="261" y="0"/>
                  </a:lnTo>
                  <a:lnTo>
                    <a:pt x="227" y="8"/>
                  </a:lnTo>
                  <a:lnTo>
                    <a:pt x="194" y="48"/>
                  </a:lnTo>
                  <a:lnTo>
                    <a:pt x="194" y="88"/>
                  </a:lnTo>
                  <a:lnTo>
                    <a:pt x="160" y="96"/>
                  </a:lnTo>
                  <a:lnTo>
                    <a:pt x="143" y="128"/>
                  </a:lnTo>
                  <a:lnTo>
                    <a:pt x="109" y="120"/>
                  </a:lnTo>
                  <a:lnTo>
                    <a:pt x="84" y="104"/>
                  </a:lnTo>
                  <a:lnTo>
                    <a:pt x="42" y="136"/>
                  </a:lnTo>
                  <a:lnTo>
                    <a:pt x="8" y="144"/>
                  </a:lnTo>
                  <a:lnTo>
                    <a:pt x="0" y="144"/>
                  </a:lnTo>
                  <a:lnTo>
                    <a:pt x="0" y="152"/>
                  </a:lnTo>
                  <a:lnTo>
                    <a:pt x="34" y="216"/>
                  </a:lnTo>
                  <a:lnTo>
                    <a:pt x="84" y="152"/>
                  </a:lnTo>
                  <a:lnTo>
                    <a:pt x="84" y="216"/>
                  </a:lnTo>
                  <a:lnTo>
                    <a:pt x="126" y="192"/>
                  </a:lnTo>
                  <a:lnTo>
                    <a:pt x="126" y="240"/>
                  </a:lnTo>
                  <a:lnTo>
                    <a:pt x="177" y="264"/>
                  </a:lnTo>
                  <a:lnTo>
                    <a:pt x="160" y="272"/>
                  </a:lnTo>
                  <a:lnTo>
                    <a:pt x="219" y="312"/>
                  </a:lnTo>
                  <a:lnTo>
                    <a:pt x="227" y="336"/>
                  </a:lnTo>
                  <a:lnTo>
                    <a:pt x="253" y="352"/>
                  </a:lnTo>
                  <a:lnTo>
                    <a:pt x="312" y="360"/>
                  </a:lnTo>
                  <a:lnTo>
                    <a:pt x="371" y="384"/>
                  </a:lnTo>
                  <a:lnTo>
                    <a:pt x="312" y="392"/>
                  </a:lnTo>
                  <a:lnTo>
                    <a:pt x="413" y="416"/>
                  </a:lnTo>
                  <a:lnTo>
                    <a:pt x="413" y="384"/>
                  </a:lnTo>
                  <a:lnTo>
                    <a:pt x="388" y="360"/>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4" name="Freeform 53"/>
            <p:cNvSpPr>
              <a:spLocks/>
            </p:cNvSpPr>
            <p:nvPr/>
          </p:nvSpPr>
          <p:spPr bwMode="auto">
            <a:xfrm>
              <a:off x="4308" y="3192"/>
              <a:ext cx="388" cy="320"/>
            </a:xfrm>
            <a:custGeom>
              <a:avLst/>
              <a:gdLst>
                <a:gd name="T0" fmla="*/ 287 w 388"/>
                <a:gd name="T1" fmla="*/ 264 h 320"/>
                <a:gd name="T2" fmla="*/ 312 w 388"/>
                <a:gd name="T3" fmla="*/ 248 h 320"/>
                <a:gd name="T4" fmla="*/ 320 w 388"/>
                <a:gd name="T5" fmla="*/ 216 h 320"/>
                <a:gd name="T6" fmla="*/ 346 w 388"/>
                <a:gd name="T7" fmla="*/ 216 h 320"/>
                <a:gd name="T8" fmla="*/ 337 w 388"/>
                <a:gd name="T9" fmla="*/ 192 h 320"/>
                <a:gd name="T10" fmla="*/ 388 w 388"/>
                <a:gd name="T11" fmla="*/ 176 h 320"/>
                <a:gd name="T12" fmla="*/ 362 w 388"/>
                <a:gd name="T13" fmla="*/ 136 h 320"/>
                <a:gd name="T14" fmla="*/ 388 w 388"/>
                <a:gd name="T15" fmla="*/ 120 h 320"/>
                <a:gd name="T16" fmla="*/ 346 w 388"/>
                <a:gd name="T17" fmla="*/ 96 h 320"/>
                <a:gd name="T18" fmla="*/ 337 w 388"/>
                <a:gd name="T19" fmla="*/ 64 h 320"/>
                <a:gd name="T20" fmla="*/ 337 w 388"/>
                <a:gd name="T21" fmla="*/ 32 h 320"/>
                <a:gd name="T22" fmla="*/ 304 w 388"/>
                <a:gd name="T23" fmla="*/ 32 h 320"/>
                <a:gd name="T24" fmla="*/ 295 w 388"/>
                <a:gd name="T25" fmla="*/ 16 h 320"/>
                <a:gd name="T26" fmla="*/ 270 w 388"/>
                <a:gd name="T27" fmla="*/ 16 h 320"/>
                <a:gd name="T28" fmla="*/ 236 w 388"/>
                <a:gd name="T29" fmla="*/ 8 h 320"/>
                <a:gd name="T30" fmla="*/ 202 w 388"/>
                <a:gd name="T31" fmla="*/ 16 h 320"/>
                <a:gd name="T32" fmla="*/ 152 w 388"/>
                <a:gd name="T33" fmla="*/ 8 h 320"/>
                <a:gd name="T34" fmla="*/ 110 w 388"/>
                <a:gd name="T35" fmla="*/ 0 h 320"/>
                <a:gd name="T36" fmla="*/ 76 w 388"/>
                <a:gd name="T37" fmla="*/ 8 h 320"/>
                <a:gd name="T38" fmla="*/ 68 w 388"/>
                <a:gd name="T39" fmla="*/ 32 h 320"/>
                <a:gd name="T40" fmla="*/ 34 w 388"/>
                <a:gd name="T41" fmla="*/ 16 h 320"/>
                <a:gd name="T42" fmla="*/ 17 w 388"/>
                <a:gd name="T43" fmla="*/ 16 h 320"/>
                <a:gd name="T44" fmla="*/ 0 w 388"/>
                <a:gd name="T45" fmla="*/ 64 h 320"/>
                <a:gd name="T46" fmla="*/ 34 w 388"/>
                <a:gd name="T47" fmla="*/ 80 h 320"/>
                <a:gd name="T48" fmla="*/ 68 w 388"/>
                <a:gd name="T49" fmla="*/ 128 h 320"/>
                <a:gd name="T50" fmla="*/ 118 w 388"/>
                <a:gd name="T51" fmla="*/ 160 h 320"/>
                <a:gd name="T52" fmla="*/ 143 w 388"/>
                <a:gd name="T53" fmla="*/ 192 h 320"/>
                <a:gd name="T54" fmla="*/ 177 w 388"/>
                <a:gd name="T55" fmla="*/ 208 h 320"/>
                <a:gd name="T56" fmla="*/ 186 w 388"/>
                <a:gd name="T57" fmla="*/ 224 h 320"/>
                <a:gd name="T58" fmla="*/ 211 w 388"/>
                <a:gd name="T59" fmla="*/ 248 h 320"/>
                <a:gd name="T60" fmla="*/ 211 w 388"/>
                <a:gd name="T61" fmla="*/ 280 h 320"/>
                <a:gd name="T62" fmla="*/ 295 w 388"/>
                <a:gd name="T63" fmla="*/ 320 h 320"/>
                <a:gd name="T64" fmla="*/ 295 w 388"/>
                <a:gd name="T65" fmla="*/ 280 h 320"/>
                <a:gd name="T66" fmla="*/ 287 w 388"/>
                <a:gd name="T67" fmla="*/ 264 h 3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8" h="320">
                  <a:moveTo>
                    <a:pt x="287" y="264"/>
                  </a:moveTo>
                  <a:lnTo>
                    <a:pt x="312" y="248"/>
                  </a:lnTo>
                  <a:lnTo>
                    <a:pt x="320" y="216"/>
                  </a:lnTo>
                  <a:lnTo>
                    <a:pt x="346" y="216"/>
                  </a:lnTo>
                  <a:lnTo>
                    <a:pt x="337" y="192"/>
                  </a:lnTo>
                  <a:lnTo>
                    <a:pt x="388" y="176"/>
                  </a:lnTo>
                  <a:lnTo>
                    <a:pt x="362" y="136"/>
                  </a:lnTo>
                  <a:lnTo>
                    <a:pt x="388" y="120"/>
                  </a:lnTo>
                  <a:lnTo>
                    <a:pt x="346" y="96"/>
                  </a:lnTo>
                  <a:lnTo>
                    <a:pt x="337" y="64"/>
                  </a:lnTo>
                  <a:lnTo>
                    <a:pt x="337" y="32"/>
                  </a:lnTo>
                  <a:lnTo>
                    <a:pt x="304" y="32"/>
                  </a:lnTo>
                  <a:lnTo>
                    <a:pt x="295" y="16"/>
                  </a:lnTo>
                  <a:lnTo>
                    <a:pt x="270" y="16"/>
                  </a:lnTo>
                  <a:lnTo>
                    <a:pt x="236" y="8"/>
                  </a:lnTo>
                  <a:lnTo>
                    <a:pt x="202" y="16"/>
                  </a:lnTo>
                  <a:lnTo>
                    <a:pt x="152" y="8"/>
                  </a:lnTo>
                  <a:lnTo>
                    <a:pt x="110" y="0"/>
                  </a:lnTo>
                  <a:lnTo>
                    <a:pt x="76" y="8"/>
                  </a:lnTo>
                  <a:lnTo>
                    <a:pt x="68" y="32"/>
                  </a:lnTo>
                  <a:lnTo>
                    <a:pt x="34" y="16"/>
                  </a:lnTo>
                  <a:lnTo>
                    <a:pt x="17" y="16"/>
                  </a:lnTo>
                  <a:lnTo>
                    <a:pt x="0" y="64"/>
                  </a:lnTo>
                  <a:lnTo>
                    <a:pt x="34" y="80"/>
                  </a:lnTo>
                  <a:lnTo>
                    <a:pt x="68" y="128"/>
                  </a:lnTo>
                  <a:lnTo>
                    <a:pt x="118" y="160"/>
                  </a:lnTo>
                  <a:lnTo>
                    <a:pt x="143" y="192"/>
                  </a:lnTo>
                  <a:lnTo>
                    <a:pt x="177" y="208"/>
                  </a:lnTo>
                  <a:lnTo>
                    <a:pt x="186" y="224"/>
                  </a:lnTo>
                  <a:lnTo>
                    <a:pt x="211" y="248"/>
                  </a:lnTo>
                  <a:lnTo>
                    <a:pt x="211" y="280"/>
                  </a:lnTo>
                  <a:lnTo>
                    <a:pt x="295" y="320"/>
                  </a:lnTo>
                  <a:lnTo>
                    <a:pt x="295" y="280"/>
                  </a:lnTo>
                  <a:lnTo>
                    <a:pt x="287" y="26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5" name="Freeform 54"/>
            <p:cNvSpPr>
              <a:spLocks/>
            </p:cNvSpPr>
            <p:nvPr/>
          </p:nvSpPr>
          <p:spPr bwMode="auto">
            <a:xfrm>
              <a:off x="4333" y="2760"/>
              <a:ext cx="573" cy="368"/>
            </a:xfrm>
            <a:custGeom>
              <a:avLst/>
              <a:gdLst>
                <a:gd name="T0" fmla="*/ 295 w 573"/>
                <a:gd name="T1" fmla="*/ 320 h 368"/>
                <a:gd name="T2" fmla="*/ 329 w 573"/>
                <a:gd name="T3" fmla="*/ 304 h 368"/>
                <a:gd name="T4" fmla="*/ 380 w 573"/>
                <a:gd name="T5" fmla="*/ 304 h 368"/>
                <a:gd name="T6" fmla="*/ 413 w 573"/>
                <a:gd name="T7" fmla="*/ 288 h 368"/>
                <a:gd name="T8" fmla="*/ 439 w 573"/>
                <a:gd name="T9" fmla="*/ 272 h 368"/>
                <a:gd name="T10" fmla="*/ 455 w 573"/>
                <a:gd name="T11" fmla="*/ 264 h 368"/>
                <a:gd name="T12" fmla="*/ 464 w 573"/>
                <a:gd name="T13" fmla="*/ 224 h 368"/>
                <a:gd name="T14" fmla="*/ 472 w 573"/>
                <a:gd name="T15" fmla="*/ 200 h 368"/>
                <a:gd name="T16" fmla="*/ 498 w 573"/>
                <a:gd name="T17" fmla="*/ 168 h 368"/>
                <a:gd name="T18" fmla="*/ 523 w 573"/>
                <a:gd name="T19" fmla="*/ 112 h 368"/>
                <a:gd name="T20" fmla="*/ 548 w 573"/>
                <a:gd name="T21" fmla="*/ 72 h 368"/>
                <a:gd name="T22" fmla="*/ 573 w 573"/>
                <a:gd name="T23" fmla="*/ 48 h 368"/>
                <a:gd name="T24" fmla="*/ 548 w 573"/>
                <a:gd name="T25" fmla="*/ 24 h 368"/>
                <a:gd name="T26" fmla="*/ 514 w 573"/>
                <a:gd name="T27" fmla="*/ 0 h 368"/>
                <a:gd name="T28" fmla="*/ 472 w 573"/>
                <a:gd name="T29" fmla="*/ 8 h 368"/>
                <a:gd name="T30" fmla="*/ 447 w 573"/>
                <a:gd name="T31" fmla="*/ 0 h 368"/>
                <a:gd name="T32" fmla="*/ 405 w 573"/>
                <a:gd name="T33" fmla="*/ 8 h 368"/>
                <a:gd name="T34" fmla="*/ 371 w 573"/>
                <a:gd name="T35" fmla="*/ 8 h 368"/>
                <a:gd name="T36" fmla="*/ 329 w 573"/>
                <a:gd name="T37" fmla="*/ 56 h 368"/>
                <a:gd name="T38" fmla="*/ 287 w 573"/>
                <a:gd name="T39" fmla="*/ 48 h 368"/>
                <a:gd name="T40" fmla="*/ 279 w 573"/>
                <a:gd name="T41" fmla="*/ 64 h 368"/>
                <a:gd name="T42" fmla="*/ 228 w 573"/>
                <a:gd name="T43" fmla="*/ 80 h 368"/>
                <a:gd name="T44" fmla="*/ 228 w 573"/>
                <a:gd name="T45" fmla="*/ 112 h 368"/>
                <a:gd name="T46" fmla="*/ 110 w 573"/>
                <a:gd name="T47" fmla="*/ 128 h 368"/>
                <a:gd name="T48" fmla="*/ 85 w 573"/>
                <a:gd name="T49" fmla="*/ 112 h 368"/>
                <a:gd name="T50" fmla="*/ 68 w 573"/>
                <a:gd name="T51" fmla="*/ 104 h 368"/>
                <a:gd name="T52" fmla="*/ 68 w 573"/>
                <a:gd name="T53" fmla="*/ 128 h 368"/>
                <a:gd name="T54" fmla="*/ 26 w 573"/>
                <a:gd name="T55" fmla="*/ 144 h 368"/>
                <a:gd name="T56" fmla="*/ 26 w 573"/>
                <a:gd name="T57" fmla="*/ 184 h 368"/>
                <a:gd name="T58" fmla="*/ 17 w 573"/>
                <a:gd name="T59" fmla="*/ 224 h 368"/>
                <a:gd name="T60" fmla="*/ 0 w 573"/>
                <a:gd name="T61" fmla="*/ 240 h 368"/>
                <a:gd name="T62" fmla="*/ 43 w 573"/>
                <a:gd name="T63" fmla="*/ 288 h 368"/>
                <a:gd name="T64" fmla="*/ 34 w 573"/>
                <a:gd name="T65" fmla="*/ 296 h 368"/>
                <a:gd name="T66" fmla="*/ 68 w 573"/>
                <a:gd name="T67" fmla="*/ 312 h 368"/>
                <a:gd name="T68" fmla="*/ 93 w 573"/>
                <a:gd name="T69" fmla="*/ 336 h 368"/>
                <a:gd name="T70" fmla="*/ 118 w 573"/>
                <a:gd name="T71" fmla="*/ 352 h 368"/>
                <a:gd name="T72" fmla="*/ 152 w 573"/>
                <a:gd name="T73" fmla="*/ 344 h 368"/>
                <a:gd name="T74" fmla="*/ 161 w 573"/>
                <a:gd name="T75" fmla="*/ 368 h 368"/>
                <a:gd name="T76" fmla="*/ 194 w 573"/>
                <a:gd name="T77" fmla="*/ 368 h 368"/>
                <a:gd name="T78" fmla="*/ 253 w 573"/>
                <a:gd name="T79" fmla="*/ 344 h 368"/>
                <a:gd name="T80" fmla="*/ 262 w 573"/>
                <a:gd name="T81" fmla="*/ 344 h 368"/>
                <a:gd name="T82" fmla="*/ 270 w 573"/>
                <a:gd name="T83" fmla="*/ 320 h 368"/>
                <a:gd name="T84" fmla="*/ 295 w 573"/>
                <a:gd name="T85" fmla="*/ 320 h 3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73" h="368">
                  <a:moveTo>
                    <a:pt x="295" y="320"/>
                  </a:moveTo>
                  <a:lnTo>
                    <a:pt x="329" y="304"/>
                  </a:lnTo>
                  <a:lnTo>
                    <a:pt x="380" y="304"/>
                  </a:lnTo>
                  <a:lnTo>
                    <a:pt x="413" y="288"/>
                  </a:lnTo>
                  <a:lnTo>
                    <a:pt x="439" y="272"/>
                  </a:lnTo>
                  <a:lnTo>
                    <a:pt x="455" y="264"/>
                  </a:lnTo>
                  <a:lnTo>
                    <a:pt x="464" y="224"/>
                  </a:lnTo>
                  <a:lnTo>
                    <a:pt x="472" y="200"/>
                  </a:lnTo>
                  <a:lnTo>
                    <a:pt x="498" y="168"/>
                  </a:lnTo>
                  <a:lnTo>
                    <a:pt x="523" y="112"/>
                  </a:lnTo>
                  <a:lnTo>
                    <a:pt x="548" y="72"/>
                  </a:lnTo>
                  <a:lnTo>
                    <a:pt x="573" y="48"/>
                  </a:lnTo>
                  <a:lnTo>
                    <a:pt x="548" y="24"/>
                  </a:lnTo>
                  <a:lnTo>
                    <a:pt x="514" y="0"/>
                  </a:lnTo>
                  <a:lnTo>
                    <a:pt x="472" y="8"/>
                  </a:lnTo>
                  <a:lnTo>
                    <a:pt x="447" y="0"/>
                  </a:lnTo>
                  <a:lnTo>
                    <a:pt x="405" y="8"/>
                  </a:lnTo>
                  <a:lnTo>
                    <a:pt x="371" y="8"/>
                  </a:lnTo>
                  <a:lnTo>
                    <a:pt x="329" y="56"/>
                  </a:lnTo>
                  <a:lnTo>
                    <a:pt x="287" y="48"/>
                  </a:lnTo>
                  <a:lnTo>
                    <a:pt x="279" y="64"/>
                  </a:lnTo>
                  <a:lnTo>
                    <a:pt x="228" y="80"/>
                  </a:lnTo>
                  <a:lnTo>
                    <a:pt x="228" y="112"/>
                  </a:lnTo>
                  <a:lnTo>
                    <a:pt x="110" y="128"/>
                  </a:lnTo>
                  <a:lnTo>
                    <a:pt x="85" y="112"/>
                  </a:lnTo>
                  <a:lnTo>
                    <a:pt x="68" y="104"/>
                  </a:lnTo>
                  <a:lnTo>
                    <a:pt x="68" y="128"/>
                  </a:lnTo>
                  <a:lnTo>
                    <a:pt x="26" y="144"/>
                  </a:lnTo>
                  <a:lnTo>
                    <a:pt x="26" y="184"/>
                  </a:lnTo>
                  <a:lnTo>
                    <a:pt x="17" y="224"/>
                  </a:lnTo>
                  <a:lnTo>
                    <a:pt x="0" y="240"/>
                  </a:lnTo>
                  <a:lnTo>
                    <a:pt x="43" y="288"/>
                  </a:lnTo>
                  <a:lnTo>
                    <a:pt x="34" y="296"/>
                  </a:lnTo>
                  <a:lnTo>
                    <a:pt x="68" y="312"/>
                  </a:lnTo>
                  <a:lnTo>
                    <a:pt x="93" y="336"/>
                  </a:lnTo>
                  <a:lnTo>
                    <a:pt x="118" y="352"/>
                  </a:lnTo>
                  <a:lnTo>
                    <a:pt x="152" y="344"/>
                  </a:lnTo>
                  <a:lnTo>
                    <a:pt x="161" y="368"/>
                  </a:lnTo>
                  <a:lnTo>
                    <a:pt x="194" y="368"/>
                  </a:lnTo>
                  <a:lnTo>
                    <a:pt x="253" y="344"/>
                  </a:lnTo>
                  <a:lnTo>
                    <a:pt x="262" y="344"/>
                  </a:lnTo>
                  <a:lnTo>
                    <a:pt x="270" y="320"/>
                  </a:lnTo>
                  <a:lnTo>
                    <a:pt x="295" y="32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6" name="Freeform 55"/>
            <p:cNvSpPr>
              <a:spLocks/>
            </p:cNvSpPr>
            <p:nvPr/>
          </p:nvSpPr>
          <p:spPr bwMode="auto">
            <a:xfrm>
              <a:off x="4308" y="3192"/>
              <a:ext cx="388" cy="320"/>
            </a:xfrm>
            <a:custGeom>
              <a:avLst/>
              <a:gdLst>
                <a:gd name="T0" fmla="*/ 287 w 388"/>
                <a:gd name="T1" fmla="*/ 264 h 320"/>
                <a:gd name="T2" fmla="*/ 312 w 388"/>
                <a:gd name="T3" fmla="*/ 248 h 320"/>
                <a:gd name="T4" fmla="*/ 320 w 388"/>
                <a:gd name="T5" fmla="*/ 216 h 320"/>
                <a:gd name="T6" fmla="*/ 346 w 388"/>
                <a:gd name="T7" fmla="*/ 216 h 320"/>
                <a:gd name="T8" fmla="*/ 337 w 388"/>
                <a:gd name="T9" fmla="*/ 192 h 320"/>
                <a:gd name="T10" fmla="*/ 388 w 388"/>
                <a:gd name="T11" fmla="*/ 176 h 320"/>
                <a:gd name="T12" fmla="*/ 362 w 388"/>
                <a:gd name="T13" fmla="*/ 136 h 320"/>
                <a:gd name="T14" fmla="*/ 388 w 388"/>
                <a:gd name="T15" fmla="*/ 120 h 320"/>
                <a:gd name="T16" fmla="*/ 346 w 388"/>
                <a:gd name="T17" fmla="*/ 96 h 320"/>
                <a:gd name="T18" fmla="*/ 337 w 388"/>
                <a:gd name="T19" fmla="*/ 64 h 320"/>
                <a:gd name="T20" fmla="*/ 337 w 388"/>
                <a:gd name="T21" fmla="*/ 32 h 320"/>
                <a:gd name="T22" fmla="*/ 304 w 388"/>
                <a:gd name="T23" fmla="*/ 32 h 320"/>
                <a:gd name="T24" fmla="*/ 295 w 388"/>
                <a:gd name="T25" fmla="*/ 16 h 320"/>
                <a:gd name="T26" fmla="*/ 270 w 388"/>
                <a:gd name="T27" fmla="*/ 16 h 320"/>
                <a:gd name="T28" fmla="*/ 236 w 388"/>
                <a:gd name="T29" fmla="*/ 8 h 320"/>
                <a:gd name="T30" fmla="*/ 202 w 388"/>
                <a:gd name="T31" fmla="*/ 16 h 320"/>
                <a:gd name="T32" fmla="*/ 152 w 388"/>
                <a:gd name="T33" fmla="*/ 8 h 320"/>
                <a:gd name="T34" fmla="*/ 110 w 388"/>
                <a:gd name="T35" fmla="*/ 0 h 320"/>
                <a:gd name="T36" fmla="*/ 76 w 388"/>
                <a:gd name="T37" fmla="*/ 8 h 320"/>
                <a:gd name="T38" fmla="*/ 68 w 388"/>
                <a:gd name="T39" fmla="*/ 32 h 320"/>
                <a:gd name="T40" fmla="*/ 34 w 388"/>
                <a:gd name="T41" fmla="*/ 16 h 320"/>
                <a:gd name="T42" fmla="*/ 17 w 388"/>
                <a:gd name="T43" fmla="*/ 16 h 320"/>
                <a:gd name="T44" fmla="*/ 0 w 388"/>
                <a:gd name="T45" fmla="*/ 64 h 320"/>
                <a:gd name="T46" fmla="*/ 34 w 388"/>
                <a:gd name="T47" fmla="*/ 80 h 320"/>
                <a:gd name="T48" fmla="*/ 68 w 388"/>
                <a:gd name="T49" fmla="*/ 128 h 320"/>
                <a:gd name="T50" fmla="*/ 118 w 388"/>
                <a:gd name="T51" fmla="*/ 160 h 320"/>
                <a:gd name="T52" fmla="*/ 143 w 388"/>
                <a:gd name="T53" fmla="*/ 192 h 320"/>
                <a:gd name="T54" fmla="*/ 177 w 388"/>
                <a:gd name="T55" fmla="*/ 208 h 320"/>
                <a:gd name="T56" fmla="*/ 186 w 388"/>
                <a:gd name="T57" fmla="*/ 224 h 320"/>
                <a:gd name="T58" fmla="*/ 211 w 388"/>
                <a:gd name="T59" fmla="*/ 248 h 320"/>
                <a:gd name="T60" fmla="*/ 211 w 388"/>
                <a:gd name="T61" fmla="*/ 280 h 320"/>
                <a:gd name="T62" fmla="*/ 295 w 388"/>
                <a:gd name="T63" fmla="*/ 320 h 320"/>
                <a:gd name="T64" fmla="*/ 295 w 388"/>
                <a:gd name="T65" fmla="*/ 280 h 320"/>
                <a:gd name="T66" fmla="*/ 287 w 388"/>
                <a:gd name="T67" fmla="*/ 264 h 3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8" h="320">
                  <a:moveTo>
                    <a:pt x="287" y="264"/>
                  </a:moveTo>
                  <a:lnTo>
                    <a:pt x="312" y="248"/>
                  </a:lnTo>
                  <a:lnTo>
                    <a:pt x="320" y="216"/>
                  </a:lnTo>
                  <a:lnTo>
                    <a:pt x="346" y="216"/>
                  </a:lnTo>
                  <a:lnTo>
                    <a:pt x="337" y="192"/>
                  </a:lnTo>
                  <a:lnTo>
                    <a:pt x="388" y="176"/>
                  </a:lnTo>
                  <a:lnTo>
                    <a:pt x="362" y="136"/>
                  </a:lnTo>
                  <a:lnTo>
                    <a:pt x="388" y="120"/>
                  </a:lnTo>
                  <a:lnTo>
                    <a:pt x="346" y="96"/>
                  </a:lnTo>
                  <a:lnTo>
                    <a:pt x="337" y="64"/>
                  </a:lnTo>
                  <a:lnTo>
                    <a:pt x="337" y="32"/>
                  </a:lnTo>
                  <a:lnTo>
                    <a:pt x="304" y="32"/>
                  </a:lnTo>
                  <a:lnTo>
                    <a:pt x="295" y="16"/>
                  </a:lnTo>
                  <a:lnTo>
                    <a:pt x="270" y="16"/>
                  </a:lnTo>
                  <a:lnTo>
                    <a:pt x="236" y="8"/>
                  </a:lnTo>
                  <a:lnTo>
                    <a:pt x="202" y="16"/>
                  </a:lnTo>
                  <a:lnTo>
                    <a:pt x="152" y="8"/>
                  </a:lnTo>
                  <a:lnTo>
                    <a:pt x="110" y="0"/>
                  </a:lnTo>
                  <a:lnTo>
                    <a:pt x="76" y="8"/>
                  </a:lnTo>
                  <a:lnTo>
                    <a:pt x="68" y="32"/>
                  </a:lnTo>
                  <a:lnTo>
                    <a:pt x="34" y="16"/>
                  </a:lnTo>
                  <a:lnTo>
                    <a:pt x="17" y="16"/>
                  </a:lnTo>
                  <a:lnTo>
                    <a:pt x="0" y="64"/>
                  </a:lnTo>
                  <a:lnTo>
                    <a:pt x="34" y="80"/>
                  </a:lnTo>
                  <a:lnTo>
                    <a:pt x="68" y="128"/>
                  </a:lnTo>
                  <a:lnTo>
                    <a:pt x="118" y="160"/>
                  </a:lnTo>
                  <a:lnTo>
                    <a:pt x="143" y="192"/>
                  </a:lnTo>
                  <a:lnTo>
                    <a:pt x="177" y="208"/>
                  </a:lnTo>
                  <a:lnTo>
                    <a:pt x="186" y="224"/>
                  </a:lnTo>
                  <a:lnTo>
                    <a:pt x="211" y="248"/>
                  </a:lnTo>
                  <a:lnTo>
                    <a:pt x="211" y="280"/>
                  </a:lnTo>
                  <a:lnTo>
                    <a:pt x="295" y="320"/>
                  </a:lnTo>
                  <a:lnTo>
                    <a:pt x="295" y="280"/>
                  </a:lnTo>
                  <a:lnTo>
                    <a:pt x="287" y="264"/>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7" name="Freeform 56"/>
            <p:cNvSpPr>
              <a:spLocks/>
            </p:cNvSpPr>
            <p:nvPr/>
          </p:nvSpPr>
          <p:spPr bwMode="auto">
            <a:xfrm>
              <a:off x="4333" y="2760"/>
              <a:ext cx="573" cy="368"/>
            </a:xfrm>
            <a:custGeom>
              <a:avLst/>
              <a:gdLst>
                <a:gd name="T0" fmla="*/ 295 w 573"/>
                <a:gd name="T1" fmla="*/ 320 h 368"/>
                <a:gd name="T2" fmla="*/ 329 w 573"/>
                <a:gd name="T3" fmla="*/ 304 h 368"/>
                <a:gd name="T4" fmla="*/ 380 w 573"/>
                <a:gd name="T5" fmla="*/ 304 h 368"/>
                <a:gd name="T6" fmla="*/ 413 w 573"/>
                <a:gd name="T7" fmla="*/ 288 h 368"/>
                <a:gd name="T8" fmla="*/ 439 w 573"/>
                <a:gd name="T9" fmla="*/ 272 h 368"/>
                <a:gd name="T10" fmla="*/ 455 w 573"/>
                <a:gd name="T11" fmla="*/ 264 h 368"/>
                <a:gd name="T12" fmla="*/ 464 w 573"/>
                <a:gd name="T13" fmla="*/ 224 h 368"/>
                <a:gd name="T14" fmla="*/ 472 w 573"/>
                <a:gd name="T15" fmla="*/ 200 h 368"/>
                <a:gd name="T16" fmla="*/ 498 w 573"/>
                <a:gd name="T17" fmla="*/ 168 h 368"/>
                <a:gd name="T18" fmla="*/ 523 w 573"/>
                <a:gd name="T19" fmla="*/ 112 h 368"/>
                <a:gd name="T20" fmla="*/ 548 w 573"/>
                <a:gd name="T21" fmla="*/ 72 h 368"/>
                <a:gd name="T22" fmla="*/ 573 w 573"/>
                <a:gd name="T23" fmla="*/ 48 h 368"/>
                <a:gd name="T24" fmla="*/ 548 w 573"/>
                <a:gd name="T25" fmla="*/ 24 h 368"/>
                <a:gd name="T26" fmla="*/ 514 w 573"/>
                <a:gd name="T27" fmla="*/ 0 h 368"/>
                <a:gd name="T28" fmla="*/ 472 w 573"/>
                <a:gd name="T29" fmla="*/ 8 h 368"/>
                <a:gd name="T30" fmla="*/ 447 w 573"/>
                <a:gd name="T31" fmla="*/ 0 h 368"/>
                <a:gd name="T32" fmla="*/ 405 w 573"/>
                <a:gd name="T33" fmla="*/ 8 h 368"/>
                <a:gd name="T34" fmla="*/ 371 w 573"/>
                <a:gd name="T35" fmla="*/ 8 h 368"/>
                <a:gd name="T36" fmla="*/ 329 w 573"/>
                <a:gd name="T37" fmla="*/ 56 h 368"/>
                <a:gd name="T38" fmla="*/ 287 w 573"/>
                <a:gd name="T39" fmla="*/ 48 h 368"/>
                <a:gd name="T40" fmla="*/ 279 w 573"/>
                <a:gd name="T41" fmla="*/ 64 h 368"/>
                <a:gd name="T42" fmla="*/ 228 w 573"/>
                <a:gd name="T43" fmla="*/ 80 h 368"/>
                <a:gd name="T44" fmla="*/ 228 w 573"/>
                <a:gd name="T45" fmla="*/ 112 h 368"/>
                <a:gd name="T46" fmla="*/ 110 w 573"/>
                <a:gd name="T47" fmla="*/ 128 h 368"/>
                <a:gd name="T48" fmla="*/ 85 w 573"/>
                <a:gd name="T49" fmla="*/ 112 h 368"/>
                <a:gd name="T50" fmla="*/ 68 w 573"/>
                <a:gd name="T51" fmla="*/ 104 h 368"/>
                <a:gd name="T52" fmla="*/ 68 w 573"/>
                <a:gd name="T53" fmla="*/ 128 h 368"/>
                <a:gd name="T54" fmla="*/ 26 w 573"/>
                <a:gd name="T55" fmla="*/ 144 h 368"/>
                <a:gd name="T56" fmla="*/ 26 w 573"/>
                <a:gd name="T57" fmla="*/ 184 h 368"/>
                <a:gd name="T58" fmla="*/ 17 w 573"/>
                <a:gd name="T59" fmla="*/ 224 h 368"/>
                <a:gd name="T60" fmla="*/ 0 w 573"/>
                <a:gd name="T61" fmla="*/ 240 h 368"/>
                <a:gd name="T62" fmla="*/ 43 w 573"/>
                <a:gd name="T63" fmla="*/ 288 h 368"/>
                <a:gd name="T64" fmla="*/ 34 w 573"/>
                <a:gd name="T65" fmla="*/ 296 h 368"/>
                <a:gd name="T66" fmla="*/ 68 w 573"/>
                <a:gd name="T67" fmla="*/ 312 h 368"/>
                <a:gd name="T68" fmla="*/ 93 w 573"/>
                <a:gd name="T69" fmla="*/ 336 h 368"/>
                <a:gd name="T70" fmla="*/ 118 w 573"/>
                <a:gd name="T71" fmla="*/ 352 h 368"/>
                <a:gd name="T72" fmla="*/ 152 w 573"/>
                <a:gd name="T73" fmla="*/ 344 h 368"/>
                <a:gd name="T74" fmla="*/ 161 w 573"/>
                <a:gd name="T75" fmla="*/ 368 h 368"/>
                <a:gd name="T76" fmla="*/ 194 w 573"/>
                <a:gd name="T77" fmla="*/ 368 h 368"/>
                <a:gd name="T78" fmla="*/ 253 w 573"/>
                <a:gd name="T79" fmla="*/ 344 h 368"/>
                <a:gd name="T80" fmla="*/ 262 w 573"/>
                <a:gd name="T81" fmla="*/ 344 h 368"/>
                <a:gd name="T82" fmla="*/ 270 w 573"/>
                <a:gd name="T83" fmla="*/ 320 h 368"/>
                <a:gd name="T84" fmla="*/ 295 w 573"/>
                <a:gd name="T85" fmla="*/ 320 h 3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73" h="368">
                  <a:moveTo>
                    <a:pt x="295" y="320"/>
                  </a:moveTo>
                  <a:lnTo>
                    <a:pt x="329" y="304"/>
                  </a:lnTo>
                  <a:lnTo>
                    <a:pt x="380" y="304"/>
                  </a:lnTo>
                  <a:lnTo>
                    <a:pt x="413" y="288"/>
                  </a:lnTo>
                  <a:lnTo>
                    <a:pt x="439" y="272"/>
                  </a:lnTo>
                  <a:lnTo>
                    <a:pt x="455" y="264"/>
                  </a:lnTo>
                  <a:lnTo>
                    <a:pt x="464" y="224"/>
                  </a:lnTo>
                  <a:lnTo>
                    <a:pt x="472" y="200"/>
                  </a:lnTo>
                  <a:lnTo>
                    <a:pt x="498" y="168"/>
                  </a:lnTo>
                  <a:lnTo>
                    <a:pt x="523" y="112"/>
                  </a:lnTo>
                  <a:lnTo>
                    <a:pt x="548" y="72"/>
                  </a:lnTo>
                  <a:lnTo>
                    <a:pt x="573" y="48"/>
                  </a:lnTo>
                  <a:lnTo>
                    <a:pt x="548" y="24"/>
                  </a:lnTo>
                  <a:lnTo>
                    <a:pt x="514" y="0"/>
                  </a:lnTo>
                  <a:lnTo>
                    <a:pt x="472" y="8"/>
                  </a:lnTo>
                  <a:lnTo>
                    <a:pt x="447" y="0"/>
                  </a:lnTo>
                  <a:lnTo>
                    <a:pt x="405" y="8"/>
                  </a:lnTo>
                  <a:lnTo>
                    <a:pt x="371" y="8"/>
                  </a:lnTo>
                  <a:lnTo>
                    <a:pt x="329" y="56"/>
                  </a:lnTo>
                  <a:lnTo>
                    <a:pt x="287" y="48"/>
                  </a:lnTo>
                  <a:lnTo>
                    <a:pt x="279" y="64"/>
                  </a:lnTo>
                  <a:lnTo>
                    <a:pt x="228" y="80"/>
                  </a:lnTo>
                  <a:lnTo>
                    <a:pt x="228" y="112"/>
                  </a:lnTo>
                  <a:lnTo>
                    <a:pt x="110" y="128"/>
                  </a:lnTo>
                  <a:lnTo>
                    <a:pt x="85" y="112"/>
                  </a:lnTo>
                  <a:lnTo>
                    <a:pt x="68" y="104"/>
                  </a:lnTo>
                  <a:lnTo>
                    <a:pt x="68" y="128"/>
                  </a:lnTo>
                  <a:lnTo>
                    <a:pt x="26" y="144"/>
                  </a:lnTo>
                  <a:lnTo>
                    <a:pt x="26" y="184"/>
                  </a:lnTo>
                  <a:lnTo>
                    <a:pt x="17" y="224"/>
                  </a:lnTo>
                  <a:lnTo>
                    <a:pt x="0" y="240"/>
                  </a:lnTo>
                  <a:lnTo>
                    <a:pt x="43" y="288"/>
                  </a:lnTo>
                  <a:lnTo>
                    <a:pt x="34" y="296"/>
                  </a:lnTo>
                  <a:lnTo>
                    <a:pt x="68" y="312"/>
                  </a:lnTo>
                  <a:lnTo>
                    <a:pt x="93" y="336"/>
                  </a:lnTo>
                  <a:lnTo>
                    <a:pt x="118" y="352"/>
                  </a:lnTo>
                  <a:lnTo>
                    <a:pt x="152" y="344"/>
                  </a:lnTo>
                  <a:lnTo>
                    <a:pt x="161" y="368"/>
                  </a:lnTo>
                  <a:lnTo>
                    <a:pt x="194" y="368"/>
                  </a:lnTo>
                  <a:lnTo>
                    <a:pt x="253" y="344"/>
                  </a:lnTo>
                  <a:lnTo>
                    <a:pt x="262" y="344"/>
                  </a:lnTo>
                  <a:lnTo>
                    <a:pt x="270" y="320"/>
                  </a:lnTo>
                  <a:lnTo>
                    <a:pt x="295" y="320"/>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8" name="Freeform 57"/>
            <p:cNvSpPr>
              <a:spLocks/>
            </p:cNvSpPr>
            <p:nvPr/>
          </p:nvSpPr>
          <p:spPr bwMode="auto">
            <a:xfrm>
              <a:off x="4788" y="2760"/>
              <a:ext cx="26" cy="8"/>
            </a:xfrm>
            <a:custGeom>
              <a:avLst/>
              <a:gdLst>
                <a:gd name="T0" fmla="*/ 17 w 26"/>
                <a:gd name="T1" fmla="*/ 8 h 8"/>
                <a:gd name="T2" fmla="*/ 26 w 26"/>
                <a:gd name="T3" fmla="*/ 8 h 8"/>
                <a:gd name="T4" fmla="*/ 0 w 26"/>
                <a:gd name="T5" fmla="*/ 0 h 8"/>
                <a:gd name="T6" fmla="*/ 17 w 26"/>
                <a:gd name="T7" fmla="*/ 8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8">
                  <a:moveTo>
                    <a:pt x="17" y="8"/>
                  </a:moveTo>
                  <a:lnTo>
                    <a:pt x="26" y="8"/>
                  </a:lnTo>
                  <a:lnTo>
                    <a:pt x="0" y="0"/>
                  </a:lnTo>
                  <a:lnTo>
                    <a:pt x="17" y="8"/>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59" name="Freeform 58"/>
            <p:cNvSpPr>
              <a:spLocks/>
            </p:cNvSpPr>
            <p:nvPr/>
          </p:nvSpPr>
          <p:spPr bwMode="auto">
            <a:xfrm>
              <a:off x="4814" y="2768"/>
              <a:ext cx="17" cy="1"/>
            </a:xfrm>
            <a:custGeom>
              <a:avLst/>
              <a:gdLst>
                <a:gd name="T0" fmla="*/ 17 w 17"/>
                <a:gd name="T1" fmla="*/ 0 h 1"/>
                <a:gd name="T2" fmla="*/ 0 w 17"/>
                <a:gd name="T3" fmla="*/ 0 h 1"/>
                <a:gd name="T4" fmla="*/ 17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17" y="0"/>
                  </a:moveTo>
                  <a:lnTo>
                    <a:pt x="0" y="0"/>
                  </a:lnTo>
                  <a:lnTo>
                    <a:pt x="1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0" name="Line 59"/>
            <p:cNvSpPr>
              <a:spLocks noChangeShapeType="1"/>
            </p:cNvSpPr>
            <p:nvPr/>
          </p:nvSpPr>
          <p:spPr bwMode="auto">
            <a:xfrm flipV="1">
              <a:off x="4805" y="2760"/>
              <a:ext cx="26" cy="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1" name="Line 60"/>
            <p:cNvSpPr>
              <a:spLocks noChangeShapeType="1"/>
            </p:cNvSpPr>
            <p:nvPr/>
          </p:nvSpPr>
          <p:spPr bwMode="auto">
            <a:xfrm flipV="1">
              <a:off x="4805" y="2760"/>
              <a:ext cx="26" cy="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2" name="Freeform 61"/>
            <p:cNvSpPr>
              <a:spLocks/>
            </p:cNvSpPr>
            <p:nvPr/>
          </p:nvSpPr>
          <p:spPr bwMode="auto">
            <a:xfrm>
              <a:off x="4780" y="2760"/>
              <a:ext cx="8" cy="1"/>
            </a:xfrm>
            <a:custGeom>
              <a:avLst/>
              <a:gdLst>
                <a:gd name="T0" fmla="*/ 0 w 8"/>
                <a:gd name="T1" fmla="*/ 0 h 1"/>
                <a:gd name="T2" fmla="*/ 8 w 8"/>
                <a:gd name="T3" fmla="*/ 0 h 1"/>
                <a:gd name="T4" fmla="*/ 0 w 8"/>
                <a:gd name="T5" fmla="*/ 0 h 1"/>
                <a:gd name="T6" fmla="*/ 0 60000 65536"/>
                <a:gd name="T7" fmla="*/ 0 60000 65536"/>
                <a:gd name="T8" fmla="*/ 0 60000 65536"/>
              </a:gdLst>
              <a:ahLst/>
              <a:cxnLst>
                <a:cxn ang="T6">
                  <a:pos x="T0" y="T1"/>
                </a:cxn>
                <a:cxn ang="T7">
                  <a:pos x="T2" y="T3"/>
                </a:cxn>
                <a:cxn ang="T8">
                  <a:pos x="T4" y="T5"/>
                </a:cxn>
              </a:cxnLst>
              <a:rect l="0" t="0" r="r" b="b"/>
              <a:pathLst>
                <a:path w="8" h="1">
                  <a:moveTo>
                    <a:pt x="0" y="0"/>
                  </a:moveTo>
                  <a:lnTo>
                    <a:pt x="8"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3" name="Freeform 62"/>
            <p:cNvSpPr>
              <a:spLocks/>
            </p:cNvSpPr>
            <p:nvPr/>
          </p:nvSpPr>
          <p:spPr bwMode="auto">
            <a:xfrm>
              <a:off x="4527" y="2664"/>
              <a:ext cx="26" cy="16"/>
            </a:xfrm>
            <a:custGeom>
              <a:avLst/>
              <a:gdLst>
                <a:gd name="T0" fmla="*/ 26 w 26"/>
                <a:gd name="T1" fmla="*/ 16 h 16"/>
                <a:gd name="T2" fmla="*/ 0 w 26"/>
                <a:gd name="T3" fmla="*/ 0 h 16"/>
                <a:gd name="T4" fmla="*/ 0 w 26"/>
                <a:gd name="T5" fmla="*/ 8 h 16"/>
                <a:gd name="T6" fmla="*/ 17 w 26"/>
                <a:gd name="T7" fmla="*/ 16 h 16"/>
                <a:gd name="T8" fmla="*/ 26 w 26"/>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6">
                  <a:moveTo>
                    <a:pt x="26" y="16"/>
                  </a:moveTo>
                  <a:lnTo>
                    <a:pt x="0" y="0"/>
                  </a:lnTo>
                  <a:lnTo>
                    <a:pt x="0" y="8"/>
                  </a:lnTo>
                  <a:lnTo>
                    <a:pt x="17" y="16"/>
                  </a:lnTo>
                  <a:lnTo>
                    <a:pt x="26" y="1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4" name="Freeform 63"/>
            <p:cNvSpPr>
              <a:spLocks/>
            </p:cNvSpPr>
            <p:nvPr/>
          </p:nvSpPr>
          <p:spPr bwMode="auto">
            <a:xfrm>
              <a:off x="4780" y="2760"/>
              <a:ext cx="8" cy="1"/>
            </a:xfrm>
            <a:custGeom>
              <a:avLst/>
              <a:gdLst>
                <a:gd name="T0" fmla="*/ 0 w 8"/>
                <a:gd name="T1" fmla="*/ 0 h 1"/>
                <a:gd name="T2" fmla="*/ 8 w 8"/>
                <a:gd name="T3" fmla="*/ 0 h 1"/>
                <a:gd name="T4" fmla="*/ 0 w 8"/>
                <a:gd name="T5" fmla="*/ 0 h 1"/>
                <a:gd name="T6" fmla="*/ 0 w 8"/>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
                  <a:moveTo>
                    <a:pt x="0" y="0"/>
                  </a:moveTo>
                  <a:lnTo>
                    <a:pt x="8" y="0"/>
                  </a:lnTo>
                  <a:lnTo>
                    <a:pt x="0" y="0"/>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5" name="Freeform 64"/>
            <p:cNvSpPr>
              <a:spLocks/>
            </p:cNvSpPr>
            <p:nvPr/>
          </p:nvSpPr>
          <p:spPr bwMode="auto">
            <a:xfrm>
              <a:off x="4527" y="2664"/>
              <a:ext cx="26" cy="16"/>
            </a:xfrm>
            <a:custGeom>
              <a:avLst/>
              <a:gdLst>
                <a:gd name="T0" fmla="*/ 26 w 26"/>
                <a:gd name="T1" fmla="*/ 16 h 16"/>
                <a:gd name="T2" fmla="*/ 0 w 26"/>
                <a:gd name="T3" fmla="*/ 0 h 16"/>
                <a:gd name="T4" fmla="*/ 0 w 26"/>
                <a:gd name="T5" fmla="*/ 8 h 16"/>
                <a:gd name="T6" fmla="*/ 17 w 26"/>
                <a:gd name="T7" fmla="*/ 16 h 16"/>
                <a:gd name="T8" fmla="*/ 26 w 26"/>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6">
                  <a:moveTo>
                    <a:pt x="26" y="16"/>
                  </a:moveTo>
                  <a:lnTo>
                    <a:pt x="0" y="0"/>
                  </a:lnTo>
                  <a:lnTo>
                    <a:pt x="0" y="8"/>
                  </a:lnTo>
                  <a:lnTo>
                    <a:pt x="17" y="16"/>
                  </a:lnTo>
                  <a:lnTo>
                    <a:pt x="26" y="16"/>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6" name="Freeform 65"/>
            <p:cNvSpPr>
              <a:spLocks/>
            </p:cNvSpPr>
            <p:nvPr/>
          </p:nvSpPr>
          <p:spPr bwMode="auto">
            <a:xfrm>
              <a:off x="4376" y="2656"/>
              <a:ext cx="480" cy="232"/>
            </a:xfrm>
            <a:custGeom>
              <a:avLst/>
              <a:gdLst>
                <a:gd name="T0" fmla="*/ 421 w 480"/>
                <a:gd name="T1" fmla="*/ 8 h 232"/>
                <a:gd name="T2" fmla="*/ 396 w 480"/>
                <a:gd name="T3" fmla="*/ 0 h 232"/>
                <a:gd name="T4" fmla="*/ 353 w 480"/>
                <a:gd name="T5" fmla="*/ 0 h 232"/>
                <a:gd name="T6" fmla="*/ 328 w 480"/>
                <a:gd name="T7" fmla="*/ 16 h 232"/>
                <a:gd name="T8" fmla="*/ 294 w 480"/>
                <a:gd name="T9" fmla="*/ 16 h 232"/>
                <a:gd name="T10" fmla="*/ 269 w 480"/>
                <a:gd name="T11" fmla="*/ 40 h 232"/>
                <a:gd name="T12" fmla="*/ 244 w 480"/>
                <a:gd name="T13" fmla="*/ 40 h 232"/>
                <a:gd name="T14" fmla="*/ 236 w 480"/>
                <a:gd name="T15" fmla="*/ 24 h 232"/>
                <a:gd name="T16" fmla="*/ 210 w 480"/>
                <a:gd name="T17" fmla="*/ 0 h 232"/>
                <a:gd name="T18" fmla="*/ 177 w 480"/>
                <a:gd name="T19" fmla="*/ 24 h 232"/>
                <a:gd name="T20" fmla="*/ 168 w 480"/>
                <a:gd name="T21" fmla="*/ 24 h 232"/>
                <a:gd name="T22" fmla="*/ 151 w 480"/>
                <a:gd name="T23" fmla="*/ 16 h 232"/>
                <a:gd name="T24" fmla="*/ 126 w 480"/>
                <a:gd name="T25" fmla="*/ 32 h 232"/>
                <a:gd name="T26" fmla="*/ 101 w 480"/>
                <a:gd name="T27" fmla="*/ 56 h 232"/>
                <a:gd name="T28" fmla="*/ 67 w 480"/>
                <a:gd name="T29" fmla="*/ 104 h 232"/>
                <a:gd name="T30" fmla="*/ 25 w 480"/>
                <a:gd name="T31" fmla="*/ 104 h 232"/>
                <a:gd name="T32" fmla="*/ 0 w 480"/>
                <a:gd name="T33" fmla="*/ 136 h 232"/>
                <a:gd name="T34" fmla="*/ 0 w 480"/>
                <a:gd name="T35" fmla="*/ 176 h 232"/>
                <a:gd name="T36" fmla="*/ 33 w 480"/>
                <a:gd name="T37" fmla="*/ 200 h 232"/>
                <a:gd name="T38" fmla="*/ 25 w 480"/>
                <a:gd name="T39" fmla="*/ 208 h 232"/>
                <a:gd name="T40" fmla="*/ 42 w 480"/>
                <a:gd name="T41" fmla="*/ 216 h 232"/>
                <a:gd name="T42" fmla="*/ 67 w 480"/>
                <a:gd name="T43" fmla="*/ 232 h 232"/>
                <a:gd name="T44" fmla="*/ 185 w 480"/>
                <a:gd name="T45" fmla="*/ 216 h 232"/>
                <a:gd name="T46" fmla="*/ 185 w 480"/>
                <a:gd name="T47" fmla="*/ 184 h 232"/>
                <a:gd name="T48" fmla="*/ 236 w 480"/>
                <a:gd name="T49" fmla="*/ 168 h 232"/>
                <a:gd name="T50" fmla="*/ 244 w 480"/>
                <a:gd name="T51" fmla="*/ 152 h 232"/>
                <a:gd name="T52" fmla="*/ 286 w 480"/>
                <a:gd name="T53" fmla="*/ 160 h 232"/>
                <a:gd name="T54" fmla="*/ 328 w 480"/>
                <a:gd name="T55" fmla="*/ 112 h 232"/>
                <a:gd name="T56" fmla="*/ 362 w 480"/>
                <a:gd name="T57" fmla="*/ 112 h 232"/>
                <a:gd name="T58" fmla="*/ 404 w 480"/>
                <a:gd name="T59" fmla="*/ 104 h 232"/>
                <a:gd name="T60" fmla="*/ 412 w 480"/>
                <a:gd name="T61" fmla="*/ 104 h 232"/>
                <a:gd name="T62" fmla="*/ 438 w 480"/>
                <a:gd name="T63" fmla="*/ 112 h 232"/>
                <a:gd name="T64" fmla="*/ 455 w 480"/>
                <a:gd name="T65" fmla="*/ 112 h 232"/>
                <a:gd name="T66" fmla="*/ 463 w 480"/>
                <a:gd name="T67" fmla="*/ 64 h 232"/>
                <a:gd name="T68" fmla="*/ 480 w 480"/>
                <a:gd name="T69" fmla="*/ 16 h 232"/>
                <a:gd name="T70" fmla="*/ 421 w 480"/>
                <a:gd name="T71" fmla="*/ 8 h 2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80" h="232">
                  <a:moveTo>
                    <a:pt x="421" y="8"/>
                  </a:moveTo>
                  <a:lnTo>
                    <a:pt x="396" y="0"/>
                  </a:lnTo>
                  <a:lnTo>
                    <a:pt x="353" y="0"/>
                  </a:lnTo>
                  <a:lnTo>
                    <a:pt x="328" y="16"/>
                  </a:lnTo>
                  <a:lnTo>
                    <a:pt x="294" y="16"/>
                  </a:lnTo>
                  <a:lnTo>
                    <a:pt x="269" y="40"/>
                  </a:lnTo>
                  <a:lnTo>
                    <a:pt x="244" y="40"/>
                  </a:lnTo>
                  <a:lnTo>
                    <a:pt x="236" y="24"/>
                  </a:lnTo>
                  <a:lnTo>
                    <a:pt x="210" y="0"/>
                  </a:lnTo>
                  <a:lnTo>
                    <a:pt x="177" y="24"/>
                  </a:lnTo>
                  <a:lnTo>
                    <a:pt x="168" y="24"/>
                  </a:lnTo>
                  <a:lnTo>
                    <a:pt x="151" y="16"/>
                  </a:lnTo>
                  <a:lnTo>
                    <a:pt x="126" y="32"/>
                  </a:lnTo>
                  <a:lnTo>
                    <a:pt x="101" y="56"/>
                  </a:lnTo>
                  <a:lnTo>
                    <a:pt x="67" y="104"/>
                  </a:lnTo>
                  <a:lnTo>
                    <a:pt x="25" y="104"/>
                  </a:lnTo>
                  <a:lnTo>
                    <a:pt x="0" y="136"/>
                  </a:lnTo>
                  <a:lnTo>
                    <a:pt x="0" y="176"/>
                  </a:lnTo>
                  <a:lnTo>
                    <a:pt x="33" y="200"/>
                  </a:lnTo>
                  <a:lnTo>
                    <a:pt x="25" y="208"/>
                  </a:lnTo>
                  <a:lnTo>
                    <a:pt x="42" y="216"/>
                  </a:lnTo>
                  <a:lnTo>
                    <a:pt x="67" y="232"/>
                  </a:lnTo>
                  <a:lnTo>
                    <a:pt x="185" y="216"/>
                  </a:lnTo>
                  <a:lnTo>
                    <a:pt x="185" y="184"/>
                  </a:lnTo>
                  <a:lnTo>
                    <a:pt x="236" y="168"/>
                  </a:lnTo>
                  <a:lnTo>
                    <a:pt x="244" y="152"/>
                  </a:lnTo>
                  <a:lnTo>
                    <a:pt x="286" y="160"/>
                  </a:lnTo>
                  <a:lnTo>
                    <a:pt x="328" y="112"/>
                  </a:lnTo>
                  <a:lnTo>
                    <a:pt x="362" y="112"/>
                  </a:lnTo>
                  <a:lnTo>
                    <a:pt x="404" y="104"/>
                  </a:lnTo>
                  <a:lnTo>
                    <a:pt x="412" y="104"/>
                  </a:lnTo>
                  <a:lnTo>
                    <a:pt x="438" y="112"/>
                  </a:lnTo>
                  <a:lnTo>
                    <a:pt x="455" y="112"/>
                  </a:lnTo>
                  <a:lnTo>
                    <a:pt x="463" y="64"/>
                  </a:lnTo>
                  <a:lnTo>
                    <a:pt x="480" y="16"/>
                  </a:lnTo>
                  <a:lnTo>
                    <a:pt x="421" y="8"/>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7" name="Freeform 66"/>
            <p:cNvSpPr>
              <a:spLocks/>
            </p:cNvSpPr>
            <p:nvPr/>
          </p:nvSpPr>
          <p:spPr bwMode="auto">
            <a:xfrm>
              <a:off x="4595" y="3056"/>
              <a:ext cx="438" cy="504"/>
            </a:xfrm>
            <a:custGeom>
              <a:avLst/>
              <a:gdLst>
                <a:gd name="T0" fmla="*/ 126 w 438"/>
                <a:gd name="T1" fmla="*/ 424 h 504"/>
                <a:gd name="T2" fmla="*/ 160 w 438"/>
                <a:gd name="T3" fmla="*/ 440 h 504"/>
                <a:gd name="T4" fmla="*/ 185 w 438"/>
                <a:gd name="T5" fmla="*/ 440 h 504"/>
                <a:gd name="T6" fmla="*/ 202 w 438"/>
                <a:gd name="T7" fmla="*/ 456 h 504"/>
                <a:gd name="T8" fmla="*/ 236 w 438"/>
                <a:gd name="T9" fmla="*/ 496 h 504"/>
                <a:gd name="T10" fmla="*/ 252 w 438"/>
                <a:gd name="T11" fmla="*/ 504 h 504"/>
                <a:gd name="T12" fmla="*/ 261 w 438"/>
                <a:gd name="T13" fmla="*/ 472 h 504"/>
                <a:gd name="T14" fmla="*/ 286 w 438"/>
                <a:gd name="T15" fmla="*/ 464 h 504"/>
                <a:gd name="T16" fmla="*/ 311 w 438"/>
                <a:gd name="T17" fmla="*/ 456 h 504"/>
                <a:gd name="T18" fmla="*/ 370 w 438"/>
                <a:gd name="T19" fmla="*/ 432 h 504"/>
                <a:gd name="T20" fmla="*/ 413 w 438"/>
                <a:gd name="T21" fmla="*/ 432 h 504"/>
                <a:gd name="T22" fmla="*/ 421 w 438"/>
                <a:gd name="T23" fmla="*/ 400 h 504"/>
                <a:gd name="T24" fmla="*/ 404 w 438"/>
                <a:gd name="T25" fmla="*/ 392 h 504"/>
                <a:gd name="T26" fmla="*/ 404 w 438"/>
                <a:gd name="T27" fmla="*/ 360 h 504"/>
                <a:gd name="T28" fmla="*/ 421 w 438"/>
                <a:gd name="T29" fmla="*/ 352 h 504"/>
                <a:gd name="T30" fmla="*/ 438 w 438"/>
                <a:gd name="T31" fmla="*/ 312 h 504"/>
                <a:gd name="T32" fmla="*/ 396 w 438"/>
                <a:gd name="T33" fmla="*/ 280 h 504"/>
                <a:gd name="T34" fmla="*/ 379 w 438"/>
                <a:gd name="T35" fmla="*/ 248 h 504"/>
                <a:gd name="T36" fmla="*/ 370 w 438"/>
                <a:gd name="T37" fmla="*/ 216 h 504"/>
                <a:gd name="T38" fmla="*/ 387 w 438"/>
                <a:gd name="T39" fmla="*/ 184 h 504"/>
                <a:gd name="T40" fmla="*/ 370 w 438"/>
                <a:gd name="T41" fmla="*/ 176 h 504"/>
                <a:gd name="T42" fmla="*/ 370 w 438"/>
                <a:gd name="T43" fmla="*/ 136 h 504"/>
                <a:gd name="T44" fmla="*/ 328 w 438"/>
                <a:gd name="T45" fmla="*/ 160 h 504"/>
                <a:gd name="T46" fmla="*/ 286 w 438"/>
                <a:gd name="T47" fmla="*/ 144 h 504"/>
                <a:gd name="T48" fmla="*/ 244 w 438"/>
                <a:gd name="T49" fmla="*/ 136 h 504"/>
                <a:gd name="T50" fmla="*/ 261 w 438"/>
                <a:gd name="T51" fmla="*/ 104 h 504"/>
                <a:gd name="T52" fmla="*/ 219 w 438"/>
                <a:gd name="T53" fmla="*/ 88 h 504"/>
                <a:gd name="T54" fmla="*/ 185 w 438"/>
                <a:gd name="T55" fmla="*/ 64 h 504"/>
                <a:gd name="T56" fmla="*/ 177 w 438"/>
                <a:gd name="T57" fmla="*/ 40 h 504"/>
                <a:gd name="T58" fmla="*/ 143 w 438"/>
                <a:gd name="T59" fmla="*/ 16 h 504"/>
                <a:gd name="T60" fmla="*/ 126 w 438"/>
                <a:gd name="T61" fmla="*/ 0 h 504"/>
                <a:gd name="T62" fmla="*/ 118 w 438"/>
                <a:gd name="T63" fmla="*/ 8 h 504"/>
                <a:gd name="T64" fmla="*/ 67 w 438"/>
                <a:gd name="T65" fmla="*/ 8 h 504"/>
                <a:gd name="T66" fmla="*/ 33 w 438"/>
                <a:gd name="T67" fmla="*/ 24 h 504"/>
                <a:gd name="T68" fmla="*/ 8 w 438"/>
                <a:gd name="T69" fmla="*/ 24 h 504"/>
                <a:gd name="T70" fmla="*/ 0 w 438"/>
                <a:gd name="T71" fmla="*/ 48 h 504"/>
                <a:gd name="T72" fmla="*/ 8 w 438"/>
                <a:gd name="T73" fmla="*/ 80 h 504"/>
                <a:gd name="T74" fmla="*/ 33 w 438"/>
                <a:gd name="T75" fmla="*/ 112 h 504"/>
                <a:gd name="T76" fmla="*/ 59 w 438"/>
                <a:gd name="T77" fmla="*/ 120 h 504"/>
                <a:gd name="T78" fmla="*/ 33 w 438"/>
                <a:gd name="T79" fmla="*/ 128 h 504"/>
                <a:gd name="T80" fmla="*/ 33 w 438"/>
                <a:gd name="T81" fmla="*/ 160 h 504"/>
                <a:gd name="T82" fmla="*/ 8 w 438"/>
                <a:gd name="T83" fmla="*/ 152 h 504"/>
                <a:gd name="T84" fmla="*/ 17 w 438"/>
                <a:gd name="T85" fmla="*/ 168 h 504"/>
                <a:gd name="T86" fmla="*/ 50 w 438"/>
                <a:gd name="T87" fmla="*/ 168 h 504"/>
                <a:gd name="T88" fmla="*/ 50 w 438"/>
                <a:gd name="T89" fmla="*/ 200 h 504"/>
                <a:gd name="T90" fmla="*/ 59 w 438"/>
                <a:gd name="T91" fmla="*/ 232 h 504"/>
                <a:gd name="T92" fmla="*/ 101 w 438"/>
                <a:gd name="T93" fmla="*/ 256 h 504"/>
                <a:gd name="T94" fmla="*/ 75 w 438"/>
                <a:gd name="T95" fmla="*/ 272 h 504"/>
                <a:gd name="T96" fmla="*/ 101 w 438"/>
                <a:gd name="T97" fmla="*/ 312 h 504"/>
                <a:gd name="T98" fmla="*/ 50 w 438"/>
                <a:gd name="T99" fmla="*/ 328 h 504"/>
                <a:gd name="T100" fmla="*/ 59 w 438"/>
                <a:gd name="T101" fmla="*/ 352 h 504"/>
                <a:gd name="T102" fmla="*/ 33 w 438"/>
                <a:gd name="T103" fmla="*/ 352 h 504"/>
                <a:gd name="T104" fmla="*/ 25 w 438"/>
                <a:gd name="T105" fmla="*/ 384 h 504"/>
                <a:gd name="T106" fmla="*/ 0 w 438"/>
                <a:gd name="T107" fmla="*/ 400 h 504"/>
                <a:gd name="T108" fmla="*/ 8 w 438"/>
                <a:gd name="T109" fmla="*/ 416 h 504"/>
                <a:gd name="T110" fmla="*/ 8 w 438"/>
                <a:gd name="T111" fmla="*/ 456 h 504"/>
                <a:gd name="T112" fmla="*/ 17 w 438"/>
                <a:gd name="T113" fmla="*/ 456 h 504"/>
                <a:gd name="T114" fmla="*/ 101 w 438"/>
                <a:gd name="T115" fmla="*/ 504 h 504"/>
                <a:gd name="T116" fmla="*/ 101 w 438"/>
                <a:gd name="T117" fmla="*/ 496 h 504"/>
                <a:gd name="T118" fmla="*/ 126 w 438"/>
                <a:gd name="T119" fmla="*/ 424 h 5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8" h="504">
                  <a:moveTo>
                    <a:pt x="126" y="424"/>
                  </a:moveTo>
                  <a:lnTo>
                    <a:pt x="160" y="440"/>
                  </a:lnTo>
                  <a:lnTo>
                    <a:pt x="185" y="440"/>
                  </a:lnTo>
                  <a:lnTo>
                    <a:pt x="202" y="456"/>
                  </a:lnTo>
                  <a:lnTo>
                    <a:pt x="236" y="496"/>
                  </a:lnTo>
                  <a:lnTo>
                    <a:pt x="252" y="504"/>
                  </a:lnTo>
                  <a:lnTo>
                    <a:pt x="261" y="472"/>
                  </a:lnTo>
                  <a:lnTo>
                    <a:pt x="286" y="464"/>
                  </a:lnTo>
                  <a:lnTo>
                    <a:pt x="311" y="456"/>
                  </a:lnTo>
                  <a:lnTo>
                    <a:pt x="370" y="432"/>
                  </a:lnTo>
                  <a:lnTo>
                    <a:pt x="413" y="432"/>
                  </a:lnTo>
                  <a:lnTo>
                    <a:pt x="421" y="400"/>
                  </a:lnTo>
                  <a:lnTo>
                    <a:pt x="404" y="392"/>
                  </a:lnTo>
                  <a:lnTo>
                    <a:pt x="404" y="360"/>
                  </a:lnTo>
                  <a:lnTo>
                    <a:pt x="421" y="352"/>
                  </a:lnTo>
                  <a:lnTo>
                    <a:pt x="438" y="312"/>
                  </a:lnTo>
                  <a:lnTo>
                    <a:pt x="396" y="280"/>
                  </a:lnTo>
                  <a:lnTo>
                    <a:pt x="379" y="248"/>
                  </a:lnTo>
                  <a:lnTo>
                    <a:pt x="370" y="216"/>
                  </a:lnTo>
                  <a:lnTo>
                    <a:pt x="387" y="184"/>
                  </a:lnTo>
                  <a:lnTo>
                    <a:pt x="370" y="176"/>
                  </a:lnTo>
                  <a:lnTo>
                    <a:pt x="370" y="136"/>
                  </a:lnTo>
                  <a:lnTo>
                    <a:pt x="328" y="160"/>
                  </a:lnTo>
                  <a:lnTo>
                    <a:pt x="286" y="144"/>
                  </a:lnTo>
                  <a:lnTo>
                    <a:pt x="244" y="136"/>
                  </a:lnTo>
                  <a:lnTo>
                    <a:pt x="261" y="104"/>
                  </a:lnTo>
                  <a:lnTo>
                    <a:pt x="219" y="88"/>
                  </a:lnTo>
                  <a:lnTo>
                    <a:pt x="185" y="64"/>
                  </a:lnTo>
                  <a:lnTo>
                    <a:pt x="177" y="40"/>
                  </a:lnTo>
                  <a:lnTo>
                    <a:pt x="143" y="16"/>
                  </a:lnTo>
                  <a:lnTo>
                    <a:pt x="126" y="0"/>
                  </a:lnTo>
                  <a:lnTo>
                    <a:pt x="118" y="8"/>
                  </a:lnTo>
                  <a:lnTo>
                    <a:pt x="67" y="8"/>
                  </a:lnTo>
                  <a:lnTo>
                    <a:pt x="33" y="24"/>
                  </a:lnTo>
                  <a:lnTo>
                    <a:pt x="8" y="24"/>
                  </a:lnTo>
                  <a:lnTo>
                    <a:pt x="0" y="48"/>
                  </a:lnTo>
                  <a:lnTo>
                    <a:pt x="8" y="80"/>
                  </a:lnTo>
                  <a:lnTo>
                    <a:pt x="33" y="112"/>
                  </a:lnTo>
                  <a:lnTo>
                    <a:pt x="59" y="120"/>
                  </a:lnTo>
                  <a:lnTo>
                    <a:pt x="33" y="128"/>
                  </a:lnTo>
                  <a:lnTo>
                    <a:pt x="33" y="160"/>
                  </a:lnTo>
                  <a:lnTo>
                    <a:pt x="8" y="152"/>
                  </a:lnTo>
                  <a:lnTo>
                    <a:pt x="17" y="168"/>
                  </a:lnTo>
                  <a:lnTo>
                    <a:pt x="50" y="168"/>
                  </a:lnTo>
                  <a:lnTo>
                    <a:pt x="50" y="200"/>
                  </a:lnTo>
                  <a:lnTo>
                    <a:pt x="59" y="232"/>
                  </a:lnTo>
                  <a:lnTo>
                    <a:pt x="101" y="256"/>
                  </a:lnTo>
                  <a:lnTo>
                    <a:pt x="75" y="272"/>
                  </a:lnTo>
                  <a:lnTo>
                    <a:pt x="101" y="312"/>
                  </a:lnTo>
                  <a:lnTo>
                    <a:pt x="50" y="328"/>
                  </a:lnTo>
                  <a:lnTo>
                    <a:pt x="59" y="352"/>
                  </a:lnTo>
                  <a:lnTo>
                    <a:pt x="33" y="352"/>
                  </a:lnTo>
                  <a:lnTo>
                    <a:pt x="25" y="384"/>
                  </a:lnTo>
                  <a:lnTo>
                    <a:pt x="0" y="400"/>
                  </a:lnTo>
                  <a:lnTo>
                    <a:pt x="8" y="416"/>
                  </a:lnTo>
                  <a:lnTo>
                    <a:pt x="8" y="456"/>
                  </a:lnTo>
                  <a:lnTo>
                    <a:pt x="17" y="456"/>
                  </a:lnTo>
                  <a:lnTo>
                    <a:pt x="101" y="504"/>
                  </a:lnTo>
                  <a:lnTo>
                    <a:pt x="101" y="496"/>
                  </a:lnTo>
                  <a:lnTo>
                    <a:pt x="126" y="42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8" name="Freeform 67"/>
            <p:cNvSpPr>
              <a:spLocks/>
            </p:cNvSpPr>
            <p:nvPr/>
          </p:nvSpPr>
          <p:spPr bwMode="auto">
            <a:xfrm>
              <a:off x="4376" y="2656"/>
              <a:ext cx="480" cy="232"/>
            </a:xfrm>
            <a:custGeom>
              <a:avLst/>
              <a:gdLst>
                <a:gd name="T0" fmla="*/ 421 w 480"/>
                <a:gd name="T1" fmla="*/ 8 h 232"/>
                <a:gd name="T2" fmla="*/ 396 w 480"/>
                <a:gd name="T3" fmla="*/ 0 h 232"/>
                <a:gd name="T4" fmla="*/ 353 w 480"/>
                <a:gd name="T5" fmla="*/ 0 h 232"/>
                <a:gd name="T6" fmla="*/ 328 w 480"/>
                <a:gd name="T7" fmla="*/ 16 h 232"/>
                <a:gd name="T8" fmla="*/ 294 w 480"/>
                <a:gd name="T9" fmla="*/ 16 h 232"/>
                <a:gd name="T10" fmla="*/ 269 w 480"/>
                <a:gd name="T11" fmla="*/ 40 h 232"/>
                <a:gd name="T12" fmla="*/ 244 w 480"/>
                <a:gd name="T13" fmla="*/ 40 h 232"/>
                <a:gd name="T14" fmla="*/ 236 w 480"/>
                <a:gd name="T15" fmla="*/ 24 h 232"/>
                <a:gd name="T16" fmla="*/ 210 w 480"/>
                <a:gd name="T17" fmla="*/ 0 h 232"/>
                <a:gd name="T18" fmla="*/ 177 w 480"/>
                <a:gd name="T19" fmla="*/ 24 h 232"/>
                <a:gd name="T20" fmla="*/ 168 w 480"/>
                <a:gd name="T21" fmla="*/ 24 h 232"/>
                <a:gd name="T22" fmla="*/ 151 w 480"/>
                <a:gd name="T23" fmla="*/ 16 h 232"/>
                <a:gd name="T24" fmla="*/ 126 w 480"/>
                <a:gd name="T25" fmla="*/ 32 h 232"/>
                <a:gd name="T26" fmla="*/ 101 w 480"/>
                <a:gd name="T27" fmla="*/ 56 h 232"/>
                <a:gd name="T28" fmla="*/ 67 w 480"/>
                <a:gd name="T29" fmla="*/ 104 h 232"/>
                <a:gd name="T30" fmla="*/ 25 w 480"/>
                <a:gd name="T31" fmla="*/ 104 h 232"/>
                <a:gd name="T32" fmla="*/ 0 w 480"/>
                <a:gd name="T33" fmla="*/ 136 h 232"/>
                <a:gd name="T34" fmla="*/ 0 w 480"/>
                <a:gd name="T35" fmla="*/ 176 h 232"/>
                <a:gd name="T36" fmla="*/ 33 w 480"/>
                <a:gd name="T37" fmla="*/ 200 h 232"/>
                <a:gd name="T38" fmla="*/ 25 w 480"/>
                <a:gd name="T39" fmla="*/ 208 h 232"/>
                <a:gd name="T40" fmla="*/ 42 w 480"/>
                <a:gd name="T41" fmla="*/ 216 h 232"/>
                <a:gd name="T42" fmla="*/ 67 w 480"/>
                <a:gd name="T43" fmla="*/ 232 h 232"/>
                <a:gd name="T44" fmla="*/ 185 w 480"/>
                <a:gd name="T45" fmla="*/ 216 h 232"/>
                <a:gd name="T46" fmla="*/ 185 w 480"/>
                <a:gd name="T47" fmla="*/ 184 h 232"/>
                <a:gd name="T48" fmla="*/ 236 w 480"/>
                <a:gd name="T49" fmla="*/ 168 h 232"/>
                <a:gd name="T50" fmla="*/ 244 w 480"/>
                <a:gd name="T51" fmla="*/ 152 h 232"/>
                <a:gd name="T52" fmla="*/ 286 w 480"/>
                <a:gd name="T53" fmla="*/ 160 h 232"/>
                <a:gd name="T54" fmla="*/ 328 w 480"/>
                <a:gd name="T55" fmla="*/ 112 h 232"/>
                <a:gd name="T56" fmla="*/ 362 w 480"/>
                <a:gd name="T57" fmla="*/ 112 h 232"/>
                <a:gd name="T58" fmla="*/ 404 w 480"/>
                <a:gd name="T59" fmla="*/ 104 h 232"/>
                <a:gd name="T60" fmla="*/ 404 w 480"/>
                <a:gd name="T61" fmla="*/ 104 h 232"/>
                <a:gd name="T62" fmla="*/ 412 w 480"/>
                <a:gd name="T63" fmla="*/ 104 h 232"/>
                <a:gd name="T64" fmla="*/ 438 w 480"/>
                <a:gd name="T65" fmla="*/ 112 h 232"/>
                <a:gd name="T66" fmla="*/ 455 w 480"/>
                <a:gd name="T67" fmla="*/ 112 h 232"/>
                <a:gd name="T68" fmla="*/ 463 w 480"/>
                <a:gd name="T69" fmla="*/ 64 h 232"/>
                <a:gd name="T70" fmla="*/ 480 w 480"/>
                <a:gd name="T71" fmla="*/ 16 h 232"/>
                <a:gd name="T72" fmla="*/ 421 w 480"/>
                <a:gd name="T73" fmla="*/ 8 h 2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80" h="232">
                  <a:moveTo>
                    <a:pt x="421" y="8"/>
                  </a:moveTo>
                  <a:lnTo>
                    <a:pt x="396" y="0"/>
                  </a:lnTo>
                  <a:lnTo>
                    <a:pt x="353" y="0"/>
                  </a:lnTo>
                  <a:lnTo>
                    <a:pt x="328" y="16"/>
                  </a:lnTo>
                  <a:lnTo>
                    <a:pt x="294" y="16"/>
                  </a:lnTo>
                  <a:lnTo>
                    <a:pt x="269" y="40"/>
                  </a:lnTo>
                  <a:lnTo>
                    <a:pt x="244" y="40"/>
                  </a:lnTo>
                  <a:lnTo>
                    <a:pt x="236" y="24"/>
                  </a:lnTo>
                  <a:lnTo>
                    <a:pt x="210" y="0"/>
                  </a:lnTo>
                  <a:lnTo>
                    <a:pt x="177" y="24"/>
                  </a:lnTo>
                  <a:lnTo>
                    <a:pt x="168" y="24"/>
                  </a:lnTo>
                  <a:lnTo>
                    <a:pt x="151" y="16"/>
                  </a:lnTo>
                  <a:lnTo>
                    <a:pt x="126" y="32"/>
                  </a:lnTo>
                  <a:lnTo>
                    <a:pt x="101" y="56"/>
                  </a:lnTo>
                  <a:lnTo>
                    <a:pt x="67" y="104"/>
                  </a:lnTo>
                  <a:lnTo>
                    <a:pt x="25" y="104"/>
                  </a:lnTo>
                  <a:lnTo>
                    <a:pt x="0" y="136"/>
                  </a:lnTo>
                  <a:lnTo>
                    <a:pt x="0" y="176"/>
                  </a:lnTo>
                  <a:lnTo>
                    <a:pt x="33" y="200"/>
                  </a:lnTo>
                  <a:lnTo>
                    <a:pt x="25" y="208"/>
                  </a:lnTo>
                  <a:lnTo>
                    <a:pt x="42" y="216"/>
                  </a:lnTo>
                  <a:lnTo>
                    <a:pt x="67" y="232"/>
                  </a:lnTo>
                  <a:lnTo>
                    <a:pt x="185" y="216"/>
                  </a:lnTo>
                  <a:lnTo>
                    <a:pt x="185" y="184"/>
                  </a:lnTo>
                  <a:lnTo>
                    <a:pt x="236" y="168"/>
                  </a:lnTo>
                  <a:lnTo>
                    <a:pt x="244" y="152"/>
                  </a:lnTo>
                  <a:lnTo>
                    <a:pt x="286" y="160"/>
                  </a:lnTo>
                  <a:lnTo>
                    <a:pt x="328" y="112"/>
                  </a:lnTo>
                  <a:lnTo>
                    <a:pt x="362" y="112"/>
                  </a:lnTo>
                  <a:lnTo>
                    <a:pt x="404" y="104"/>
                  </a:lnTo>
                  <a:lnTo>
                    <a:pt x="412" y="104"/>
                  </a:lnTo>
                  <a:lnTo>
                    <a:pt x="438" y="112"/>
                  </a:lnTo>
                  <a:lnTo>
                    <a:pt x="455" y="112"/>
                  </a:lnTo>
                  <a:lnTo>
                    <a:pt x="463" y="64"/>
                  </a:lnTo>
                  <a:lnTo>
                    <a:pt x="480" y="16"/>
                  </a:lnTo>
                  <a:lnTo>
                    <a:pt x="421" y="8"/>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69" name="Freeform 68"/>
            <p:cNvSpPr>
              <a:spLocks/>
            </p:cNvSpPr>
            <p:nvPr/>
          </p:nvSpPr>
          <p:spPr bwMode="auto">
            <a:xfrm>
              <a:off x="4595" y="3056"/>
              <a:ext cx="438" cy="504"/>
            </a:xfrm>
            <a:custGeom>
              <a:avLst/>
              <a:gdLst>
                <a:gd name="T0" fmla="*/ 126 w 438"/>
                <a:gd name="T1" fmla="*/ 424 h 504"/>
                <a:gd name="T2" fmla="*/ 160 w 438"/>
                <a:gd name="T3" fmla="*/ 440 h 504"/>
                <a:gd name="T4" fmla="*/ 185 w 438"/>
                <a:gd name="T5" fmla="*/ 440 h 504"/>
                <a:gd name="T6" fmla="*/ 202 w 438"/>
                <a:gd name="T7" fmla="*/ 456 h 504"/>
                <a:gd name="T8" fmla="*/ 236 w 438"/>
                <a:gd name="T9" fmla="*/ 496 h 504"/>
                <a:gd name="T10" fmla="*/ 252 w 438"/>
                <a:gd name="T11" fmla="*/ 504 h 504"/>
                <a:gd name="T12" fmla="*/ 261 w 438"/>
                <a:gd name="T13" fmla="*/ 472 h 504"/>
                <a:gd name="T14" fmla="*/ 286 w 438"/>
                <a:gd name="T15" fmla="*/ 464 h 504"/>
                <a:gd name="T16" fmla="*/ 311 w 438"/>
                <a:gd name="T17" fmla="*/ 456 h 504"/>
                <a:gd name="T18" fmla="*/ 370 w 438"/>
                <a:gd name="T19" fmla="*/ 432 h 504"/>
                <a:gd name="T20" fmla="*/ 413 w 438"/>
                <a:gd name="T21" fmla="*/ 432 h 504"/>
                <a:gd name="T22" fmla="*/ 421 w 438"/>
                <a:gd name="T23" fmla="*/ 400 h 504"/>
                <a:gd name="T24" fmla="*/ 404 w 438"/>
                <a:gd name="T25" fmla="*/ 392 h 504"/>
                <a:gd name="T26" fmla="*/ 404 w 438"/>
                <a:gd name="T27" fmla="*/ 360 h 504"/>
                <a:gd name="T28" fmla="*/ 421 w 438"/>
                <a:gd name="T29" fmla="*/ 352 h 504"/>
                <a:gd name="T30" fmla="*/ 438 w 438"/>
                <a:gd name="T31" fmla="*/ 312 h 504"/>
                <a:gd name="T32" fmla="*/ 396 w 438"/>
                <a:gd name="T33" fmla="*/ 280 h 504"/>
                <a:gd name="T34" fmla="*/ 379 w 438"/>
                <a:gd name="T35" fmla="*/ 248 h 504"/>
                <a:gd name="T36" fmla="*/ 370 w 438"/>
                <a:gd name="T37" fmla="*/ 216 h 504"/>
                <a:gd name="T38" fmla="*/ 387 w 438"/>
                <a:gd name="T39" fmla="*/ 184 h 504"/>
                <a:gd name="T40" fmla="*/ 370 w 438"/>
                <a:gd name="T41" fmla="*/ 176 h 504"/>
                <a:gd name="T42" fmla="*/ 370 w 438"/>
                <a:gd name="T43" fmla="*/ 136 h 504"/>
                <a:gd name="T44" fmla="*/ 328 w 438"/>
                <a:gd name="T45" fmla="*/ 160 h 504"/>
                <a:gd name="T46" fmla="*/ 286 w 438"/>
                <a:gd name="T47" fmla="*/ 144 h 504"/>
                <a:gd name="T48" fmla="*/ 244 w 438"/>
                <a:gd name="T49" fmla="*/ 136 h 504"/>
                <a:gd name="T50" fmla="*/ 261 w 438"/>
                <a:gd name="T51" fmla="*/ 104 h 504"/>
                <a:gd name="T52" fmla="*/ 219 w 438"/>
                <a:gd name="T53" fmla="*/ 88 h 504"/>
                <a:gd name="T54" fmla="*/ 185 w 438"/>
                <a:gd name="T55" fmla="*/ 64 h 504"/>
                <a:gd name="T56" fmla="*/ 177 w 438"/>
                <a:gd name="T57" fmla="*/ 40 h 504"/>
                <a:gd name="T58" fmla="*/ 143 w 438"/>
                <a:gd name="T59" fmla="*/ 16 h 504"/>
                <a:gd name="T60" fmla="*/ 126 w 438"/>
                <a:gd name="T61" fmla="*/ 0 h 504"/>
                <a:gd name="T62" fmla="*/ 118 w 438"/>
                <a:gd name="T63" fmla="*/ 8 h 504"/>
                <a:gd name="T64" fmla="*/ 67 w 438"/>
                <a:gd name="T65" fmla="*/ 8 h 504"/>
                <a:gd name="T66" fmla="*/ 33 w 438"/>
                <a:gd name="T67" fmla="*/ 24 h 504"/>
                <a:gd name="T68" fmla="*/ 8 w 438"/>
                <a:gd name="T69" fmla="*/ 24 h 504"/>
                <a:gd name="T70" fmla="*/ 0 w 438"/>
                <a:gd name="T71" fmla="*/ 48 h 504"/>
                <a:gd name="T72" fmla="*/ 8 w 438"/>
                <a:gd name="T73" fmla="*/ 80 h 504"/>
                <a:gd name="T74" fmla="*/ 33 w 438"/>
                <a:gd name="T75" fmla="*/ 112 h 504"/>
                <a:gd name="T76" fmla="*/ 59 w 438"/>
                <a:gd name="T77" fmla="*/ 120 h 504"/>
                <a:gd name="T78" fmla="*/ 33 w 438"/>
                <a:gd name="T79" fmla="*/ 128 h 504"/>
                <a:gd name="T80" fmla="*/ 33 w 438"/>
                <a:gd name="T81" fmla="*/ 160 h 504"/>
                <a:gd name="T82" fmla="*/ 8 w 438"/>
                <a:gd name="T83" fmla="*/ 152 h 504"/>
                <a:gd name="T84" fmla="*/ 17 w 438"/>
                <a:gd name="T85" fmla="*/ 168 h 504"/>
                <a:gd name="T86" fmla="*/ 50 w 438"/>
                <a:gd name="T87" fmla="*/ 168 h 504"/>
                <a:gd name="T88" fmla="*/ 50 w 438"/>
                <a:gd name="T89" fmla="*/ 200 h 504"/>
                <a:gd name="T90" fmla="*/ 59 w 438"/>
                <a:gd name="T91" fmla="*/ 232 h 504"/>
                <a:gd name="T92" fmla="*/ 101 w 438"/>
                <a:gd name="T93" fmla="*/ 256 h 504"/>
                <a:gd name="T94" fmla="*/ 75 w 438"/>
                <a:gd name="T95" fmla="*/ 272 h 504"/>
                <a:gd name="T96" fmla="*/ 101 w 438"/>
                <a:gd name="T97" fmla="*/ 312 h 504"/>
                <a:gd name="T98" fmla="*/ 50 w 438"/>
                <a:gd name="T99" fmla="*/ 328 h 504"/>
                <a:gd name="T100" fmla="*/ 59 w 438"/>
                <a:gd name="T101" fmla="*/ 352 h 504"/>
                <a:gd name="T102" fmla="*/ 33 w 438"/>
                <a:gd name="T103" fmla="*/ 352 h 504"/>
                <a:gd name="T104" fmla="*/ 25 w 438"/>
                <a:gd name="T105" fmla="*/ 384 h 504"/>
                <a:gd name="T106" fmla="*/ 0 w 438"/>
                <a:gd name="T107" fmla="*/ 400 h 504"/>
                <a:gd name="T108" fmla="*/ 8 w 438"/>
                <a:gd name="T109" fmla="*/ 416 h 504"/>
                <a:gd name="T110" fmla="*/ 8 w 438"/>
                <a:gd name="T111" fmla="*/ 456 h 504"/>
                <a:gd name="T112" fmla="*/ 17 w 438"/>
                <a:gd name="T113" fmla="*/ 456 h 504"/>
                <a:gd name="T114" fmla="*/ 101 w 438"/>
                <a:gd name="T115" fmla="*/ 504 h 504"/>
                <a:gd name="T116" fmla="*/ 101 w 438"/>
                <a:gd name="T117" fmla="*/ 496 h 504"/>
                <a:gd name="T118" fmla="*/ 126 w 438"/>
                <a:gd name="T119" fmla="*/ 424 h 5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8" h="504">
                  <a:moveTo>
                    <a:pt x="126" y="424"/>
                  </a:moveTo>
                  <a:lnTo>
                    <a:pt x="160" y="440"/>
                  </a:lnTo>
                  <a:lnTo>
                    <a:pt x="185" y="440"/>
                  </a:lnTo>
                  <a:lnTo>
                    <a:pt x="202" y="456"/>
                  </a:lnTo>
                  <a:lnTo>
                    <a:pt x="236" y="496"/>
                  </a:lnTo>
                  <a:lnTo>
                    <a:pt x="252" y="504"/>
                  </a:lnTo>
                  <a:lnTo>
                    <a:pt x="261" y="472"/>
                  </a:lnTo>
                  <a:lnTo>
                    <a:pt x="286" y="464"/>
                  </a:lnTo>
                  <a:lnTo>
                    <a:pt x="311" y="456"/>
                  </a:lnTo>
                  <a:lnTo>
                    <a:pt x="370" y="432"/>
                  </a:lnTo>
                  <a:lnTo>
                    <a:pt x="413" y="432"/>
                  </a:lnTo>
                  <a:lnTo>
                    <a:pt x="421" y="400"/>
                  </a:lnTo>
                  <a:lnTo>
                    <a:pt x="404" y="392"/>
                  </a:lnTo>
                  <a:lnTo>
                    <a:pt x="404" y="360"/>
                  </a:lnTo>
                  <a:lnTo>
                    <a:pt x="421" y="352"/>
                  </a:lnTo>
                  <a:lnTo>
                    <a:pt x="438" y="312"/>
                  </a:lnTo>
                  <a:lnTo>
                    <a:pt x="396" y="280"/>
                  </a:lnTo>
                  <a:lnTo>
                    <a:pt x="379" y="248"/>
                  </a:lnTo>
                  <a:lnTo>
                    <a:pt x="370" y="216"/>
                  </a:lnTo>
                  <a:lnTo>
                    <a:pt x="387" y="184"/>
                  </a:lnTo>
                  <a:lnTo>
                    <a:pt x="370" y="176"/>
                  </a:lnTo>
                  <a:lnTo>
                    <a:pt x="370" y="136"/>
                  </a:lnTo>
                  <a:lnTo>
                    <a:pt x="328" y="160"/>
                  </a:lnTo>
                  <a:lnTo>
                    <a:pt x="286" y="144"/>
                  </a:lnTo>
                  <a:lnTo>
                    <a:pt x="244" y="136"/>
                  </a:lnTo>
                  <a:lnTo>
                    <a:pt x="261" y="104"/>
                  </a:lnTo>
                  <a:lnTo>
                    <a:pt x="219" y="88"/>
                  </a:lnTo>
                  <a:lnTo>
                    <a:pt x="185" y="64"/>
                  </a:lnTo>
                  <a:lnTo>
                    <a:pt x="177" y="40"/>
                  </a:lnTo>
                  <a:lnTo>
                    <a:pt x="143" y="16"/>
                  </a:lnTo>
                  <a:lnTo>
                    <a:pt x="126" y="0"/>
                  </a:lnTo>
                  <a:lnTo>
                    <a:pt x="118" y="8"/>
                  </a:lnTo>
                  <a:lnTo>
                    <a:pt x="67" y="8"/>
                  </a:lnTo>
                  <a:lnTo>
                    <a:pt x="33" y="24"/>
                  </a:lnTo>
                  <a:lnTo>
                    <a:pt x="8" y="24"/>
                  </a:lnTo>
                  <a:lnTo>
                    <a:pt x="0" y="48"/>
                  </a:lnTo>
                  <a:lnTo>
                    <a:pt x="8" y="80"/>
                  </a:lnTo>
                  <a:lnTo>
                    <a:pt x="33" y="112"/>
                  </a:lnTo>
                  <a:lnTo>
                    <a:pt x="59" y="120"/>
                  </a:lnTo>
                  <a:lnTo>
                    <a:pt x="33" y="128"/>
                  </a:lnTo>
                  <a:lnTo>
                    <a:pt x="33" y="160"/>
                  </a:lnTo>
                  <a:lnTo>
                    <a:pt x="8" y="152"/>
                  </a:lnTo>
                  <a:lnTo>
                    <a:pt x="17" y="168"/>
                  </a:lnTo>
                  <a:lnTo>
                    <a:pt x="50" y="168"/>
                  </a:lnTo>
                  <a:lnTo>
                    <a:pt x="50" y="200"/>
                  </a:lnTo>
                  <a:lnTo>
                    <a:pt x="59" y="232"/>
                  </a:lnTo>
                  <a:lnTo>
                    <a:pt x="101" y="256"/>
                  </a:lnTo>
                  <a:lnTo>
                    <a:pt x="75" y="272"/>
                  </a:lnTo>
                  <a:lnTo>
                    <a:pt x="101" y="312"/>
                  </a:lnTo>
                  <a:lnTo>
                    <a:pt x="50" y="328"/>
                  </a:lnTo>
                  <a:lnTo>
                    <a:pt x="59" y="352"/>
                  </a:lnTo>
                  <a:lnTo>
                    <a:pt x="33" y="352"/>
                  </a:lnTo>
                  <a:lnTo>
                    <a:pt x="25" y="384"/>
                  </a:lnTo>
                  <a:lnTo>
                    <a:pt x="0" y="400"/>
                  </a:lnTo>
                  <a:lnTo>
                    <a:pt x="8" y="416"/>
                  </a:lnTo>
                  <a:lnTo>
                    <a:pt x="8" y="456"/>
                  </a:lnTo>
                  <a:lnTo>
                    <a:pt x="17" y="456"/>
                  </a:lnTo>
                  <a:lnTo>
                    <a:pt x="101" y="504"/>
                  </a:lnTo>
                  <a:lnTo>
                    <a:pt x="101" y="496"/>
                  </a:lnTo>
                  <a:lnTo>
                    <a:pt x="126" y="424"/>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0" name="Freeform 69"/>
            <p:cNvSpPr>
              <a:spLocks/>
            </p:cNvSpPr>
            <p:nvPr/>
          </p:nvSpPr>
          <p:spPr bwMode="auto">
            <a:xfrm>
              <a:off x="4696" y="3480"/>
              <a:ext cx="210" cy="352"/>
            </a:xfrm>
            <a:custGeom>
              <a:avLst/>
              <a:gdLst>
                <a:gd name="T0" fmla="*/ 151 w 210"/>
                <a:gd name="T1" fmla="*/ 304 h 352"/>
                <a:gd name="T2" fmla="*/ 185 w 210"/>
                <a:gd name="T3" fmla="*/ 288 h 352"/>
                <a:gd name="T4" fmla="*/ 185 w 210"/>
                <a:gd name="T5" fmla="*/ 248 h 352"/>
                <a:gd name="T6" fmla="*/ 210 w 210"/>
                <a:gd name="T7" fmla="*/ 232 h 352"/>
                <a:gd name="T8" fmla="*/ 194 w 210"/>
                <a:gd name="T9" fmla="*/ 192 h 352"/>
                <a:gd name="T10" fmla="*/ 168 w 210"/>
                <a:gd name="T11" fmla="*/ 184 h 352"/>
                <a:gd name="T12" fmla="*/ 143 w 210"/>
                <a:gd name="T13" fmla="*/ 152 h 352"/>
                <a:gd name="T14" fmla="*/ 135 w 210"/>
                <a:gd name="T15" fmla="*/ 96 h 352"/>
                <a:gd name="T16" fmla="*/ 135 w 210"/>
                <a:gd name="T17" fmla="*/ 72 h 352"/>
                <a:gd name="T18" fmla="*/ 101 w 210"/>
                <a:gd name="T19" fmla="*/ 32 h 352"/>
                <a:gd name="T20" fmla="*/ 84 w 210"/>
                <a:gd name="T21" fmla="*/ 16 h 352"/>
                <a:gd name="T22" fmla="*/ 59 w 210"/>
                <a:gd name="T23" fmla="*/ 16 h 352"/>
                <a:gd name="T24" fmla="*/ 25 w 210"/>
                <a:gd name="T25" fmla="*/ 0 h 352"/>
                <a:gd name="T26" fmla="*/ 0 w 210"/>
                <a:gd name="T27" fmla="*/ 72 h 352"/>
                <a:gd name="T28" fmla="*/ 0 w 210"/>
                <a:gd name="T29" fmla="*/ 80 h 352"/>
                <a:gd name="T30" fmla="*/ 17 w 210"/>
                <a:gd name="T31" fmla="*/ 88 h 352"/>
                <a:gd name="T32" fmla="*/ 33 w 210"/>
                <a:gd name="T33" fmla="*/ 104 h 352"/>
                <a:gd name="T34" fmla="*/ 33 w 210"/>
                <a:gd name="T35" fmla="*/ 120 h 352"/>
                <a:gd name="T36" fmla="*/ 33 w 210"/>
                <a:gd name="T37" fmla="*/ 160 h 352"/>
                <a:gd name="T38" fmla="*/ 42 w 210"/>
                <a:gd name="T39" fmla="*/ 248 h 352"/>
                <a:gd name="T40" fmla="*/ 67 w 210"/>
                <a:gd name="T41" fmla="*/ 288 h 352"/>
                <a:gd name="T42" fmla="*/ 109 w 210"/>
                <a:gd name="T43" fmla="*/ 320 h 352"/>
                <a:gd name="T44" fmla="*/ 135 w 210"/>
                <a:gd name="T45" fmla="*/ 352 h 352"/>
                <a:gd name="T46" fmla="*/ 151 w 210"/>
                <a:gd name="T47" fmla="*/ 344 h 352"/>
                <a:gd name="T48" fmla="*/ 151 w 210"/>
                <a:gd name="T49" fmla="*/ 304 h 3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0" h="352">
                  <a:moveTo>
                    <a:pt x="151" y="304"/>
                  </a:moveTo>
                  <a:lnTo>
                    <a:pt x="185" y="288"/>
                  </a:lnTo>
                  <a:lnTo>
                    <a:pt x="185" y="248"/>
                  </a:lnTo>
                  <a:lnTo>
                    <a:pt x="210" y="232"/>
                  </a:lnTo>
                  <a:lnTo>
                    <a:pt x="194" y="192"/>
                  </a:lnTo>
                  <a:lnTo>
                    <a:pt x="168" y="184"/>
                  </a:lnTo>
                  <a:lnTo>
                    <a:pt x="143" y="152"/>
                  </a:lnTo>
                  <a:lnTo>
                    <a:pt x="135" y="96"/>
                  </a:lnTo>
                  <a:lnTo>
                    <a:pt x="135" y="72"/>
                  </a:lnTo>
                  <a:lnTo>
                    <a:pt x="101" y="32"/>
                  </a:lnTo>
                  <a:lnTo>
                    <a:pt x="84" y="16"/>
                  </a:lnTo>
                  <a:lnTo>
                    <a:pt x="59" y="16"/>
                  </a:lnTo>
                  <a:lnTo>
                    <a:pt x="25" y="0"/>
                  </a:lnTo>
                  <a:lnTo>
                    <a:pt x="0" y="72"/>
                  </a:lnTo>
                  <a:lnTo>
                    <a:pt x="0" y="80"/>
                  </a:lnTo>
                  <a:lnTo>
                    <a:pt x="17" y="88"/>
                  </a:lnTo>
                  <a:lnTo>
                    <a:pt x="33" y="104"/>
                  </a:lnTo>
                  <a:lnTo>
                    <a:pt x="33" y="120"/>
                  </a:lnTo>
                  <a:lnTo>
                    <a:pt x="33" y="160"/>
                  </a:lnTo>
                  <a:lnTo>
                    <a:pt x="42" y="248"/>
                  </a:lnTo>
                  <a:lnTo>
                    <a:pt x="67" y="288"/>
                  </a:lnTo>
                  <a:lnTo>
                    <a:pt x="109" y="320"/>
                  </a:lnTo>
                  <a:lnTo>
                    <a:pt x="135" y="352"/>
                  </a:lnTo>
                  <a:lnTo>
                    <a:pt x="151" y="344"/>
                  </a:lnTo>
                  <a:lnTo>
                    <a:pt x="151" y="304"/>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1" name="Freeform 70"/>
            <p:cNvSpPr>
              <a:spLocks/>
            </p:cNvSpPr>
            <p:nvPr/>
          </p:nvSpPr>
          <p:spPr bwMode="auto">
            <a:xfrm>
              <a:off x="4831" y="3480"/>
              <a:ext cx="606" cy="704"/>
            </a:xfrm>
            <a:custGeom>
              <a:avLst/>
              <a:gdLst>
                <a:gd name="T0" fmla="*/ 606 w 606"/>
                <a:gd name="T1" fmla="*/ 24 h 704"/>
                <a:gd name="T2" fmla="*/ 556 w 606"/>
                <a:gd name="T3" fmla="*/ 0 h 704"/>
                <a:gd name="T4" fmla="*/ 530 w 606"/>
                <a:gd name="T5" fmla="*/ 56 h 704"/>
                <a:gd name="T6" fmla="*/ 446 w 606"/>
                <a:gd name="T7" fmla="*/ 72 h 704"/>
                <a:gd name="T8" fmla="*/ 379 w 606"/>
                <a:gd name="T9" fmla="*/ 56 h 704"/>
                <a:gd name="T10" fmla="*/ 286 w 606"/>
                <a:gd name="T11" fmla="*/ 104 h 704"/>
                <a:gd name="T12" fmla="*/ 236 w 606"/>
                <a:gd name="T13" fmla="*/ 136 h 704"/>
                <a:gd name="T14" fmla="*/ 134 w 606"/>
                <a:gd name="T15" fmla="*/ 184 h 704"/>
                <a:gd name="T16" fmla="*/ 75 w 606"/>
                <a:gd name="T17" fmla="*/ 200 h 704"/>
                <a:gd name="T18" fmla="*/ 75 w 606"/>
                <a:gd name="T19" fmla="*/ 232 h 704"/>
                <a:gd name="T20" fmla="*/ 50 w 606"/>
                <a:gd name="T21" fmla="*/ 288 h 704"/>
                <a:gd name="T22" fmla="*/ 16 w 606"/>
                <a:gd name="T23" fmla="*/ 344 h 704"/>
                <a:gd name="T24" fmla="*/ 33 w 606"/>
                <a:gd name="T25" fmla="*/ 392 h 704"/>
                <a:gd name="T26" fmla="*/ 59 w 606"/>
                <a:gd name="T27" fmla="*/ 464 h 704"/>
                <a:gd name="T28" fmla="*/ 118 w 606"/>
                <a:gd name="T29" fmla="*/ 480 h 704"/>
                <a:gd name="T30" fmla="*/ 286 w 606"/>
                <a:gd name="T31" fmla="*/ 472 h 704"/>
                <a:gd name="T32" fmla="*/ 337 w 606"/>
                <a:gd name="T33" fmla="*/ 496 h 704"/>
                <a:gd name="T34" fmla="*/ 294 w 606"/>
                <a:gd name="T35" fmla="*/ 512 h 704"/>
                <a:gd name="T36" fmla="*/ 210 w 606"/>
                <a:gd name="T37" fmla="*/ 488 h 704"/>
                <a:gd name="T38" fmla="*/ 160 w 606"/>
                <a:gd name="T39" fmla="*/ 512 h 704"/>
                <a:gd name="T40" fmla="*/ 160 w 606"/>
                <a:gd name="T41" fmla="*/ 568 h 704"/>
                <a:gd name="T42" fmla="*/ 202 w 606"/>
                <a:gd name="T43" fmla="*/ 592 h 704"/>
                <a:gd name="T44" fmla="*/ 236 w 606"/>
                <a:gd name="T45" fmla="*/ 672 h 704"/>
                <a:gd name="T46" fmla="*/ 278 w 606"/>
                <a:gd name="T47" fmla="*/ 656 h 704"/>
                <a:gd name="T48" fmla="*/ 337 w 606"/>
                <a:gd name="T49" fmla="*/ 656 h 704"/>
                <a:gd name="T50" fmla="*/ 328 w 606"/>
                <a:gd name="T51" fmla="*/ 568 h 704"/>
                <a:gd name="T52" fmla="*/ 370 w 606"/>
                <a:gd name="T53" fmla="*/ 584 h 704"/>
                <a:gd name="T54" fmla="*/ 387 w 606"/>
                <a:gd name="T55" fmla="*/ 576 h 704"/>
                <a:gd name="T56" fmla="*/ 353 w 606"/>
                <a:gd name="T57" fmla="*/ 528 h 704"/>
                <a:gd name="T58" fmla="*/ 455 w 606"/>
                <a:gd name="T59" fmla="*/ 528 h 704"/>
                <a:gd name="T60" fmla="*/ 438 w 606"/>
                <a:gd name="T61" fmla="*/ 464 h 704"/>
                <a:gd name="T62" fmla="*/ 438 w 606"/>
                <a:gd name="T63" fmla="*/ 448 h 704"/>
                <a:gd name="T64" fmla="*/ 480 w 606"/>
                <a:gd name="T65" fmla="*/ 480 h 704"/>
                <a:gd name="T66" fmla="*/ 463 w 606"/>
                <a:gd name="T67" fmla="*/ 440 h 704"/>
                <a:gd name="T68" fmla="*/ 353 w 606"/>
                <a:gd name="T69" fmla="*/ 384 h 704"/>
                <a:gd name="T70" fmla="*/ 337 w 606"/>
                <a:gd name="T71" fmla="*/ 400 h 704"/>
                <a:gd name="T72" fmla="*/ 311 w 606"/>
                <a:gd name="T73" fmla="*/ 408 h 704"/>
                <a:gd name="T74" fmla="*/ 294 w 606"/>
                <a:gd name="T75" fmla="*/ 376 h 704"/>
                <a:gd name="T76" fmla="*/ 337 w 606"/>
                <a:gd name="T77" fmla="*/ 360 h 704"/>
                <a:gd name="T78" fmla="*/ 320 w 606"/>
                <a:gd name="T79" fmla="*/ 320 h 704"/>
                <a:gd name="T80" fmla="*/ 236 w 606"/>
                <a:gd name="T81" fmla="*/ 240 h 704"/>
                <a:gd name="T82" fmla="*/ 261 w 606"/>
                <a:gd name="T83" fmla="*/ 200 h 704"/>
                <a:gd name="T84" fmla="*/ 294 w 606"/>
                <a:gd name="T85" fmla="*/ 232 h 704"/>
                <a:gd name="T86" fmla="*/ 337 w 606"/>
                <a:gd name="T87" fmla="*/ 264 h 704"/>
                <a:gd name="T88" fmla="*/ 362 w 606"/>
                <a:gd name="T89" fmla="*/ 208 h 704"/>
                <a:gd name="T90" fmla="*/ 387 w 606"/>
                <a:gd name="T91" fmla="*/ 144 h 704"/>
                <a:gd name="T92" fmla="*/ 497 w 606"/>
                <a:gd name="T93" fmla="*/ 112 h 704"/>
                <a:gd name="T94" fmla="*/ 564 w 606"/>
                <a:gd name="T95" fmla="*/ 112 h 704"/>
                <a:gd name="T96" fmla="*/ 598 w 606"/>
                <a:gd name="T97" fmla="*/ 96 h 7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06" h="704">
                  <a:moveTo>
                    <a:pt x="589" y="72"/>
                  </a:moveTo>
                  <a:lnTo>
                    <a:pt x="606" y="24"/>
                  </a:lnTo>
                  <a:lnTo>
                    <a:pt x="581" y="0"/>
                  </a:lnTo>
                  <a:lnTo>
                    <a:pt x="556" y="0"/>
                  </a:lnTo>
                  <a:lnTo>
                    <a:pt x="564" y="40"/>
                  </a:lnTo>
                  <a:lnTo>
                    <a:pt x="530" y="56"/>
                  </a:lnTo>
                  <a:lnTo>
                    <a:pt x="471" y="72"/>
                  </a:lnTo>
                  <a:lnTo>
                    <a:pt x="446" y="72"/>
                  </a:lnTo>
                  <a:lnTo>
                    <a:pt x="412" y="72"/>
                  </a:lnTo>
                  <a:lnTo>
                    <a:pt x="379" y="56"/>
                  </a:lnTo>
                  <a:lnTo>
                    <a:pt x="328" y="88"/>
                  </a:lnTo>
                  <a:lnTo>
                    <a:pt x="286" y="104"/>
                  </a:lnTo>
                  <a:lnTo>
                    <a:pt x="244" y="104"/>
                  </a:lnTo>
                  <a:lnTo>
                    <a:pt x="236" y="136"/>
                  </a:lnTo>
                  <a:lnTo>
                    <a:pt x="168" y="144"/>
                  </a:lnTo>
                  <a:lnTo>
                    <a:pt x="134" y="184"/>
                  </a:lnTo>
                  <a:lnTo>
                    <a:pt x="109" y="184"/>
                  </a:lnTo>
                  <a:lnTo>
                    <a:pt x="75" y="200"/>
                  </a:lnTo>
                  <a:lnTo>
                    <a:pt x="67" y="200"/>
                  </a:lnTo>
                  <a:lnTo>
                    <a:pt x="75" y="232"/>
                  </a:lnTo>
                  <a:lnTo>
                    <a:pt x="50" y="248"/>
                  </a:lnTo>
                  <a:lnTo>
                    <a:pt x="50" y="288"/>
                  </a:lnTo>
                  <a:lnTo>
                    <a:pt x="16" y="304"/>
                  </a:lnTo>
                  <a:lnTo>
                    <a:pt x="16" y="344"/>
                  </a:lnTo>
                  <a:lnTo>
                    <a:pt x="0" y="352"/>
                  </a:lnTo>
                  <a:lnTo>
                    <a:pt x="33" y="392"/>
                  </a:lnTo>
                  <a:lnTo>
                    <a:pt x="75" y="424"/>
                  </a:lnTo>
                  <a:lnTo>
                    <a:pt x="59" y="464"/>
                  </a:lnTo>
                  <a:lnTo>
                    <a:pt x="92" y="464"/>
                  </a:lnTo>
                  <a:lnTo>
                    <a:pt x="118" y="480"/>
                  </a:lnTo>
                  <a:lnTo>
                    <a:pt x="202" y="480"/>
                  </a:lnTo>
                  <a:lnTo>
                    <a:pt x="286" y="472"/>
                  </a:lnTo>
                  <a:lnTo>
                    <a:pt x="362" y="480"/>
                  </a:lnTo>
                  <a:lnTo>
                    <a:pt x="337" y="496"/>
                  </a:lnTo>
                  <a:lnTo>
                    <a:pt x="328" y="512"/>
                  </a:lnTo>
                  <a:lnTo>
                    <a:pt x="294" y="512"/>
                  </a:lnTo>
                  <a:lnTo>
                    <a:pt x="261" y="504"/>
                  </a:lnTo>
                  <a:lnTo>
                    <a:pt x="210" y="488"/>
                  </a:lnTo>
                  <a:lnTo>
                    <a:pt x="185" y="504"/>
                  </a:lnTo>
                  <a:lnTo>
                    <a:pt x="160" y="512"/>
                  </a:lnTo>
                  <a:lnTo>
                    <a:pt x="134" y="552"/>
                  </a:lnTo>
                  <a:lnTo>
                    <a:pt x="160" y="568"/>
                  </a:lnTo>
                  <a:lnTo>
                    <a:pt x="185" y="584"/>
                  </a:lnTo>
                  <a:lnTo>
                    <a:pt x="202" y="592"/>
                  </a:lnTo>
                  <a:lnTo>
                    <a:pt x="210" y="624"/>
                  </a:lnTo>
                  <a:lnTo>
                    <a:pt x="236" y="672"/>
                  </a:lnTo>
                  <a:lnTo>
                    <a:pt x="252" y="648"/>
                  </a:lnTo>
                  <a:lnTo>
                    <a:pt x="278" y="656"/>
                  </a:lnTo>
                  <a:lnTo>
                    <a:pt x="311" y="704"/>
                  </a:lnTo>
                  <a:lnTo>
                    <a:pt x="337" y="656"/>
                  </a:lnTo>
                  <a:lnTo>
                    <a:pt x="396" y="688"/>
                  </a:lnTo>
                  <a:lnTo>
                    <a:pt x="328" y="568"/>
                  </a:lnTo>
                  <a:lnTo>
                    <a:pt x="353" y="576"/>
                  </a:lnTo>
                  <a:lnTo>
                    <a:pt x="370" y="584"/>
                  </a:lnTo>
                  <a:lnTo>
                    <a:pt x="370" y="600"/>
                  </a:lnTo>
                  <a:lnTo>
                    <a:pt x="387" y="576"/>
                  </a:lnTo>
                  <a:lnTo>
                    <a:pt x="412" y="560"/>
                  </a:lnTo>
                  <a:lnTo>
                    <a:pt x="353" y="528"/>
                  </a:lnTo>
                  <a:lnTo>
                    <a:pt x="404" y="512"/>
                  </a:lnTo>
                  <a:lnTo>
                    <a:pt x="455" y="528"/>
                  </a:lnTo>
                  <a:lnTo>
                    <a:pt x="446" y="488"/>
                  </a:lnTo>
                  <a:lnTo>
                    <a:pt x="438" y="464"/>
                  </a:lnTo>
                  <a:lnTo>
                    <a:pt x="412" y="448"/>
                  </a:lnTo>
                  <a:lnTo>
                    <a:pt x="438" y="448"/>
                  </a:lnTo>
                  <a:lnTo>
                    <a:pt x="455" y="464"/>
                  </a:lnTo>
                  <a:lnTo>
                    <a:pt x="480" y="480"/>
                  </a:lnTo>
                  <a:lnTo>
                    <a:pt x="514" y="472"/>
                  </a:lnTo>
                  <a:lnTo>
                    <a:pt x="463" y="440"/>
                  </a:lnTo>
                  <a:lnTo>
                    <a:pt x="421" y="408"/>
                  </a:lnTo>
                  <a:lnTo>
                    <a:pt x="353" y="384"/>
                  </a:lnTo>
                  <a:lnTo>
                    <a:pt x="337" y="384"/>
                  </a:lnTo>
                  <a:lnTo>
                    <a:pt x="337" y="400"/>
                  </a:lnTo>
                  <a:lnTo>
                    <a:pt x="345" y="416"/>
                  </a:lnTo>
                  <a:lnTo>
                    <a:pt x="311" y="408"/>
                  </a:lnTo>
                  <a:lnTo>
                    <a:pt x="294" y="400"/>
                  </a:lnTo>
                  <a:lnTo>
                    <a:pt x="294" y="376"/>
                  </a:lnTo>
                  <a:lnTo>
                    <a:pt x="294" y="352"/>
                  </a:lnTo>
                  <a:lnTo>
                    <a:pt x="337" y="360"/>
                  </a:lnTo>
                  <a:lnTo>
                    <a:pt x="337" y="336"/>
                  </a:lnTo>
                  <a:lnTo>
                    <a:pt x="320" y="320"/>
                  </a:lnTo>
                  <a:lnTo>
                    <a:pt x="269" y="288"/>
                  </a:lnTo>
                  <a:lnTo>
                    <a:pt x="236" y="240"/>
                  </a:lnTo>
                  <a:lnTo>
                    <a:pt x="244" y="224"/>
                  </a:lnTo>
                  <a:lnTo>
                    <a:pt x="261" y="200"/>
                  </a:lnTo>
                  <a:lnTo>
                    <a:pt x="269" y="224"/>
                  </a:lnTo>
                  <a:lnTo>
                    <a:pt x="294" y="232"/>
                  </a:lnTo>
                  <a:lnTo>
                    <a:pt x="320" y="240"/>
                  </a:lnTo>
                  <a:lnTo>
                    <a:pt x="337" y="264"/>
                  </a:lnTo>
                  <a:lnTo>
                    <a:pt x="337" y="232"/>
                  </a:lnTo>
                  <a:lnTo>
                    <a:pt x="362" y="208"/>
                  </a:lnTo>
                  <a:lnTo>
                    <a:pt x="370" y="160"/>
                  </a:lnTo>
                  <a:lnTo>
                    <a:pt x="387" y="144"/>
                  </a:lnTo>
                  <a:lnTo>
                    <a:pt x="412" y="136"/>
                  </a:lnTo>
                  <a:lnTo>
                    <a:pt x="497" y="112"/>
                  </a:lnTo>
                  <a:lnTo>
                    <a:pt x="539" y="112"/>
                  </a:lnTo>
                  <a:lnTo>
                    <a:pt x="564" y="112"/>
                  </a:lnTo>
                  <a:lnTo>
                    <a:pt x="573" y="128"/>
                  </a:lnTo>
                  <a:lnTo>
                    <a:pt x="598" y="96"/>
                  </a:lnTo>
                  <a:lnTo>
                    <a:pt x="589" y="72"/>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2" name="Freeform 71"/>
            <p:cNvSpPr>
              <a:spLocks/>
            </p:cNvSpPr>
            <p:nvPr/>
          </p:nvSpPr>
          <p:spPr bwMode="auto">
            <a:xfrm>
              <a:off x="4696" y="3480"/>
              <a:ext cx="210" cy="352"/>
            </a:xfrm>
            <a:custGeom>
              <a:avLst/>
              <a:gdLst>
                <a:gd name="T0" fmla="*/ 151 w 210"/>
                <a:gd name="T1" fmla="*/ 304 h 352"/>
                <a:gd name="T2" fmla="*/ 185 w 210"/>
                <a:gd name="T3" fmla="*/ 288 h 352"/>
                <a:gd name="T4" fmla="*/ 185 w 210"/>
                <a:gd name="T5" fmla="*/ 248 h 352"/>
                <a:gd name="T6" fmla="*/ 210 w 210"/>
                <a:gd name="T7" fmla="*/ 232 h 352"/>
                <a:gd name="T8" fmla="*/ 194 w 210"/>
                <a:gd name="T9" fmla="*/ 192 h 352"/>
                <a:gd name="T10" fmla="*/ 168 w 210"/>
                <a:gd name="T11" fmla="*/ 184 h 352"/>
                <a:gd name="T12" fmla="*/ 143 w 210"/>
                <a:gd name="T13" fmla="*/ 152 h 352"/>
                <a:gd name="T14" fmla="*/ 135 w 210"/>
                <a:gd name="T15" fmla="*/ 96 h 352"/>
                <a:gd name="T16" fmla="*/ 135 w 210"/>
                <a:gd name="T17" fmla="*/ 72 h 352"/>
                <a:gd name="T18" fmla="*/ 135 w 210"/>
                <a:gd name="T19" fmla="*/ 72 h 352"/>
                <a:gd name="T20" fmla="*/ 101 w 210"/>
                <a:gd name="T21" fmla="*/ 32 h 352"/>
                <a:gd name="T22" fmla="*/ 84 w 210"/>
                <a:gd name="T23" fmla="*/ 16 h 352"/>
                <a:gd name="T24" fmla="*/ 59 w 210"/>
                <a:gd name="T25" fmla="*/ 16 h 352"/>
                <a:gd name="T26" fmla="*/ 25 w 210"/>
                <a:gd name="T27" fmla="*/ 0 h 352"/>
                <a:gd name="T28" fmla="*/ 0 w 210"/>
                <a:gd name="T29" fmla="*/ 72 h 352"/>
                <a:gd name="T30" fmla="*/ 0 w 210"/>
                <a:gd name="T31" fmla="*/ 80 h 352"/>
                <a:gd name="T32" fmla="*/ 17 w 210"/>
                <a:gd name="T33" fmla="*/ 88 h 352"/>
                <a:gd name="T34" fmla="*/ 33 w 210"/>
                <a:gd name="T35" fmla="*/ 104 h 352"/>
                <a:gd name="T36" fmla="*/ 33 w 210"/>
                <a:gd name="T37" fmla="*/ 120 h 352"/>
                <a:gd name="T38" fmla="*/ 33 w 210"/>
                <a:gd name="T39" fmla="*/ 160 h 352"/>
                <a:gd name="T40" fmla="*/ 42 w 210"/>
                <a:gd name="T41" fmla="*/ 248 h 352"/>
                <a:gd name="T42" fmla="*/ 67 w 210"/>
                <a:gd name="T43" fmla="*/ 288 h 352"/>
                <a:gd name="T44" fmla="*/ 109 w 210"/>
                <a:gd name="T45" fmla="*/ 320 h 352"/>
                <a:gd name="T46" fmla="*/ 135 w 210"/>
                <a:gd name="T47" fmla="*/ 352 h 352"/>
                <a:gd name="T48" fmla="*/ 151 w 210"/>
                <a:gd name="T49" fmla="*/ 344 h 352"/>
                <a:gd name="T50" fmla="*/ 151 w 210"/>
                <a:gd name="T51" fmla="*/ 304 h 3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0" h="352">
                  <a:moveTo>
                    <a:pt x="151" y="304"/>
                  </a:moveTo>
                  <a:lnTo>
                    <a:pt x="185" y="288"/>
                  </a:lnTo>
                  <a:lnTo>
                    <a:pt x="185" y="248"/>
                  </a:lnTo>
                  <a:lnTo>
                    <a:pt x="210" y="232"/>
                  </a:lnTo>
                  <a:lnTo>
                    <a:pt x="194" y="192"/>
                  </a:lnTo>
                  <a:lnTo>
                    <a:pt x="168" y="184"/>
                  </a:lnTo>
                  <a:lnTo>
                    <a:pt x="143" y="152"/>
                  </a:lnTo>
                  <a:lnTo>
                    <a:pt x="135" y="96"/>
                  </a:lnTo>
                  <a:lnTo>
                    <a:pt x="135" y="72"/>
                  </a:lnTo>
                  <a:lnTo>
                    <a:pt x="101" y="32"/>
                  </a:lnTo>
                  <a:lnTo>
                    <a:pt x="84" y="16"/>
                  </a:lnTo>
                  <a:lnTo>
                    <a:pt x="59" y="16"/>
                  </a:lnTo>
                  <a:lnTo>
                    <a:pt x="25" y="0"/>
                  </a:lnTo>
                  <a:lnTo>
                    <a:pt x="0" y="72"/>
                  </a:lnTo>
                  <a:lnTo>
                    <a:pt x="0" y="80"/>
                  </a:lnTo>
                  <a:lnTo>
                    <a:pt x="17" y="88"/>
                  </a:lnTo>
                  <a:lnTo>
                    <a:pt x="33" y="104"/>
                  </a:lnTo>
                  <a:lnTo>
                    <a:pt x="33" y="120"/>
                  </a:lnTo>
                  <a:lnTo>
                    <a:pt x="33" y="160"/>
                  </a:lnTo>
                  <a:lnTo>
                    <a:pt x="42" y="248"/>
                  </a:lnTo>
                  <a:lnTo>
                    <a:pt x="67" y="288"/>
                  </a:lnTo>
                  <a:lnTo>
                    <a:pt x="109" y="320"/>
                  </a:lnTo>
                  <a:lnTo>
                    <a:pt x="135" y="352"/>
                  </a:lnTo>
                  <a:lnTo>
                    <a:pt x="151" y="344"/>
                  </a:lnTo>
                  <a:lnTo>
                    <a:pt x="151" y="304"/>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3" name="Freeform 72"/>
            <p:cNvSpPr>
              <a:spLocks/>
            </p:cNvSpPr>
            <p:nvPr/>
          </p:nvSpPr>
          <p:spPr bwMode="auto">
            <a:xfrm>
              <a:off x="4831" y="3480"/>
              <a:ext cx="606" cy="704"/>
            </a:xfrm>
            <a:custGeom>
              <a:avLst/>
              <a:gdLst>
                <a:gd name="T0" fmla="*/ 606 w 606"/>
                <a:gd name="T1" fmla="*/ 24 h 704"/>
                <a:gd name="T2" fmla="*/ 556 w 606"/>
                <a:gd name="T3" fmla="*/ 0 h 704"/>
                <a:gd name="T4" fmla="*/ 530 w 606"/>
                <a:gd name="T5" fmla="*/ 56 h 704"/>
                <a:gd name="T6" fmla="*/ 446 w 606"/>
                <a:gd name="T7" fmla="*/ 72 h 704"/>
                <a:gd name="T8" fmla="*/ 379 w 606"/>
                <a:gd name="T9" fmla="*/ 56 h 704"/>
                <a:gd name="T10" fmla="*/ 286 w 606"/>
                <a:gd name="T11" fmla="*/ 104 h 704"/>
                <a:gd name="T12" fmla="*/ 236 w 606"/>
                <a:gd name="T13" fmla="*/ 136 h 704"/>
                <a:gd name="T14" fmla="*/ 134 w 606"/>
                <a:gd name="T15" fmla="*/ 184 h 704"/>
                <a:gd name="T16" fmla="*/ 75 w 606"/>
                <a:gd name="T17" fmla="*/ 200 h 704"/>
                <a:gd name="T18" fmla="*/ 75 w 606"/>
                <a:gd name="T19" fmla="*/ 232 h 704"/>
                <a:gd name="T20" fmla="*/ 50 w 606"/>
                <a:gd name="T21" fmla="*/ 288 h 704"/>
                <a:gd name="T22" fmla="*/ 16 w 606"/>
                <a:gd name="T23" fmla="*/ 344 h 704"/>
                <a:gd name="T24" fmla="*/ 33 w 606"/>
                <a:gd name="T25" fmla="*/ 392 h 704"/>
                <a:gd name="T26" fmla="*/ 59 w 606"/>
                <a:gd name="T27" fmla="*/ 464 h 704"/>
                <a:gd name="T28" fmla="*/ 118 w 606"/>
                <a:gd name="T29" fmla="*/ 480 h 704"/>
                <a:gd name="T30" fmla="*/ 286 w 606"/>
                <a:gd name="T31" fmla="*/ 472 h 704"/>
                <a:gd name="T32" fmla="*/ 337 w 606"/>
                <a:gd name="T33" fmla="*/ 496 h 704"/>
                <a:gd name="T34" fmla="*/ 294 w 606"/>
                <a:gd name="T35" fmla="*/ 512 h 704"/>
                <a:gd name="T36" fmla="*/ 210 w 606"/>
                <a:gd name="T37" fmla="*/ 488 h 704"/>
                <a:gd name="T38" fmla="*/ 160 w 606"/>
                <a:gd name="T39" fmla="*/ 512 h 704"/>
                <a:gd name="T40" fmla="*/ 160 w 606"/>
                <a:gd name="T41" fmla="*/ 568 h 704"/>
                <a:gd name="T42" fmla="*/ 202 w 606"/>
                <a:gd name="T43" fmla="*/ 592 h 704"/>
                <a:gd name="T44" fmla="*/ 236 w 606"/>
                <a:gd name="T45" fmla="*/ 672 h 704"/>
                <a:gd name="T46" fmla="*/ 278 w 606"/>
                <a:gd name="T47" fmla="*/ 656 h 704"/>
                <a:gd name="T48" fmla="*/ 337 w 606"/>
                <a:gd name="T49" fmla="*/ 656 h 704"/>
                <a:gd name="T50" fmla="*/ 328 w 606"/>
                <a:gd name="T51" fmla="*/ 568 h 704"/>
                <a:gd name="T52" fmla="*/ 370 w 606"/>
                <a:gd name="T53" fmla="*/ 584 h 704"/>
                <a:gd name="T54" fmla="*/ 387 w 606"/>
                <a:gd name="T55" fmla="*/ 576 h 704"/>
                <a:gd name="T56" fmla="*/ 353 w 606"/>
                <a:gd name="T57" fmla="*/ 528 h 704"/>
                <a:gd name="T58" fmla="*/ 455 w 606"/>
                <a:gd name="T59" fmla="*/ 528 h 704"/>
                <a:gd name="T60" fmla="*/ 438 w 606"/>
                <a:gd name="T61" fmla="*/ 464 h 704"/>
                <a:gd name="T62" fmla="*/ 438 w 606"/>
                <a:gd name="T63" fmla="*/ 448 h 704"/>
                <a:gd name="T64" fmla="*/ 480 w 606"/>
                <a:gd name="T65" fmla="*/ 480 h 704"/>
                <a:gd name="T66" fmla="*/ 463 w 606"/>
                <a:gd name="T67" fmla="*/ 440 h 704"/>
                <a:gd name="T68" fmla="*/ 353 w 606"/>
                <a:gd name="T69" fmla="*/ 384 h 704"/>
                <a:gd name="T70" fmla="*/ 337 w 606"/>
                <a:gd name="T71" fmla="*/ 400 h 704"/>
                <a:gd name="T72" fmla="*/ 311 w 606"/>
                <a:gd name="T73" fmla="*/ 408 h 704"/>
                <a:gd name="T74" fmla="*/ 294 w 606"/>
                <a:gd name="T75" fmla="*/ 376 h 704"/>
                <a:gd name="T76" fmla="*/ 337 w 606"/>
                <a:gd name="T77" fmla="*/ 360 h 704"/>
                <a:gd name="T78" fmla="*/ 320 w 606"/>
                <a:gd name="T79" fmla="*/ 320 h 704"/>
                <a:gd name="T80" fmla="*/ 236 w 606"/>
                <a:gd name="T81" fmla="*/ 240 h 704"/>
                <a:gd name="T82" fmla="*/ 261 w 606"/>
                <a:gd name="T83" fmla="*/ 200 h 704"/>
                <a:gd name="T84" fmla="*/ 294 w 606"/>
                <a:gd name="T85" fmla="*/ 232 h 704"/>
                <a:gd name="T86" fmla="*/ 337 w 606"/>
                <a:gd name="T87" fmla="*/ 264 h 704"/>
                <a:gd name="T88" fmla="*/ 362 w 606"/>
                <a:gd name="T89" fmla="*/ 208 h 704"/>
                <a:gd name="T90" fmla="*/ 387 w 606"/>
                <a:gd name="T91" fmla="*/ 144 h 704"/>
                <a:gd name="T92" fmla="*/ 497 w 606"/>
                <a:gd name="T93" fmla="*/ 112 h 704"/>
                <a:gd name="T94" fmla="*/ 564 w 606"/>
                <a:gd name="T95" fmla="*/ 112 h 704"/>
                <a:gd name="T96" fmla="*/ 598 w 606"/>
                <a:gd name="T97" fmla="*/ 96 h 7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06" h="704">
                  <a:moveTo>
                    <a:pt x="589" y="72"/>
                  </a:moveTo>
                  <a:lnTo>
                    <a:pt x="606" y="24"/>
                  </a:lnTo>
                  <a:lnTo>
                    <a:pt x="581" y="0"/>
                  </a:lnTo>
                  <a:lnTo>
                    <a:pt x="556" y="0"/>
                  </a:lnTo>
                  <a:lnTo>
                    <a:pt x="564" y="40"/>
                  </a:lnTo>
                  <a:lnTo>
                    <a:pt x="530" y="56"/>
                  </a:lnTo>
                  <a:lnTo>
                    <a:pt x="471" y="72"/>
                  </a:lnTo>
                  <a:lnTo>
                    <a:pt x="446" y="72"/>
                  </a:lnTo>
                  <a:lnTo>
                    <a:pt x="412" y="72"/>
                  </a:lnTo>
                  <a:lnTo>
                    <a:pt x="379" y="56"/>
                  </a:lnTo>
                  <a:lnTo>
                    <a:pt x="328" y="88"/>
                  </a:lnTo>
                  <a:lnTo>
                    <a:pt x="286" y="104"/>
                  </a:lnTo>
                  <a:lnTo>
                    <a:pt x="244" y="104"/>
                  </a:lnTo>
                  <a:lnTo>
                    <a:pt x="236" y="136"/>
                  </a:lnTo>
                  <a:lnTo>
                    <a:pt x="168" y="144"/>
                  </a:lnTo>
                  <a:lnTo>
                    <a:pt x="134" y="184"/>
                  </a:lnTo>
                  <a:lnTo>
                    <a:pt x="109" y="184"/>
                  </a:lnTo>
                  <a:lnTo>
                    <a:pt x="75" y="200"/>
                  </a:lnTo>
                  <a:lnTo>
                    <a:pt x="67" y="200"/>
                  </a:lnTo>
                  <a:lnTo>
                    <a:pt x="75" y="232"/>
                  </a:lnTo>
                  <a:lnTo>
                    <a:pt x="50" y="248"/>
                  </a:lnTo>
                  <a:lnTo>
                    <a:pt x="50" y="288"/>
                  </a:lnTo>
                  <a:lnTo>
                    <a:pt x="16" y="304"/>
                  </a:lnTo>
                  <a:lnTo>
                    <a:pt x="16" y="344"/>
                  </a:lnTo>
                  <a:lnTo>
                    <a:pt x="0" y="352"/>
                  </a:lnTo>
                  <a:lnTo>
                    <a:pt x="33" y="392"/>
                  </a:lnTo>
                  <a:lnTo>
                    <a:pt x="75" y="424"/>
                  </a:lnTo>
                  <a:lnTo>
                    <a:pt x="59" y="464"/>
                  </a:lnTo>
                  <a:lnTo>
                    <a:pt x="92" y="464"/>
                  </a:lnTo>
                  <a:lnTo>
                    <a:pt x="118" y="480"/>
                  </a:lnTo>
                  <a:lnTo>
                    <a:pt x="202" y="480"/>
                  </a:lnTo>
                  <a:lnTo>
                    <a:pt x="286" y="472"/>
                  </a:lnTo>
                  <a:lnTo>
                    <a:pt x="362" y="480"/>
                  </a:lnTo>
                  <a:lnTo>
                    <a:pt x="337" y="496"/>
                  </a:lnTo>
                  <a:lnTo>
                    <a:pt x="328" y="512"/>
                  </a:lnTo>
                  <a:lnTo>
                    <a:pt x="294" y="512"/>
                  </a:lnTo>
                  <a:lnTo>
                    <a:pt x="261" y="504"/>
                  </a:lnTo>
                  <a:lnTo>
                    <a:pt x="210" y="488"/>
                  </a:lnTo>
                  <a:lnTo>
                    <a:pt x="185" y="504"/>
                  </a:lnTo>
                  <a:lnTo>
                    <a:pt x="160" y="512"/>
                  </a:lnTo>
                  <a:lnTo>
                    <a:pt x="134" y="552"/>
                  </a:lnTo>
                  <a:lnTo>
                    <a:pt x="160" y="568"/>
                  </a:lnTo>
                  <a:lnTo>
                    <a:pt x="185" y="584"/>
                  </a:lnTo>
                  <a:lnTo>
                    <a:pt x="202" y="592"/>
                  </a:lnTo>
                  <a:lnTo>
                    <a:pt x="210" y="624"/>
                  </a:lnTo>
                  <a:lnTo>
                    <a:pt x="236" y="672"/>
                  </a:lnTo>
                  <a:lnTo>
                    <a:pt x="252" y="648"/>
                  </a:lnTo>
                  <a:lnTo>
                    <a:pt x="278" y="656"/>
                  </a:lnTo>
                  <a:lnTo>
                    <a:pt x="311" y="704"/>
                  </a:lnTo>
                  <a:lnTo>
                    <a:pt x="337" y="656"/>
                  </a:lnTo>
                  <a:lnTo>
                    <a:pt x="396" y="688"/>
                  </a:lnTo>
                  <a:lnTo>
                    <a:pt x="328" y="568"/>
                  </a:lnTo>
                  <a:lnTo>
                    <a:pt x="353" y="576"/>
                  </a:lnTo>
                  <a:lnTo>
                    <a:pt x="370" y="584"/>
                  </a:lnTo>
                  <a:lnTo>
                    <a:pt x="370" y="600"/>
                  </a:lnTo>
                  <a:lnTo>
                    <a:pt x="387" y="576"/>
                  </a:lnTo>
                  <a:lnTo>
                    <a:pt x="412" y="560"/>
                  </a:lnTo>
                  <a:lnTo>
                    <a:pt x="353" y="528"/>
                  </a:lnTo>
                  <a:lnTo>
                    <a:pt x="404" y="512"/>
                  </a:lnTo>
                  <a:lnTo>
                    <a:pt x="455" y="528"/>
                  </a:lnTo>
                  <a:lnTo>
                    <a:pt x="446" y="488"/>
                  </a:lnTo>
                  <a:lnTo>
                    <a:pt x="438" y="464"/>
                  </a:lnTo>
                  <a:lnTo>
                    <a:pt x="412" y="448"/>
                  </a:lnTo>
                  <a:lnTo>
                    <a:pt x="438" y="448"/>
                  </a:lnTo>
                  <a:lnTo>
                    <a:pt x="455" y="464"/>
                  </a:lnTo>
                  <a:lnTo>
                    <a:pt x="480" y="480"/>
                  </a:lnTo>
                  <a:lnTo>
                    <a:pt x="514" y="472"/>
                  </a:lnTo>
                  <a:lnTo>
                    <a:pt x="463" y="440"/>
                  </a:lnTo>
                  <a:lnTo>
                    <a:pt x="421" y="408"/>
                  </a:lnTo>
                  <a:lnTo>
                    <a:pt x="353" y="384"/>
                  </a:lnTo>
                  <a:lnTo>
                    <a:pt x="337" y="384"/>
                  </a:lnTo>
                  <a:lnTo>
                    <a:pt x="337" y="400"/>
                  </a:lnTo>
                  <a:lnTo>
                    <a:pt x="345" y="416"/>
                  </a:lnTo>
                  <a:lnTo>
                    <a:pt x="311" y="408"/>
                  </a:lnTo>
                  <a:lnTo>
                    <a:pt x="294" y="400"/>
                  </a:lnTo>
                  <a:lnTo>
                    <a:pt x="294" y="376"/>
                  </a:lnTo>
                  <a:lnTo>
                    <a:pt x="294" y="352"/>
                  </a:lnTo>
                  <a:lnTo>
                    <a:pt x="337" y="360"/>
                  </a:lnTo>
                  <a:lnTo>
                    <a:pt x="337" y="336"/>
                  </a:lnTo>
                  <a:lnTo>
                    <a:pt x="320" y="320"/>
                  </a:lnTo>
                  <a:lnTo>
                    <a:pt x="269" y="288"/>
                  </a:lnTo>
                  <a:lnTo>
                    <a:pt x="236" y="240"/>
                  </a:lnTo>
                  <a:lnTo>
                    <a:pt x="244" y="224"/>
                  </a:lnTo>
                  <a:lnTo>
                    <a:pt x="261" y="200"/>
                  </a:lnTo>
                  <a:lnTo>
                    <a:pt x="269" y="224"/>
                  </a:lnTo>
                  <a:lnTo>
                    <a:pt x="294" y="232"/>
                  </a:lnTo>
                  <a:lnTo>
                    <a:pt x="320" y="240"/>
                  </a:lnTo>
                  <a:lnTo>
                    <a:pt x="337" y="264"/>
                  </a:lnTo>
                  <a:lnTo>
                    <a:pt x="337" y="232"/>
                  </a:lnTo>
                  <a:lnTo>
                    <a:pt x="362" y="208"/>
                  </a:lnTo>
                  <a:lnTo>
                    <a:pt x="370" y="160"/>
                  </a:lnTo>
                  <a:lnTo>
                    <a:pt x="387" y="144"/>
                  </a:lnTo>
                  <a:lnTo>
                    <a:pt x="412" y="136"/>
                  </a:lnTo>
                  <a:lnTo>
                    <a:pt x="497" y="112"/>
                  </a:lnTo>
                  <a:lnTo>
                    <a:pt x="539" y="112"/>
                  </a:lnTo>
                  <a:lnTo>
                    <a:pt x="564" y="112"/>
                  </a:lnTo>
                  <a:lnTo>
                    <a:pt x="573" y="128"/>
                  </a:lnTo>
                  <a:lnTo>
                    <a:pt x="598" y="96"/>
                  </a:lnTo>
                  <a:lnTo>
                    <a:pt x="589" y="72"/>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4" name="Freeform 73"/>
            <p:cNvSpPr>
              <a:spLocks/>
            </p:cNvSpPr>
            <p:nvPr/>
          </p:nvSpPr>
          <p:spPr bwMode="auto">
            <a:xfrm>
              <a:off x="4815" y="3488"/>
              <a:ext cx="244" cy="192"/>
            </a:xfrm>
            <a:custGeom>
              <a:avLst/>
              <a:gdLst>
                <a:gd name="T0" fmla="*/ 227 w 244"/>
                <a:gd name="T1" fmla="*/ 32 h 192"/>
                <a:gd name="T2" fmla="*/ 185 w 244"/>
                <a:gd name="T3" fmla="*/ 16 h 192"/>
                <a:gd name="T4" fmla="*/ 177 w 244"/>
                <a:gd name="T5" fmla="*/ 0 h 192"/>
                <a:gd name="T6" fmla="*/ 134 w 244"/>
                <a:gd name="T7" fmla="*/ 0 h 192"/>
                <a:gd name="T8" fmla="*/ 75 w 244"/>
                <a:gd name="T9" fmla="*/ 24 h 192"/>
                <a:gd name="T10" fmla="*/ 50 w 244"/>
                <a:gd name="T11" fmla="*/ 32 h 192"/>
                <a:gd name="T12" fmla="*/ 25 w 244"/>
                <a:gd name="T13" fmla="*/ 40 h 192"/>
                <a:gd name="T14" fmla="*/ 16 w 244"/>
                <a:gd name="T15" fmla="*/ 72 h 192"/>
                <a:gd name="T16" fmla="*/ 0 w 244"/>
                <a:gd name="T17" fmla="*/ 64 h 192"/>
                <a:gd name="T18" fmla="*/ 0 w 244"/>
                <a:gd name="T19" fmla="*/ 88 h 192"/>
                <a:gd name="T20" fmla="*/ 8 w 244"/>
                <a:gd name="T21" fmla="*/ 144 h 192"/>
                <a:gd name="T22" fmla="*/ 33 w 244"/>
                <a:gd name="T23" fmla="*/ 176 h 192"/>
                <a:gd name="T24" fmla="*/ 59 w 244"/>
                <a:gd name="T25" fmla="*/ 184 h 192"/>
                <a:gd name="T26" fmla="*/ 67 w 244"/>
                <a:gd name="T27" fmla="*/ 192 h 192"/>
                <a:gd name="T28" fmla="*/ 75 w 244"/>
                <a:gd name="T29" fmla="*/ 192 h 192"/>
                <a:gd name="T30" fmla="*/ 109 w 244"/>
                <a:gd name="T31" fmla="*/ 176 h 192"/>
                <a:gd name="T32" fmla="*/ 134 w 244"/>
                <a:gd name="T33" fmla="*/ 176 h 192"/>
                <a:gd name="T34" fmla="*/ 168 w 244"/>
                <a:gd name="T35" fmla="*/ 136 h 192"/>
                <a:gd name="T36" fmla="*/ 236 w 244"/>
                <a:gd name="T37" fmla="*/ 128 h 192"/>
                <a:gd name="T38" fmla="*/ 244 w 244"/>
                <a:gd name="T39" fmla="*/ 104 h 192"/>
                <a:gd name="T40" fmla="*/ 244 w 244"/>
                <a:gd name="T41" fmla="*/ 64 h 192"/>
                <a:gd name="T42" fmla="*/ 227 w 244"/>
                <a:gd name="T43" fmla="*/ 32 h 1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4" h="192">
                  <a:moveTo>
                    <a:pt x="227" y="32"/>
                  </a:moveTo>
                  <a:lnTo>
                    <a:pt x="185" y="16"/>
                  </a:lnTo>
                  <a:lnTo>
                    <a:pt x="177" y="0"/>
                  </a:lnTo>
                  <a:lnTo>
                    <a:pt x="134" y="0"/>
                  </a:lnTo>
                  <a:lnTo>
                    <a:pt x="75" y="24"/>
                  </a:lnTo>
                  <a:lnTo>
                    <a:pt x="50" y="32"/>
                  </a:lnTo>
                  <a:lnTo>
                    <a:pt x="25" y="40"/>
                  </a:lnTo>
                  <a:lnTo>
                    <a:pt x="16" y="72"/>
                  </a:lnTo>
                  <a:lnTo>
                    <a:pt x="0" y="64"/>
                  </a:lnTo>
                  <a:lnTo>
                    <a:pt x="0" y="88"/>
                  </a:lnTo>
                  <a:lnTo>
                    <a:pt x="8" y="144"/>
                  </a:lnTo>
                  <a:lnTo>
                    <a:pt x="33" y="176"/>
                  </a:lnTo>
                  <a:lnTo>
                    <a:pt x="59" y="184"/>
                  </a:lnTo>
                  <a:lnTo>
                    <a:pt x="67" y="192"/>
                  </a:lnTo>
                  <a:lnTo>
                    <a:pt x="75" y="192"/>
                  </a:lnTo>
                  <a:lnTo>
                    <a:pt x="109" y="176"/>
                  </a:lnTo>
                  <a:lnTo>
                    <a:pt x="134" y="176"/>
                  </a:lnTo>
                  <a:lnTo>
                    <a:pt x="168" y="136"/>
                  </a:lnTo>
                  <a:lnTo>
                    <a:pt x="236" y="128"/>
                  </a:lnTo>
                  <a:lnTo>
                    <a:pt x="244" y="104"/>
                  </a:lnTo>
                  <a:lnTo>
                    <a:pt x="244" y="64"/>
                  </a:lnTo>
                  <a:lnTo>
                    <a:pt x="227" y="32"/>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5" name="Freeform 74"/>
            <p:cNvSpPr>
              <a:spLocks/>
            </p:cNvSpPr>
            <p:nvPr/>
          </p:nvSpPr>
          <p:spPr bwMode="auto">
            <a:xfrm>
              <a:off x="4965" y="3184"/>
              <a:ext cx="590" cy="408"/>
            </a:xfrm>
            <a:custGeom>
              <a:avLst/>
              <a:gdLst>
                <a:gd name="T0" fmla="*/ 455 w 590"/>
                <a:gd name="T1" fmla="*/ 256 h 408"/>
                <a:gd name="T2" fmla="*/ 489 w 590"/>
                <a:gd name="T3" fmla="*/ 248 h 408"/>
                <a:gd name="T4" fmla="*/ 514 w 590"/>
                <a:gd name="T5" fmla="*/ 232 h 408"/>
                <a:gd name="T6" fmla="*/ 565 w 590"/>
                <a:gd name="T7" fmla="*/ 240 h 408"/>
                <a:gd name="T8" fmla="*/ 590 w 590"/>
                <a:gd name="T9" fmla="*/ 232 h 408"/>
                <a:gd name="T10" fmla="*/ 565 w 590"/>
                <a:gd name="T11" fmla="*/ 200 h 408"/>
                <a:gd name="T12" fmla="*/ 523 w 590"/>
                <a:gd name="T13" fmla="*/ 176 h 408"/>
                <a:gd name="T14" fmla="*/ 548 w 590"/>
                <a:gd name="T15" fmla="*/ 144 h 408"/>
                <a:gd name="T16" fmla="*/ 548 w 590"/>
                <a:gd name="T17" fmla="*/ 104 h 408"/>
                <a:gd name="T18" fmla="*/ 548 w 590"/>
                <a:gd name="T19" fmla="*/ 72 h 408"/>
                <a:gd name="T20" fmla="*/ 573 w 590"/>
                <a:gd name="T21" fmla="*/ 64 h 408"/>
                <a:gd name="T22" fmla="*/ 582 w 590"/>
                <a:gd name="T23" fmla="*/ 48 h 408"/>
                <a:gd name="T24" fmla="*/ 582 w 590"/>
                <a:gd name="T25" fmla="*/ 32 h 408"/>
                <a:gd name="T26" fmla="*/ 582 w 590"/>
                <a:gd name="T27" fmla="*/ 16 h 408"/>
                <a:gd name="T28" fmla="*/ 531 w 590"/>
                <a:gd name="T29" fmla="*/ 16 h 408"/>
                <a:gd name="T30" fmla="*/ 523 w 590"/>
                <a:gd name="T31" fmla="*/ 0 h 408"/>
                <a:gd name="T32" fmla="*/ 481 w 590"/>
                <a:gd name="T33" fmla="*/ 8 h 408"/>
                <a:gd name="T34" fmla="*/ 455 w 590"/>
                <a:gd name="T35" fmla="*/ 0 h 408"/>
                <a:gd name="T36" fmla="*/ 413 w 590"/>
                <a:gd name="T37" fmla="*/ 8 h 408"/>
                <a:gd name="T38" fmla="*/ 363 w 590"/>
                <a:gd name="T39" fmla="*/ 24 h 408"/>
                <a:gd name="T40" fmla="*/ 321 w 590"/>
                <a:gd name="T41" fmla="*/ 80 h 408"/>
                <a:gd name="T42" fmla="*/ 270 w 590"/>
                <a:gd name="T43" fmla="*/ 88 h 408"/>
                <a:gd name="T44" fmla="*/ 219 w 590"/>
                <a:gd name="T45" fmla="*/ 88 h 408"/>
                <a:gd name="T46" fmla="*/ 194 w 590"/>
                <a:gd name="T47" fmla="*/ 88 h 408"/>
                <a:gd name="T48" fmla="*/ 169 w 590"/>
                <a:gd name="T49" fmla="*/ 112 h 408"/>
                <a:gd name="T50" fmla="*/ 76 w 590"/>
                <a:gd name="T51" fmla="*/ 112 h 408"/>
                <a:gd name="T52" fmla="*/ 43 w 590"/>
                <a:gd name="T53" fmla="*/ 104 h 408"/>
                <a:gd name="T54" fmla="*/ 43 w 590"/>
                <a:gd name="T55" fmla="*/ 80 h 408"/>
                <a:gd name="T56" fmla="*/ 9 w 590"/>
                <a:gd name="T57" fmla="*/ 64 h 408"/>
                <a:gd name="T58" fmla="*/ 0 w 590"/>
                <a:gd name="T59" fmla="*/ 88 h 408"/>
                <a:gd name="T60" fmla="*/ 9 w 590"/>
                <a:gd name="T61" fmla="*/ 120 h 408"/>
                <a:gd name="T62" fmla="*/ 26 w 590"/>
                <a:gd name="T63" fmla="*/ 152 h 408"/>
                <a:gd name="T64" fmla="*/ 68 w 590"/>
                <a:gd name="T65" fmla="*/ 184 h 408"/>
                <a:gd name="T66" fmla="*/ 51 w 590"/>
                <a:gd name="T67" fmla="*/ 224 h 408"/>
                <a:gd name="T68" fmla="*/ 34 w 590"/>
                <a:gd name="T69" fmla="*/ 232 h 408"/>
                <a:gd name="T70" fmla="*/ 34 w 590"/>
                <a:gd name="T71" fmla="*/ 264 h 408"/>
                <a:gd name="T72" fmla="*/ 51 w 590"/>
                <a:gd name="T73" fmla="*/ 272 h 408"/>
                <a:gd name="T74" fmla="*/ 43 w 590"/>
                <a:gd name="T75" fmla="*/ 304 h 408"/>
                <a:gd name="T76" fmla="*/ 51 w 590"/>
                <a:gd name="T77" fmla="*/ 320 h 408"/>
                <a:gd name="T78" fmla="*/ 93 w 590"/>
                <a:gd name="T79" fmla="*/ 336 h 408"/>
                <a:gd name="T80" fmla="*/ 110 w 590"/>
                <a:gd name="T81" fmla="*/ 368 h 408"/>
                <a:gd name="T82" fmla="*/ 110 w 590"/>
                <a:gd name="T83" fmla="*/ 408 h 408"/>
                <a:gd name="T84" fmla="*/ 110 w 590"/>
                <a:gd name="T85" fmla="*/ 400 h 408"/>
                <a:gd name="T86" fmla="*/ 152 w 590"/>
                <a:gd name="T87" fmla="*/ 400 h 408"/>
                <a:gd name="T88" fmla="*/ 194 w 590"/>
                <a:gd name="T89" fmla="*/ 384 h 408"/>
                <a:gd name="T90" fmla="*/ 245 w 590"/>
                <a:gd name="T91" fmla="*/ 352 h 408"/>
                <a:gd name="T92" fmla="*/ 278 w 590"/>
                <a:gd name="T93" fmla="*/ 368 h 408"/>
                <a:gd name="T94" fmla="*/ 312 w 590"/>
                <a:gd name="T95" fmla="*/ 368 h 408"/>
                <a:gd name="T96" fmla="*/ 337 w 590"/>
                <a:gd name="T97" fmla="*/ 368 h 408"/>
                <a:gd name="T98" fmla="*/ 396 w 590"/>
                <a:gd name="T99" fmla="*/ 352 h 408"/>
                <a:gd name="T100" fmla="*/ 430 w 590"/>
                <a:gd name="T101" fmla="*/ 336 h 408"/>
                <a:gd name="T102" fmla="*/ 422 w 590"/>
                <a:gd name="T103" fmla="*/ 296 h 408"/>
                <a:gd name="T104" fmla="*/ 447 w 590"/>
                <a:gd name="T105" fmla="*/ 296 h 408"/>
                <a:gd name="T106" fmla="*/ 455 w 590"/>
                <a:gd name="T107" fmla="*/ 280 h 408"/>
                <a:gd name="T108" fmla="*/ 455 w 590"/>
                <a:gd name="T109" fmla="*/ 256 h 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90" h="408">
                  <a:moveTo>
                    <a:pt x="455" y="256"/>
                  </a:moveTo>
                  <a:lnTo>
                    <a:pt x="489" y="248"/>
                  </a:lnTo>
                  <a:lnTo>
                    <a:pt x="514" y="232"/>
                  </a:lnTo>
                  <a:lnTo>
                    <a:pt x="565" y="240"/>
                  </a:lnTo>
                  <a:lnTo>
                    <a:pt x="590" y="232"/>
                  </a:lnTo>
                  <a:lnTo>
                    <a:pt x="565" y="200"/>
                  </a:lnTo>
                  <a:lnTo>
                    <a:pt x="523" y="176"/>
                  </a:lnTo>
                  <a:lnTo>
                    <a:pt x="548" y="144"/>
                  </a:lnTo>
                  <a:lnTo>
                    <a:pt x="548" y="104"/>
                  </a:lnTo>
                  <a:lnTo>
                    <a:pt x="548" y="72"/>
                  </a:lnTo>
                  <a:lnTo>
                    <a:pt x="573" y="64"/>
                  </a:lnTo>
                  <a:lnTo>
                    <a:pt x="582" y="48"/>
                  </a:lnTo>
                  <a:lnTo>
                    <a:pt x="582" y="32"/>
                  </a:lnTo>
                  <a:lnTo>
                    <a:pt x="582" y="16"/>
                  </a:lnTo>
                  <a:lnTo>
                    <a:pt x="531" y="16"/>
                  </a:lnTo>
                  <a:lnTo>
                    <a:pt x="523" y="0"/>
                  </a:lnTo>
                  <a:lnTo>
                    <a:pt x="481" y="8"/>
                  </a:lnTo>
                  <a:lnTo>
                    <a:pt x="455" y="0"/>
                  </a:lnTo>
                  <a:lnTo>
                    <a:pt x="413" y="8"/>
                  </a:lnTo>
                  <a:lnTo>
                    <a:pt x="363" y="24"/>
                  </a:lnTo>
                  <a:lnTo>
                    <a:pt x="321" y="80"/>
                  </a:lnTo>
                  <a:lnTo>
                    <a:pt x="270" y="88"/>
                  </a:lnTo>
                  <a:lnTo>
                    <a:pt x="219" y="88"/>
                  </a:lnTo>
                  <a:lnTo>
                    <a:pt x="194" y="88"/>
                  </a:lnTo>
                  <a:lnTo>
                    <a:pt x="169" y="112"/>
                  </a:lnTo>
                  <a:lnTo>
                    <a:pt x="76" y="112"/>
                  </a:lnTo>
                  <a:lnTo>
                    <a:pt x="43" y="104"/>
                  </a:lnTo>
                  <a:lnTo>
                    <a:pt x="43" y="80"/>
                  </a:lnTo>
                  <a:lnTo>
                    <a:pt x="9" y="64"/>
                  </a:lnTo>
                  <a:lnTo>
                    <a:pt x="0" y="88"/>
                  </a:lnTo>
                  <a:lnTo>
                    <a:pt x="9" y="120"/>
                  </a:lnTo>
                  <a:lnTo>
                    <a:pt x="26" y="152"/>
                  </a:lnTo>
                  <a:lnTo>
                    <a:pt x="68" y="184"/>
                  </a:lnTo>
                  <a:lnTo>
                    <a:pt x="51" y="224"/>
                  </a:lnTo>
                  <a:lnTo>
                    <a:pt x="34" y="232"/>
                  </a:lnTo>
                  <a:lnTo>
                    <a:pt x="34" y="264"/>
                  </a:lnTo>
                  <a:lnTo>
                    <a:pt x="51" y="272"/>
                  </a:lnTo>
                  <a:lnTo>
                    <a:pt x="43" y="304"/>
                  </a:lnTo>
                  <a:lnTo>
                    <a:pt x="51" y="320"/>
                  </a:lnTo>
                  <a:lnTo>
                    <a:pt x="93" y="336"/>
                  </a:lnTo>
                  <a:lnTo>
                    <a:pt x="110" y="368"/>
                  </a:lnTo>
                  <a:lnTo>
                    <a:pt x="110" y="408"/>
                  </a:lnTo>
                  <a:lnTo>
                    <a:pt x="110" y="400"/>
                  </a:lnTo>
                  <a:lnTo>
                    <a:pt x="152" y="400"/>
                  </a:lnTo>
                  <a:lnTo>
                    <a:pt x="194" y="384"/>
                  </a:lnTo>
                  <a:lnTo>
                    <a:pt x="245" y="352"/>
                  </a:lnTo>
                  <a:lnTo>
                    <a:pt x="278" y="368"/>
                  </a:lnTo>
                  <a:lnTo>
                    <a:pt x="312" y="368"/>
                  </a:lnTo>
                  <a:lnTo>
                    <a:pt x="337" y="368"/>
                  </a:lnTo>
                  <a:lnTo>
                    <a:pt x="396" y="352"/>
                  </a:lnTo>
                  <a:lnTo>
                    <a:pt x="430" y="336"/>
                  </a:lnTo>
                  <a:lnTo>
                    <a:pt x="422" y="296"/>
                  </a:lnTo>
                  <a:lnTo>
                    <a:pt x="447" y="296"/>
                  </a:lnTo>
                  <a:lnTo>
                    <a:pt x="455" y="280"/>
                  </a:lnTo>
                  <a:lnTo>
                    <a:pt x="455" y="256"/>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6" name="Freeform 75"/>
            <p:cNvSpPr>
              <a:spLocks/>
            </p:cNvSpPr>
            <p:nvPr/>
          </p:nvSpPr>
          <p:spPr bwMode="auto">
            <a:xfrm>
              <a:off x="4831" y="3488"/>
              <a:ext cx="244" cy="192"/>
            </a:xfrm>
            <a:custGeom>
              <a:avLst/>
              <a:gdLst>
                <a:gd name="T0" fmla="*/ 227 w 244"/>
                <a:gd name="T1" fmla="*/ 32 h 192"/>
                <a:gd name="T2" fmla="*/ 185 w 244"/>
                <a:gd name="T3" fmla="*/ 16 h 192"/>
                <a:gd name="T4" fmla="*/ 177 w 244"/>
                <a:gd name="T5" fmla="*/ 0 h 192"/>
                <a:gd name="T6" fmla="*/ 177 w 244"/>
                <a:gd name="T7" fmla="*/ 0 h 192"/>
                <a:gd name="T8" fmla="*/ 134 w 244"/>
                <a:gd name="T9" fmla="*/ 0 h 192"/>
                <a:gd name="T10" fmla="*/ 75 w 244"/>
                <a:gd name="T11" fmla="*/ 24 h 192"/>
                <a:gd name="T12" fmla="*/ 50 w 244"/>
                <a:gd name="T13" fmla="*/ 32 h 192"/>
                <a:gd name="T14" fmla="*/ 25 w 244"/>
                <a:gd name="T15" fmla="*/ 40 h 192"/>
                <a:gd name="T16" fmla="*/ 16 w 244"/>
                <a:gd name="T17" fmla="*/ 72 h 192"/>
                <a:gd name="T18" fmla="*/ 0 w 244"/>
                <a:gd name="T19" fmla="*/ 64 h 192"/>
                <a:gd name="T20" fmla="*/ 0 w 244"/>
                <a:gd name="T21" fmla="*/ 88 h 192"/>
                <a:gd name="T22" fmla="*/ 8 w 244"/>
                <a:gd name="T23" fmla="*/ 144 h 192"/>
                <a:gd name="T24" fmla="*/ 33 w 244"/>
                <a:gd name="T25" fmla="*/ 176 h 192"/>
                <a:gd name="T26" fmla="*/ 59 w 244"/>
                <a:gd name="T27" fmla="*/ 184 h 192"/>
                <a:gd name="T28" fmla="*/ 67 w 244"/>
                <a:gd name="T29" fmla="*/ 192 h 192"/>
                <a:gd name="T30" fmla="*/ 75 w 244"/>
                <a:gd name="T31" fmla="*/ 192 h 192"/>
                <a:gd name="T32" fmla="*/ 109 w 244"/>
                <a:gd name="T33" fmla="*/ 176 h 192"/>
                <a:gd name="T34" fmla="*/ 134 w 244"/>
                <a:gd name="T35" fmla="*/ 176 h 192"/>
                <a:gd name="T36" fmla="*/ 168 w 244"/>
                <a:gd name="T37" fmla="*/ 136 h 192"/>
                <a:gd name="T38" fmla="*/ 236 w 244"/>
                <a:gd name="T39" fmla="*/ 128 h 192"/>
                <a:gd name="T40" fmla="*/ 244 w 244"/>
                <a:gd name="T41" fmla="*/ 104 h 192"/>
                <a:gd name="T42" fmla="*/ 244 w 244"/>
                <a:gd name="T43" fmla="*/ 64 h 192"/>
                <a:gd name="T44" fmla="*/ 227 w 244"/>
                <a:gd name="T45" fmla="*/ 32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44" h="192">
                  <a:moveTo>
                    <a:pt x="227" y="32"/>
                  </a:moveTo>
                  <a:lnTo>
                    <a:pt x="185" y="16"/>
                  </a:lnTo>
                  <a:lnTo>
                    <a:pt x="177" y="0"/>
                  </a:lnTo>
                  <a:lnTo>
                    <a:pt x="134" y="0"/>
                  </a:lnTo>
                  <a:lnTo>
                    <a:pt x="75" y="24"/>
                  </a:lnTo>
                  <a:lnTo>
                    <a:pt x="50" y="32"/>
                  </a:lnTo>
                  <a:lnTo>
                    <a:pt x="25" y="40"/>
                  </a:lnTo>
                  <a:lnTo>
                    <a:pt x="16" y="72"/>
                  </a:lnTo>
                  <a:lnTo>
                    <a:pt x="0" y="64"/>
                  </a:lnTo>
                  <a:lnTo>
                    <a:pt x="0" y="88"/>
                  </a:lnTo>
                  <a:lnTo>
                    <a:pt x="8" y="144"/>
                  </a:lnTo>
                  <a:lnTo>
                    <a:pt x="33" y="176"/>
                  </a:lnTo>
                  <a:lnTo>
                    <a:pt x="59" y="184"/>
                  </a:lnTo>
                  <a:lnTo>
                    <a:pt x="67" y="192"/>
                  </a:lnTo>
                  <a:lnTo>
                    <a:pt x="75" y="192"/>
                  </a:lnTo>
                  <a:lnTo>
                    <a:pt x="109" y="176"/>
                  </a:lnTo>
                  <a:lnTo>
                    <a:pt x="134" y="176"/>
                  </a:lnTo>
                  <a:lnTo>
                    <a:pt x="168" y="136"/>
                  </a:lnTo>
                  <a:lnTo>
                    <a:pt x="236" y="128"/>
                  </a:lnTo>
                  <a:lnTo>
                    <a:pt x="244" y="104"/>
                  </a:lnTo>
                  <a:lnTo>
                    <a:pt x="244" y="64"/>
                  </a:lnTo>
                  <a:lnTo>
                    <a:pt x="227" y="32"/>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7" name="Freeform 76"/>
            <p:cNvSpPr>
              <a:spLocks/>
            </p:cNvSpPr>
            <p:nvPr/>
          </p:nvSpPr>
          <p:spPr bwMode="auto">
            <a:xfrm>
              <a:off x="4965" y="3184"/>
              <a:ext cx="590" cy="408"/>
            </a:xfrm>
            <a:custGeom>
              <a:avLst/>
              <a:gdLst>
                <a:gd name="T0" fmla="*/ 455 w 590"/>
                <a:gd name="T1" fmla="*/ 256 h 408"/>
                <a:gd name="T2" fmla="*/ 489 w 590"/>
                <a:gd name="T3" fmla="*/ 248 h 408"/>
                <a:gd name="T4" fmla="*/ 514 w 590"/>
                <a:gd name="T5" fmla="*/ 232 h 408"/>
                <a:gd name="T6" fmla="*/ 565 w 590"/>
                <a:gd name="T7" fmla="*/ 240 h 408"/>
                <a:gd name="T8" fmla="*/ 590 w 590"/>
                <a:gd name="T9" fmla="*/ 232 h 408"/>
                <a:gd name="T10" fmla="*/ 565 w 590"/>
                <a:gd name="T11" fmla="*/ 200 h 408"/>
                <a:gd name="T12" fmla="*/ 523 w 590"/>
                <a:gd name="T13" fmla="*/ 176 h 408"/>
                <a:gd name="T14" fmla="*/ 548 w 590"/>
                <a:gd name="T15" fmla="*/ 144 h 408"/>
                <a:gd name="T16" fmla="*/ 548 w 590"/>
                <a:gd name="T17" fmla="*/ 104 h 408"/>
                <a:gd name="T18" fmla="*/ 548 w 590"/>
                <a:gd name="T19" fmla="*/ 72 h 408"/>
                <a:gd name="T20" fmla="*/ 573 w 590"/>
                <a:gd name="T21" fmla="*/ 64 h 408"/>
                <a:gd name="T22" fmla="*/ 582 w 590"/>
                <a:gd name="T23" fmla="*/ 48 h 408"/>
                <a:gd name="T24" fmla="*/ 582 w 590"/>
                <a:gd name="T25" fmla="*/ 32 h 408"/>
                <a:gd name="T26" fmla="*/ 582 w 590"/>
                <a:gd name="T27" fmla="*/ 16 h 408"/>
                <a:gd name="T28" fmla="*/ 531 w 590"/>
                <a:gd name="T29" fmla="*/ 16 h 408"/>
                <a:gd name="T30" fmla="*/ 523 w 590"/>
                <a:gd name="T31" fmla="*/ 0 h 408"/>
                <a:gd name="T32" fmla="*/ 481 w 590"/>
                <a:gd name="T33" fmla="*/ 8 h 408"/>
                <a:gd name="T34" fmla="*/ 455 w 590"/>
                <a:gd name="T35" fmla="*/ 0 h 408"/>
                <a:gd name="T36" fmla="*/ 413 w 590"/>
                <a:gd name="T37" fmla="*/ 8 h 408"/>
                <a:gd name="T38" fmla="*/ 363 w 590"/>
                <a:gd name="T39" fmla="*/ 24 h 408"/>
                <a:gd name="T40" fmla="*/ 321 w 590"/>
                <a:gd name="T41" fmla="*/ 80 h 408"/>
                <a:gd name="T42" fmla="*/ 270 w 590"/>
                <a:gd name="T43" fmla="*/ 88 h 408"/>
                <a:gd name="T44" fmla="*/ 219 w 590"/>
                <a:gd name="T45" fmla="*/ 88 h 408"/>
                <a:gd name="T46" fmla="*/ 194 w 590"/>
                <a:gd name="T47" fmla="*/ 88 h 408"/>
                <a:gd name="T48" fmla="*/ 169 w 590"/>
                <a:gd name="T49" fmla="*/ 112 h 408"/>
                <a:gd name="T50" fmla="*/ 76 w 590"/>
                <a:gd name="T51" fmla="*/ 112 h 408"/>
                <a:gd name="T52" fmla="*/ 43 w 590"/>
                <a:gd name="T53" fmla="*/ 104 h 408"/>
                <a:gd name="T54" fmla="*/ 43 w 590"/>
                <a:gd name="T55" fmla="*/ 80 h 408"/>
                <a:gd name="T56" fmla="*/ 9 w 590"/>
                <a:gd name="T57" fmla="*/ 64 h 408"/>
                <a:gd name="T58" fmla="*/ 0 w 590"/>
                <a:gd name="T59" fmla="*/ 88 h 408"/>
                <a:gd name="T60" fmla="*/ 9 w 590"/>
                <a:gd name="T61" fmla="*/ 120 h 408"/>
                <a:gd name="T62" fmla="*/ 26 w 590"/>
                <a:gd name="T63" fmla="*/ 152 h 408"/>
                <a:gd name="T64" fmla="*/ 68 w 590"/>
                <a:gd name="T65" fmla="*/ 184 h 408"/>
                <a:gd name="T66" fmla="*/ 51 w 590"/>
                <a:gd name="T67" fmla="*/ 224 h 408"/>
                <a:gd name="T68" fmla="*/ 34 w 590"/>
                <a:gd name="T69" fmla="*/ 232 h 408"/>
                <a:gd name="T70" fmla="*/ 34 w 590"/>
                <a:gd name="T71" fmla="*/ 264 h 408"/>
                <a:gd name="T72" fmla="*/ 51 w 590"/>
                <a:gd name="T73" fmla="*/ 272 h 408"/>
                <a:gd name="T74" fmla="*/ 43 w 590"/>
                <a:gd name="T75" fmla="*/ 304 h 408"/>
                <a:gd name="T76" fmla="*/ 51 w 590"/>
                <a:gd name="T77" fmla="*/ 320 h 408"/>
                <a:gd name="T78" fmla="*/ 93 w 590"/>
                <a:gd name="T79" fmla="*/ 336 h 408"/>
                <a:gd name="T80" fmla="*/ 110 w 590"/>
                <a:gd name="T81" fmla="*/ 368 h 408"/>
                <a:gd name="T82" fmla="*/ 110 w 590"/>
                <a:gd name="T83" fmla="*/ 408 h 408"/>
                <a:gd name="T84" fmla="*/ 110 w 590"/>
                <a:gd name="T85" fmla="*/ 400 h 408"/>
                <a:gd name="T86" fmla="*/ 152 w 590"/>
                <a:gd name="T87" fmla="*/ 400 h 408"/>
                <a:gd name="T88" fmla="*/ 194 w 590"/>
                <a:gd name="T89" fmla="*/ 384 h 408"/>
                <a:gd name="T90" fmla="*/ 245 w 590"/>
                <a:gd name="T91" fmla="*/ 352 h 408"/>
                <a:gd name="T92" fmla="*/ 278 w 590"/>
                <a:gd name="T93" fmla="*/ 368 h 408"/>
                <a:gd name="T94" fmla="*/ 312 w 590"/>
                <a:gd name="T95" fmla="*/ 368 h 408"/>
                <a:gd name="T96" fmla="*/ 337 w 590"/>
                <a:gd name="T97" fmla="*/ 368 h 408"/>
                <a:gd name="T98" fmla="*/ 396 w 590"/>
                <a:gd name="T99" fmla="*/ 352 h 408"/>
                <a:gd name="T100" fmla="*/ 430 w 590"/>
                <a:gd name="T101" fmla="*/ 336 h 408"/>
                <a:gd name="T102" fmla="*/ 422 w 590"/>
                <a:gd name="T103" fmla="*/ 296 h 408"/>
                <a:gd name="T104" fmla="*/ 447 w 590"/>
                <a:gd name="T105" fmla="*/ 296 h 408"/>
                <a:gd name="T106" fmla="*/ 447 w 590"/>
                <a:gd name="T107" fmla="*/ 296 h 408"/>
                <a:gd name="T108" fmla="*/ 455 w 590"/>
                <a:gd name="T109" fmla="*/ 280 h 408"/>
                <a:gd name="T110" fmla="*/ 455 w 590"/>
                <a:gd name="T111" fmla="*/ 256 h 4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90" h="408">
                  <a:moveTo>
                    <a:pt x="455" y="256"/>
                  </a:moveTo>
                  <a:lnTo>
                    <a:pt x="489" y="248"/>
                  </a:lnTo>
                  <a:lnTo>
                    <a:pt x="514" y="232"/>
                  </a:lnTo>
                  <a:lnTo>
                    <a:pt x="565" y="240"/>
                  </a:lnTo>
                  <a:lnTo>
                    <a:pt x="590" y="232"/>
                  </a:lnTo>
                  <a:lnTo>
                    <a:pt x="565" y="200"/>
                  </a:lnTo>
                  <a:lnTo>
                    <a:pt x="523" y="176"/>
                  </a:lnTo>
                  <a:lnTo>
                    <a:pt x="548" y="144"/>
                  </a:lnTo>
                  <a:lnTo>
                    <a:pt x="548" y="104"/>
                  </a:lnTo>
                  <a:lnTo>
                    <a:pt x="548" y="72"/>
                  </a:lnTo>
                  <a:lnTo>
                    <a:pt x="573" y="64"/>
                  </a:lnTo>
                  <a:lnTo>
                    <a:pt x="582" y="48"/>
                  </a:lnTo>
                  <a:lnTo>
                    <a:pt x="582" y="32"/>
                  </a:lnTo>
                  <a:lnTo>
                    <a:pt x="582" y="16"/>
                  </a:lnTo>
                  <a:lnTo>
                    <a:pt x="531" y="16"/>
                  </a:lnTo>
                  <a:lnTo>
                    <a:pt x="523" y="0"/>
                  </a:lnTo>
                  <a:lnTo>
                    <a:pt x="481" y="8"/>
                  </a:lnTo>
                  <a:lnTo>
                    <a:pt x="455" y="0"/>
                  </a:lnTo>
                  <a:lnTo>
                    <a:pt x="413" y="8"/>
                  </a:lnTo>
                  <a:lnTo>
                    <a:pt x="363" y="24"/>
                  </a:lnTo>
                  <a:lnTo>
                    <a:pt x="321" y="80"/>
                  </a:lnTo>
                  <a:lnTo>
                    <a:pt x="270" y="88"/>
                  </a:lnTo>
                  <a:lnTo>
                    <a:pt x="219" y="88"/>
                  </a:lnTo>
                  <a:lnTo>
                    <a:pt x="194" y="88"/>
                  </a:lnTo>
                  <a:lnTo>
                    <a:pt x="169" y="112"/>
                  </a:lnTo>
                  <a:lnTo>
                    <a:pt x="76" y="112"/>
                  </a:lnTo>
                  <a:lnTo>
                    <a:pt x="43" y="104"/>
                  </a:lnTo>
                  <a:lnTo>
                    <a:pt x="43" y="80"/>
                  </a:lnTo>
                  <a:lnTo>
                    <a:pt x="9" y="64"/>
                  </a:lnTo>
                  <a:lnTo>
                    <a:pt x="0" y="88"/>
                  </a:lnTo>
                  <a:lnTo>
                    <a:pt x="9" y="120"/>
                  </a:lnTo>
                  <a:lnTo>
                    <a:pt x="26" y="152"/>
                  </a:lnTo>
                  <a:lnTo>
                    <a:pt x="68" y="184"/>
                  </a:lnTo>
                  <a:lnTo>
                    <a:pt x="51" y="224"/>
                  </a:lnTo>
                  <a:lnTo>
                    <a:pt x="34" y="232"/>
                  </a:lnTo>
                  <a:lnTo>
                    <a:pt x="34" y="264"/>
                  </a:lnTo>
                  <a:lnTo>
                    <a:pt x="51" y="272"/>
                  </a:lnTo>
                  <a:lnTo>
                    <a:pt x="43" y="304"/>
                  </a:lnTo>
                  <a:lnTo>
                    <a:pt x="51" y="320"/>
                  </a:lnTo>
                  <a:lnTo>
                    <a:pt x="93" y="336"/>
                  </a:lnTo>
                  <a:lnTo>
                    <a:pt x="110" y="368"/>
                  </a:lnTo>
                  <a:lnTo>
                    <a:pt x="110" y="408"/>
                  </a:lnTo>
                  <a:lnTo>
                    <a:pt x="110" y="400"/>
                  </a:lnTo>
                  <a:lnTo>
                    <a:pt x="152" y="400"/>
                  </a:lnTo>
                  <a:lnTo>
                    <a:pt x="194" y="384"/>
                  </a:lnTo>
                  <a:lnTo>
                    <a:pt x="245" y="352"/>
                  </a:lnTo>
                  <a:lnTo>
                    <a:pt x="278" y="368"/>
                  </a:lnTo>
                  <a:lnTo>
                    <a:pt x="312" y="368"/>
                  </a:lnTo>
                  <a:lnTo>
                    <a:pt x="337" y="368"/>
                  </a:lnTo>
                  <a:lnTo>
                    <a:pt x="396" y="352"/>
                  </a:lnTo>
                  <a:lnTo>
                    <a:pt x="430" y="336"/>
                  </a:lnTo>
                  <a:lnTo>
                    <a:pt x="422" y="296"/>
                  </a:lnTo>
                  <a:lnTo>
                    <a:pt x="447" y="296"/>
                  </a:lnTo>
                  <a:lnTo>
                    <a:pt x="455" y="280"/>
                  </a:lnTo>
                  <a:lnTo>
                    <a:pt x="455" y="256"/>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8" name="Freeform 77"/>
            <p:cNvSpPr>
              <a:spLocks/>
            </p:cNvSpPr>
            <p:nvPr/>
          </p:nvSpPr>
          <p:spPr bwMode="auto">
            <a:xfrm>
              <a:off x="5402" y="3431"/>
              <a:ext cx="364" cy="616"/>
            </a:xfrm>
            <a:custGeom>
              <a:avLst/>
              <a:gdLst>
                <a:gd name="T0" fmla="*/ 219 w 364"/>
                <a:gd name="T1" fmla="*/ 40 h 616"/>
                <a:gd name="T2" fmla="*/ 151 w 364"/>
                <a:gd name="T3" fmla="*/ 0 h 616"/>
                <a:gd name="T4" fmla="*/ 75 w 364"/>
                <a:gd name="T5" fmla="*/ 0 h 616"/>
                <a:gd name="T6" fmla="*/ 16 w 364"/>
                <a:gd name="T7" fmla="*/ 24 h 616"/>
                <a:gd name="T8" fmla="*/ 8 w 364"/>
                <a:gd name="T9" fmla="*/ 64 h 616"/>
                <a:gd name="T10" fmla="*/ 16 w 364"/>
                <a:gd name="T11" fmla="*/ 136 h 616"/>
                <a:gd name="T12" fmla="*/ 0 w 364"/>
                <a:gd name="T13" fmla="*/ 192 h 616"/>
                <a:gd name="T14" fmla="*/ 67 w 364"/>
                <a:gd name="T15" fmla="*/ 184 h 616"/>
                <a:gd name="T16" fmla="*/ 33 w 364"/>
                <a:gd name="T17" fmla="*/ 256 h 616"/>
                <a:gd name="T18" fmla="*/ 118 w 364"/>
                <a:gd name="T19" fmla="*/ 312 h 616"/>
                <a:gd name="T20" fmla="*/ 160 w 364"/>
                <a:gd name="T21" fmla="*/ 384 h 616"/>
                <a:gd name="T22" fmla="*/ 168 w 364"/>
                <a:gd name="T23" fmla="*/ 432 h 616"/>
                <a:gd name="T24" fmla="*/ 101 w 364"/>
                <a:gd name="T25" fmla="*/ 440 h 616"/>
                <a:gd name="T26" fmla="*/ 126 w 364"/>
                <a:gd name="T27" fmla="*/ 496 h 616"/>
                <a:gd name="T28" fmla="*/ 168 w 364"/>
                <a:gd name="T29" fmla="*/ 480 h 616"/>
                <a:gd name="T30" fmla="*/ 219 w 364"/>
                <a:gd name="T31" fmla="*/ 504 h 616"/>
                <a:gd name="T32" fmla="*/ 235 w 364"/>
                <a:gd name="T33" fmla="*/ 560 h 616"/>
                <a:gd name="T34" fmla="*/ 244 w 364"/>
                <a:gd name="T35" fmla="*/ 592 h 616"/>
                <a:gd name="T36" fmla="*/ 261 w 364"/>
                <a:gd name="T37" fmla="*/ 600 h 616"/>
                <a:gd name="T38" fmla="*/ 337 w 364"/>
                <a:gd name="T39" fmla="*/ 616 h 616"/>
                <a:gd name="T40" fmla="*/ 360 w 364"/>
                <a:gd name="T41" fmla="*/ 578 h 616"/>
                <a:gd name="T42" fmla="*/ 303 w 364"/>
                <a:gd name="T43" fmla="*/ 56 h 616"/>
                <a:gd name="T44" fmla="*/ 320 w 364"/>
                <a:gd name="T45" fmla="*/ 152 h 616"/>
                <a:gd name="T46" fmla="*/ 244 w 364"/>
                <a:gd name="T47" fmla="*/ 168 h 616"/>
                <a:gd name="T48" fmla="*/ 151 w 364"/>
                <a:gd name="T49" fmla="*/ 200 h 616"/>
                <a:gd name="T50" fmla="*/ 92 w 364"/>
                <a:gd name="T51" fmla="*/ 208 h 616"/>
                <a:gd name="T52" fmla="*/ 42 w 364"/>
                <a:gd name="T53" fmla="*/ 264 h 616"/>
                <a:gd name="T54" fmla="*/ 59 w 364"/>
                <a:gd name="T55" fmla="*/ 232 h 616"/>
                <a:gd name="T56" fmla="*/ 126 w 364"/>
                <a:gd name="T57" fmla="*/ 168 h 616"/>
                <a:gd name="T58" fmla="*/ 185 w 364"/>
                <a:gd name="T59" fmla="*/ 104 h 616"/>
                <a:gd name="T60" fmla="*/ 286 w 364"/>
                <a:gd name="T61" fmla="*/ 80 h 616"/>
                <a:gd name="T62" fmla="*/ 303 w 364"/>
                <a:gd name="T63" fmla="*/ 96 h 616"/>
                <a:gd name="T64" fmla="*/ 328 w 364"/>
                <a:gd name="T65" fmla="*/ 112 h 616"/>
                <a:gd name="T66" fmla="*/ 303 w 364"/>
                <a:gd name="T67" fmla="*/ 56 h 6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4" h="616">
                  <a:moveTo>
                    <a:pt x="303" y="56"/>
                  </a:moveTo>
                  <a:lnTo>
                    <a:pt x="219" y="40"/>
                  </a:lnTo>
                  <a:lnTo>
                    <a:pt x="185" y="24"/>
                  </a:lnTo>
                  <a:lnTo>
                    <a:pt x="151" y="0"/>
                  </a:lnTo>
                  <a:lnTo>
                    <a:pt x="126" y="8"/>
                  </a:lnTo>
                  <a:lnTo>
                    <a:pt x="75" y="0"/>
                  </a:lnTo>
                  <a:lnTo>
                    <a:pt x="50" y="16"/>
                  </a:lnTo>
                  <a:lnTo>
                    <a:pt x="16" y="24"/>
                  </a:lnTo>
                  <a:lnTo>
                    <a:pt x="16" y="48"/>
                  </a:lnTo>
                  <a:lnTo>
                    <a:pt x="8" y="64"/>
                  </a:lnTo>
                  <a:lnTo>
                    <a:pt x="33" y="88"/>
                  </a:lnTo>
                  <a:lnTo>
                    <a:pt x="16" y="136"/>
                  </a:lnTo>
                  <a:lnTo>
                    <a:pt x="25" y="160"/>
                  </a:lnTo>
                  <a:lnTo>
                    <a:pt x="0" y="192"/>
                  </a:lnTo>
                  <a:lnTo>
                    <a:pt x="0" y="200"/>
                  </a:lnTo>
                  <a:lnTo>
                    <a:pt x="67" y="184"/>
                  </a:lnTo>
                  <a:lnTo>
                    <a:pt x="42" y="216"/>
                  </a:lnTo>
                  <a:lnTo>
                    <a:pt x="33" y="256"/>
                  </a:lnTo>
                  <a:lnTo>
                    <a:pt x="50" y="328"/>
                  </a:lnTo>
                  <a:lnTo>
                    <a:pt x="118" y="312"/>
                  </a:lnTo>
                  <a:lnTo>
                    <a:pt x="118" y="352"/>
                  </a:lnTo>
                  <a:lnTo>
                    <a:pt x="160" y="384"/>
                  </a:lnTo>
                  <a:lnTo>
                    <a:pt x="151" y="408"/>
                  </a:lnTo>
                  <a:lnTo>
                    <a:pt x="168" y="432"/>
                  </a:lnTo>
                  <a:lnTo>
                    <a:pt x="134" y="448"/>
                  </a:lnTo>
                  <a:lnTo>
                    <a:pt x="101" y="440"/>
                  </a:lnTo>
                  <a:lnTo>
                    <a:pt x="101" y="472"/>
                  </a:lnTo>
                  <a:lnTo>
                    <a:pt x="126" y="496"/>
                  </a:lnTo>
                  <a:lnTo>
                    <a:pt x="151" y="480"/>
                  </a:lnTo>
                  <a:lnTo>
                    <a:pt x="168" y="480"/>
                  </a:lnTo>
                  <a:lnTo>
                    <a:pt x="185" y="488"/>
                  </a:lnTo>
                  <a:lnTo>
                    <a:pt x="219" y="504"/>
                  </a:lnTo>
                  <a:lnTo>
                    <a:pt x="227" y="528"/>
                  </a:lnTo>
                  <a:lnTo>
                    <a:pt x="235" y="560"/>
                  </a:lnTo>
                  <a:lnTo>
                    <a:pt x="269" y="576"/>
                  </a:lnTo>
                  <a:lnTo>
                    <a:pt x="244" y="592"/>
                  </a:lnTo>
                  <a:lnTo>
                    <a:pt x="244" y="600"/>
                  </a:lnTo>
                  <a:lnTo>
                    <a:pt x="261" y="600"/>
                  </a:lnTo>
                  <a:lnTo>
                    <a:pt x="345" y="584"/>
                  </a:lnTo>
                  <a:lnTo>
                    <a:pt x="337" y="616"/>
                  </a:lnTo>
                  <a:lnTo>
                    <a:pt x="364" y="602"/>
                  </a:lnTo>
                  <a:lnTo>
                    <a:pt x="360" y="578"/>
                  </a:lnTo>
                  <a:lnTo>
                    <a:pt x="354" y="56"/>
                  </a:lnTo>
                  <a:lnTo>
                    <a:pt x="303" y="56"/>
                  </a:lnTo>
                  <a:lnTo>
                    <a:pt x="286" y="136"/>
                  </a:lnTo>
                  <a:lnTo>
                    <a:pt x="320" y="152"/>
                  </a:lnTo>
                  <a:lnTo>
                    <a:pt x="286" y="168"/>
                  </a:lnTo>
                  <a:lnTo>
                    <a:pt x="244" y="168"/>
                  </a:lnTo>
                  <a:lnTo>
                    <a:pt x="176" y="200"/>
                  </a:lnTo>
                  <a:lnTo>
                    <a:pt x="151" y="200"/>
                  </a:lnTo>
                  <a:lnTo>
                    <a:pt x="134" y="200"/>
                  </a:lnTo>
                  <a:lnTo>
                    <a:pt x="92" y="208"/>
                  </a:lnTo>
                  <a:lnTo>
                    <a:pt x="67" y="232"/>
                  </a:lnTo>
                  <a:lnTo>
                    <a:pt x="42" y="264"/>
                  </a:lnTo>
                  <a:lnTo>
                    <a:pt x="42" y="248"/>
                  </a:lnTo>
                  <a:lnTo>
                    <a:pt x="59" y="232"/>
                  </a:lnTo>
                  <a:lnTo>
                    <a:pt x="84" y="200"/>
                  </a:lnTo>
                  <a:lnTo>
                    <a:pt x="126" y="168"/>
                  </a:lnTo>
                  <a:lnTo>
                    <a:pt x="134" y="120"/>
                  </a:lnTo>
                  <a:lnTo>
                    <a:pt x="185" y="104"/>
                  </a:lnTo>
                  <a:lnTo>
                    <a:pt x="235" y="96"/>
                  </a:lnTo>
                  <a:lnTo>
                    <a:pt x="286" y="80"/>
                  </a:lnTo>
                  <a:lnTo>
                    <a:pt x="294" y="80"/>
                  </a:lnTo>
                  <a:lnTo>
                    <a:pt x="303" y="96"/>
                  </a:lnTo>
                  <a:lnTo>
                    <a:pt x="345" y="104"/>
                  </a:lnTo>
                  <a:lnTo>
                    <a:pt x="328" y="112"/>
                  </a:lnTo>
                  <a:lnTo>
                    <a:pt x="286" y="136"/>
                  </a:lnTo>
                  <a:lnTo>
                    <a:pt x="303" y="56"/>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79" name="Freeform 78"/>
            <p:cNvSpPr>
              <a:spLocks/>
            </p:cNvSpPr>
            <p:nvPr/>
          </p:nvSpPr>
          <p:spPr bwMode="auto">
            <a:xfrm>
              <a:off x="5404" y="3416"/>
              <a:ext cx="362" cy="616"/>
            </a:xfrm>
            <a:custGeom>
              <a:avLst/>
              <a:gdLst>
                <a:gd name="T0" fmla="*/ 303 w 362"/>
                <a:gd name="T1" fmla="*/ 56 h 616"/>
                <a:gd name="T2" fmla="*/ 219 w 362"/>
                <a:gd name="T3" fmla="*/ 40 h 616"/>
                <a:gd name="T4" fmla="*/ 185 w 362"/>
                <a:gd name="T5" fmla="*/ 24 h 616"/>
                <a:gd name="T6" fmla="*/ 151 w 362"/>
                <a:gd name="T7" fmla="*/ 0 h 616"/>
                <a:gd name="T8" fmla="*/ 126 w 362"/>
                <a:gd name="T9" fmla="*/ 8 h 616"/>
                <a:gd name="T10" fmla="*/ 75 w 362"/>
                <a:gd name="T11" fmla="*/ 0 h 616"/>
                <a:gd name="T12" fmla="*/ 50 w 362"/>
                <a:gd name="T13" fmla="*/ 16 h 616"/>
                <a:gd name="T14" fmla="*/ 16 w 362"/>
                <a:gd name="T15" fmla="*/ 24 h 616"/>
                <a:gd name="T16" fmla="*/ 16 w 362"/>
                <a:gd name="T17" fmla="*/ 48 h 616"/>
                <a:gd name="T18" fmla="*/ 8 w 362"/>
                <a:gd name="T19" fmla="*/ 64 h 616"/>
                <a:gd name="T20" fmla="*/ 33 w 362"/>
                <a:gd name="T21" fmla="*/ 88 h 616"/>
                <a:gd name="T22" fmla="*/ 16 w 362"/>
                <a:gd name="T23" fmla="*/ 136 h 616"/>
                <a:gd name="T24" fmla="*/ 25 w 362"/>
                <a:gd name="T25" fmla="*/ 160 h 616"/>
                <a:gd name="T26" fmla="*/ 0 w 362"/>
                <a:gd name="T27" fmla="*/ 192 h 616"/>
                <a:gd name="T28" fmla="*/ 0 w 362"/>
                <a:gd name="T29" fmla="*/ 200 h 616"/>
                <a:gd name="T30" fmla="*/ 67 w 362"/>
                <a:gd name="T31" fmla="*/ 184 h 616"/>
                <a:gd name="T32" fmla="*/ 42 w 362"/>
                <a:gd name="T33" fmla="*/ 216 h 616"/>
                <a:gd name="T34" fmla="*/ 33 w 362"/>
                <a:gd name="T35" fmla="*/ 256 h 616"/>
                <a:gd name="T36" fmla="*/ 50 w 362"/>
                <a:gd name="T37" fmla="*/ 328 h 616"/>
                <a:gd name="T38" fmla="*/ 118 w 362"/>
                <a:gd name="T39" fmla="*/ 312 h 616"/>
                <a:gd name="T40" fmla="*/ 118 w 362"/>
                <a:gd name="T41" fmla="*/ 352 h 616"/>
                <a:gd name="T42" fmla="*/ 160 w 362"/>
                <a:gd name="T43" fmla="*/ 384 h 616"/>
                <a:gd name="T44" fmla="*/ 151 w 362"/>
                <a:gd name="T45" fmla="*/ 408 h 616"/>
                <a:gd name="T46" fmla="*/ 168 w 362"/>
                <a:gd name="T47" fmla="*/ 432 h 616"/>
                <a:gd name="T48" fmla="*/ 134 w 362"/>
                <a:gd name="T49" fmla="*/ 448 h 616"/>
                <a:gd name="T50" fmla="*/ 101 w 362"/>
                <a:gd name="T51" fmla="*/ 440 h 616"/>
                <a:gd name="T52" fmla="*/ 101 w 362"/>
                <a:gd name="T53" fmla="*/ 472 h 616"/>
                <a:gd name="T54" fmla="*/ 126 w 362"/>
                <a:gd name="T55" fmla="*/ 496 h 616"/>
                <a:gd name="T56" fmla="*/ 151 w 362"/>
                <a:gd name="T57" fmla="*/ 480 h 616"/>
                <a:gd name="T58" fmla="*/ 168 w 362"/>
                <a:gd name="T59" fmla="*/ 480 h 616"/>
                <a:gd name="T60" fmla="*/ 185 w 362"/>
                <a:gd name="T61" fmla="*/ 488 h 616"/>
                <a:gd name="T62" fmla="*/ 219 w 362"/>
                <a:gd name="T63" fmla="*/ 504 h 616"/>
                <a:gd name="T64" fmla="*/ 227 w 362"/>
                <a:gd name="T65" fmla="*/ 528 h 616"/>
                <a:gd name="T66" fmla="*/ 235 w 362"/>
                <a:gd name="T67" fmla="*/ 560 h 616"/>
                <a:gd name="T68" fmla="*/ 269 w 362"/>
                <a:gd name="T69" fmla="*/ 576 h 616"/>
                <a:gd name="T70" fmla="*/ 244 w 362"/>
                <a:gd name="T71" fmla="*/ 592 h 616"/>
                <a:gd name="T72" fmla="*/ 244 w 362"/>
                <a:gd name="T73" fmla="*/ 600 h 616"/>
                <a:gd name="T74" fmla="*/ 261 w 362"/>
                <a:gd name="T75" fmla="*/ 600 h 616"/>
                <a:gd name="T76" fmla="*/ 345 w 362"/>
                <a:gd name="T77" fmla="*/ 584 h 616"/>
                <a:gd name="T78" fmla="*/ 337 w 362"/>
                <a:gd name="T79" fmla="*/ 616 h 616"/>
                <a:gd name="T80" fmla="*/ 362 w 362"/>
                <a:gd name="T81" fmla="*/ 600 h 616"/>
                <a:gd name="T82" fmla="*/ 354 w 362"/>
                <a:gd name="T83" fmla="*/ 50 h 616"/>
                <a:gd name="T84" fmla="*/ 303 w 362"/>
                <a:gd name="T85" fmla="*/ 56 h 616"/>
                <a:gd name="T86" fmla="*/ 303 w 362"/>
                <a:gd name="T87" fmla="*/ 56 h 61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2" h="616">
                  <a:moveTo>
                    <a:pt x="303" y="56"/>
                  </a:moveTo>
                  <a:lnTo>
                    <a:pt x="219" y="40"/>
                  </a:lnTo>
                  <a:lnTo>
                    <a:pt x="185" y="24"/>
                  </a:lnTo>
                  <a:lnTo>
                    <a:pt x="151" y="0"/>
                  </a:lnTo>
                  <a:lnTo>
                    <a:pt x="126" y="8"/>
                  </a:lnTo>
                  <a:lnTo>
                    <a:pt x="75" y="0"/>
                  </a:lnTo>
                  <a:lnTo>
                    <a:pt x="50" y="16"/>
                  </a:lnTo>
                  <a:lnTo>
                    <a:pt x="16" y="24"/>
                  </a:lnTo>
                  <a:lnTo>
                    <a:pt x="16" y="48"/>
                  </a:lnTo>
                  <a:lnTo>
                    <a:pt x="8" y="64"/>
                  </a:lnTo>
                  <a:lnTo>
                    <a:pt x="33" y="88"/>
                  </a:lnTo>
                  <a:lnTo>
                    <a:pt x="16" y="136"/>
                  </a:lnTo>
                  <a:lnTo>
                    <a:pt x="25" y="160"/>
                  </a:lnTo>
                  <a:lnTo>
                    <a:pt x="0" y="192"/>
                  </a:lnTo>
                  <a:lnTo>
                    <a:pt x="0" y="200"/>
                  </a:lnTo>
                  <a:lnTo>
                    <a:pt x="67" y="184"/>
                  </a:lnTo>
                  <a:lnTo>
                    <a:pt x="42" y="216"/>
                  </a:lnTo>
                  <a:lnTo>
                    <a:pt x="33" y="256"/>
                  </a:lnTo>
                  <a:lnTo>
                    <a:pt x="50" y="328"/>
                  </a:lnTo>
                  <a:lnTo>
                    <a:pt x="118" y="312"/>
                  </a:lnTo>
                  <a:lnTo>
                    <a:pt x="118" y="352"/>
                  </a:lnTo>
                  <a:lnTo>
                    <a:pt x="160" y="384"/>
                  </a:lnTo>
                  <a:lnTo>
                    <a:pt x="151" y="408"/>
                  </a:lnTo>
                  <a:lnTo>
                    <a:pt x="168" y="432"/>
                  </a:lnTo>
                  <a:lnTo>
                    <a:pt x="134" y="448"/>
                  </a:lnTo>
                  <a:lnTo>
                    <a:pt x="101" y="440"/>
                  </a:lnTo>
                  <a:lnTo>
                    <a:pt x="101" y="472"/>
                  </a:lnTo>
                  <a:lnTo>
                    <a:pt x="126" y="496"/>
                  </a:lnTo>
                  <a:lnTo>
                    <a:pt x="151" y="480"/>
                  </a:lnTo>
                  <a:lnTo>
                    <a:pt x="168" y="480"/>
                  </a:lnTo>
                  <a:lnTo>
                    <a:pt x="185" y="488"/>
                  </a:lnTo>
                  <a:lnTo>
                    <a:pt x="219" y="504"/>
                  </a:lnTo>
                  <a:lnTo>
                    <a:pt x="227" y="528"/>
                  </a:lnTo>
                  <a:lnTo>
                    <a:pt x="235" y="560"/>
                  </a:lnTo>
                  <a:lnTo>
                    <a:pt x="269" y="576"/>
                  </a:lnTo>
                  <a:lnTo>
                    <a:pt x="244" y="592"/>
                  </a:lnTo>
                  <a:lnTo>
                    <a:pt x="244" y="600"/>
                  </a:lnTo>
                  <a:lnTo>
                    <a:pt x="261" y="600"/>
                  </a:lnTo>
                  <a:lnTo>
                    <a:pt x="345" y="584"/>
                  </a:lnTo>
                  <a:lnTo>
                    <a:pt x="337" y="616"/>
                  </a:lnTo>
                  <a:lnTo>
                    <a:pt x="362" y="600"/>
                  </a:lnTo>
                  <a:lnTo>
                    <a:pt x="354" y="50"/>
                  </a:lnTo>
                  <a:lnTo>
                    <a:pt x="303" y="56"/>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0" name="Freeform 79"/>
            <p:cNvSpPr>
              <a:spLocks/>
            </p:cNvSpPr>
            <p:nvPr/>
          </p:nvSpPr>
          <p:spPr bwMode="auto">
            <a:xfrm>
              <a:off x="5446" y="3496"/>
              <a:ext cx="308" cy="184"/>
            </a:xfrm>
            <a:custGeom>
              <a:avLst/>
              <a:gdLst>
                <a:gd name="T0" fmla="*/ 244 w 308"/>
                <a:gd name="T1" fmla="*/ 56 h 184"/>
                <a:gd name="T2" fmla="*/ 278 w 308"/>
                <a:gd name="T3" fmla="*/ 72 h 184"/>
                <a:gd name="T4" fmla="*/ 244 w 308"/>
                <a:gd name="T5" fmla="*/ 88 h 184"/>
                <a:gd name="T6" fmla="*/ 202 w 308"/>
                <a:gd name="T7" fmla="*/ 88 h 184"/>
                <a:gd name="T8" fmla="*/ 134 w 308"/>
                <a:gd name="T9" fmla="*/ 120 h 184"/>
                <a:gd name="T10" fmla="*/ 109 w 308"/>
                <a:gd name="T11" fmla="*/ 120 h 184"/>
                <a:gd name="T12" fmla="*/ 92 w 308"/>
                <a:gd name="T13" fmla="*/ 120 h 184"/>
                <a:gd name="T14" fmla="*/ 50 w 308"/>
                <a:gd name="T15" fmla="*/ 128 h 184"/>
                <a:gd name="T16" fmla="*/ 25 w 308"/>
                <a:gd name="T17" fmla="*/ 152 h 184"/>
                <a:gd name="T18" fmla="*/ 0 w 308"/>
                <a:gd name="T19" fmla="*/ 184 h 184"/>
                <a:gd name="T20" fmla="*/ 0 w 308"/>
                <a:gd name="T21" fmla="*/ 168 h 184"/>
                <a:gd name="T22" fmla="*/ 17 w 308"/>
                <a:gd name="T23" fmla="*/ 152 h 184"/>
                <a:gd name="T24" fmla="*/ 42 w 308"/>
                <a:gd name="T25" fmla="*/ 120 h 184"/>
                <a:gd name="T26" fmla="*/ 84 w 308"/>
                <a:gd name="T27" fmla="*/ 88 h 184"/>
                <a:gd name="T28" fmla="*/ 92 w 308"/>
                <a:gd name="T29" fmla="*/ 40 h 184"/>
                <a:gd name="T30" fmla="*/ 143 w 308"/>
                <a:gd name="T31" fmla="*/ 24 h 184"/>
                <a:gd name="T32" fmla="*/ 193 w 308"/>
                <a:gd name="T33" fmla="*/ 16 h 184"/>
                <a:gd name="T34" fmla="*/ 244 w 308"/>
                <a:gd name="T35" fmla="*/ 0 h 184"/>
                <a:gd name="T36" fmla="*/ 252 w 308"/>
                <a:gd name="T37" fmla="*/ 0 h 184"/>
                <a:gd name="T38" fmla="*/ 261 w 308"/>
                <a:gd name="T39" fmla="*/ 16 h 184"/>
                <a:gd name="T40" fmla="*/ 303 w 308"/>
                <a:gd name="T41" fmla="*/ 24 h 184"/>
                <a:gd name="T42" fmla="*/ 308 w 308"/>
                <a:gd name="T43" fmla="*/ 24 h 184"/>
                <a:gd name="T44" fmla="*/ 286 w 308"/>
                <a:gd name="T45" fmla="*/ 32 h 184"/>
                <a:gd name="T46" fmla="*/ 244 w 308"/>
                <a:gd name="T47" fmla="*/ 56 h 184"/>
                <a:gd name="T48" fmla="*/ 244 w 308"/>
                <a:gd name="T49" fmla="*/ 56 h 1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08" h="184">
                  <a:moveTo>
                    <a:pt x="244" y="56"/>
                  </a:moveTo>
                  <a:lnTo>
                    <a:pt x="278" y="72"/>
                  </a:lnTo>
                  <a:lnTo>
                    <a:pt x="244" y="88"/>
                  </a:lnTo>
                  <a:lnTo>
                    <a:pt x="202" y="88"/>
                  </a:lnTo>
                  <a:lnTo>
                    <a:pt x="134" y="120"/>
                  </a:lnTo>
                  <a:lnTo>
                    <a:pt x="109" y="120"/>
                  </a:lnTo>
                  <a:lnTo>
                    <a:pt x="92" y="120"/>
                  </a:lnTo>
                  <a:lnTo>
                    <a:pt x="50" y="128"/>
                  </a:lnTo>
                  <a:lnTo>
                    <a:pt x="25" y="152"/>
                  </a:lnTo>
                  <a:lnTo>
                    <a:pt x="0" y="184"/>
                  </a:lnTo>
                  <a:lnTo>
                    <a:pt x="0" y="168"/>
                  </a:lnTo>
                  <a:lnTo>
                    <a:pt x="17" y="152"/>
                  </a:lnTo>
                  <a:lnTo>
                    <a:pt x="42" y="120"/>
                  </a:lnTo>
                  <a:lnTo>
                    <a:pt x="84" y="88"/>
                  </a:lnTo>
                  <a:lnTo>
                    <a:pt x="92" y="40"/>
                  </a:lnTo>
                  <a:lnTo>
                    <a:pt x="143" y="24"/>
                  </a:lnTo>
                  <a:lnTo>
                    <a:pt x="193" y="16"/>
                  </a:lnTo>
                  <a:lnTo>
                    <a:pt x="244" y="0"/>
                  </a:lnTo>
                  <a:lnTo>
                    <a:pt x="252" y="0"/>
                  </a:lnTo>
                  <a:lnTo>
                    <a:pt x="261" y="16"/>
                  </a:lnTo>
                  <a:lnTo>
                    <a:pt x="303" y="24"/>
                  </a:lnTo>
                  <a:lnTo>
                    <a:pt x="308" y="24"/>
                  </a:lnTo>
                  <a:lnTo>
                    <a:pt x="286" y="32"/>
                  </a:lnTo>
                  <a:lnTo>
                    <a:pt x="244" y="56"/>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1" name="Freeform 80"/>
            <p:cNvSpPr>
              <a:spLocks/>
            </p:cNvSpPr>
            <p:nvPr/>
          </p:nvSpPr>
          <p:spPr bwMode="auto">
            <a:xfrm>
              <a:off x="4721" y="2704"/>
              <a:ext cx="893" cy="592"/>
            </a:xfrm>
            <a:custGeom>
              <a:avLst/>
              <a:gdLst>
                <a:gd name="T0" fmla="*/ 784 w 893"/>
                <a:gd name="T1" fmla="*/ 312 h 592"/>
                <a:gd name="T2" fmla="*/ 725 w 893"/>
                <a:gd name="T3" fmla="*/ 280 h 592"/>
                <a:gd name="T4" fmla="*/ 708 w 893"/>
                <a:gd name="T5" fmla="*/ 208 h 592"/>
                <a:gd name="T6" fmla="*/ 708 w 893"/>
                <a:gd name="T7" fmla="*/ 168 h 592"/>
                <a:gd name="T8" fmla="*/ 666 w 893"/>
                <a:gd name="T9" fmla="*/ 120 h 592"/>
                <a:gd name="T10" fmla="*/ 632 w 893"/>
                <a:gd name="T11" fmla="*/ 96 h 592"/>
                <a:gd name="T12" fmla="*/ 581 w 893"/>
                <a:gd name="T13" fmla="*/ 56 h 592"/>
                <a:gd name="T14" fmla="*/ 548 w 893"/>
                <a:gd name="T15" fmla="*/ 16 h 592"/>
                <a:gd name="T16" fmla="*/ 506 w 893"/>
                <a:gd name="T17" fmla="*/ 0 h 592"/>
                <a:gd name="T18" fmla="*/ 472 w 893"/>
                <a:gd name="T19" fmla="*/ 48 h 592"/>
                <a:gd name="T20" fmla="*/ 396 w 893"/>
                <a:gd name="T21" fmla="*/ 72 h 592"/>
                <a:gd name="T22" fmla="*/ 371 w 893"/>
                <a:gd name="T23" fmla="*/ 96 h 592"/>
                <a:gd name="T24" fmla="*/ 337 w 893"/>
                <a:gd name="T25" fmla="*/ 80 h 592"/>
                <a:gd name="T26" fmla="*/ 287 w 893"/>
                <a:gd name="T27" fmla="*/ 88 h 592"/>
                <a:gd name="T28" fmla="*/ 253 w 893"/>
                <a:gd name="T29" fmla="*/ 88 h 592"/>
                <a:gd name="T30" fmla="*/ 219 w 893"/>
                <a:gd name="T31" fmla="*/ 80 h 592"/>
                <a:gd name="T32" fmla="*/ 185 w 893"/>
                <a:gd name="T33" fmla="*/ 104 h 592"/>
                <a:gd name="T34" fmla="*/ 160 w 893"/>
                <a:gd name="T35" fmla="*/ 128 h 592"/>
                <a:gd name="T36" fmla="*/ 135 w 893"/>
                <a:gd name="T37" fmla="*/ 168 h 592"/>
                <a:gd name="T38" fmla="*/ 110 w 893"/>
                <a:gd name="T39" fmla="*/ 224 h 592"/>
                <a:gd name="T40" fmla="*/ 84 w 893"/>
                <a:gd name="T41" fmla="*/ 256 h 592"/>
                <a:gd name="T42" fmla="*/ 76 w 893"/>
                <a:gd name="T43" fmla="*/ 280 h 592"/>
                <a:gd name="T44" fmla="*/ 67 w 893"/>
                <a:gd name="T45" fmla="*/ 320 h 592"/>
                <a:gd name="T46" fmla="*/ 51 w 893"/>
                <a:gd name="T47" fmla="*/ 328 h 592"/>
                <a:gd name="T48" fmla="*/ 25 w 893"/>
                <a:gd name="T49" fmla="*/ 344 h 592"/>
                <a:gd name="T50" fmla="*/ 0 w 893"/>
                <a:gd name="T51" fmla="*/ 352 h 592"/>
                <a:gd name="T52" fmla="*/ 17 w 893"/>
                <a:gd name="T53" fmla="*/ 368 h 592"/>
                <a:gd name="T54" fmla="*/ 51 w 893"/>
                <a:gd name="T55" fmla="*/ 392 h 592"/>
                <a:gd name="T56" fmla="*/ 59 w 893"/>
                <a:gd name="T57" fmla="*/ 416 h 592"/>
                <a:gd name="T58" fmla="*/ 93 w 893"/>
                <a:gd name="T59" fmla="*/ 440 h 592"/>
                <a:gd name="T60" fmla="*/ 135 w 893"/>
                <a:gd name="T61" fmla="*/ 456 h 592"/>
                <a:gd name="T62" fmla="*/ 118 w 893"/>
                <a:gd name="T63" fmla="*/ 488 h 592"/>
                <a:gd name="T64" fmla="*/ 160 w 893"/>
                <a:gd name="T65" fmla="*/ 496 h 592"/>
                <a:gd name="T66" fmla="*/ 202 w 893"/>
                <a:gd name="T67" fmla="*/ 512 h 592"/>
                <a:gd name="T68" fmla="*/ 244 w 893"/>
                <a:gd name="T69" fmla="*/ 488 h 592"/>
                <a:gd name="T70" fmla="*/ 244 w 893"/>
                <a:gd name="T71" fmla="*/ 528 h 592"/>
                <a:gd name="T72" fmla="*/ 261 w 893"/>
                <a:gd name="T73" fmla="*/ 536 h 592"/>
                <a:gd name="T74" fmla="*/ 253 w 893"/>
                <a:gd name="T75" fmla="*/ 544 h 592"/>
                <a:gd name="T76" fmla="*/ 287 w 893"/>
                <a:gd name="T77" fmla="*/ 560 h 592"/>
                <a:gd name="T78" fmla="*/ 287 w 893"/>
                <a:gd name="T79" fmla="*/ 584 h 592"/>
                <a:gd name="T80" fmla="*/ 320 w 893"/>
                <a:gd name="T81" fmla="*/ 592 h 592"/>
                <a:gd name="T82" fmla="*/ 413 w 893"/>
                <a:gd name="T83" fmla="*/ 592 h 592"/>
                <a:gd name="T84" fmla="*/ 438 w 893"/>
                <a:gd name="T85" fmla="*/ 568 h 592"/>
                <a:gd name="T86" fmla="*/ 463 w 893"/>
                <a:gd name="T87" fmla="*/ 568 h 592"/>
                <a:gd name="T88" fmla="*/ 514 w 893"/>
                <a:gd name="T89" fmla="*/ 568 h 592"/>
                <a:gd name="T90" fmla="*/ 565 w 893"/>
                <a:gd name="T91" fmla="*/ 560 h 592"/>
                <a:gd name="T92" fmla="*/ 607 w 893"/>
                <a:gd name="T93" fmla="*/ 504 h 592"/>
                <a:gd name="T94" fmla="*/ 657 w 893"/>
                <a:gd name="T95" fmla="*/ 488 h 592"/>
                <a:gd name="T96" fmla="*/ 699 w 893"/>
                <a:gd name="T97" fmla="*/ 480 h 592"/>
                <a:gd name="T98" fmla="*/ 725 w 893"/>
                <a:gd name="T99" fmla="*/ 488 h 592"/>
                <a:gd name="T100" fmla="*/ 767 w 893"/>
                <a:gd name="T101" fmla="*/ 480 h 592"/>
                <a:gd name="T102" fmla="*/ 775 w 893"/>
                <a:gd name="T103" fmla="*/ 496 h 592"/>
                <a:gd name="T104" fmla="*/ 826 w 893"/>
                <a:gd name="T105" fmla="*/ 496 h 592"/>
                <a:gd name="T106" fmla="*/ 834 w 893"/>
                <a:gd name="T107" fmla="*/ 416 h 592"/>
                <a:gd name="T108" fmla="*/ 851 w 893"/>
                <a:gd name="T109" fmla="*/ 376 h 592"/>
                <a:gd name="T110" fmla="*/ 885 w 893"/>
                <a:gd name="T111" fmla="*/ 336 h 592"/>
                <a:gd name="T112" fmla="*/ 893 w 893"/>
                <a:gd name="T113" fmla="*/ 312 h 592"/>
                <a:gd name="T114" fmla="*/ 876 w 893"/>
                <a:gd name="T115" fmla="*/ 288 h 592"/>
                <a:gd name="T116" fmla="*/ 834 w 893"/>
                <a:gd name="T117" fmla="*/ 288 h 592"/>
                <a:gd name="T118" fmla="*/ 784 w 893"/>
                <a:gd name="T119" fmla="*/ 312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93" h="592">
                  <a:moveTo>
                    <a:pt x="784" y="312"/>
                  </a:moveTo>
                  <a:lnTo>
                    <a:pt x="725" y="280"/>
                  </a:lnTo>
                  <a:lnTo>
                    <a:pt x="708" y="208"/>
                  </a:lnTo>
                  <a:lnTo>
                    <a:pt x="708" y="168"/>
                  </a:lnTo>
                  <a:lnTo>
                    <a:pt x="666" y="120"/>
                  </a:lnTo>
                  <a:lnTo>
                    <a:pt x="632" y="96"/>
                  </a:lnTo>
                  <a:lnTo>
                    <a:pt x="581" y="56"/>
                  </a:lnTo>
                  <a:lnTo>
                    <a:pt x="548" y="16"/>
                  </a:lnTo>
                  <a:lnTo>
                    <a:pt x="506" y="0"/>
                  </a:lnTo>
                  <a:lnTo>
                    <a:pt x="472" y="48"/>
                  </a:lnTo>
                  <a:lnTo>
                    <a:pt x="396" y="72"/>
                  </a:lnTo>
                  <a:lnTo>
                    <a:pt x="371" y="96"/>
                  </a:lnTo>
                  <a:lnTo>
                    <a:pt x="337" y="80"/>
                  </a:lnTo>
                  <a:lnTo>
                    <a:pt x="287" y="88"/>
                  </a:lnTo>
                  <a:lnTo>
                    <a:pt x="253" y="88"/>
                  </a:lnTo>
                  <a:lnTo>
                    <a:pt x="219" y="80"/>
                  </a:lnTo>
                  <a:lnTo>
                    <a:pt x="185" y="104"/>
                  </a:lnTo>
                  <a:lnTo>
                    <a:pt x="160" y="128"/>
                  </a:lnTo>
                  <a:lnTo>
                    <a:pt x="135" y="168"/>
                  </a:lnTo>
                  <a:lnTo>
                    <a:pt x="110" y="224"/>
                  </a:lnTo>
                  <a:lnTo>
                    <a:pt x="84" y="256"/>
                  </a:lnTo>
                  <a:lnTo>
                    <a:pt x="76" y="280"/>
                  </a:lnTo>
                  <a:lnTo>
                    <a:pt x="67" y="320"/>
                  </a:lnTo>
                  <a:lnTo>
                    <a:pt x="51" y="328"/>
                  </a:lnTo>
                  <a:lnTo>
                    <a:pt x="25" y="344"/>
                  </a:lnTo>
                  <a:lnTo>
                    <a:pt x="0" y="352"/>
                  </a:lnTo>
                  <a:lnTo>
                    <a:pt x="17" y="368"/>
                  </a:lnTo>
                  <a:lnTo>
                    <a:pt x="51" y="392"/>
                  </a:lnTo>
                  <a:lnTo>
                    <a:pt x="59" y="416"/>
                  </a:lnTo>
                  <a:lnTo>
                    <a:pt x="93" y="440"/>
                  </a:lnTo>
                  <a:lnTo>
                    <a:pt x="135" y="456"/>
                  </a:lnTo>
                  <a:lnTo>
                    <a:pt x="118" y="488"/>
                  </a:lnTo>
                  <a:lnTo>
                    <a:pt x="160" y="496"/>
                  </a:lnTo>
                  <a:lnTo>
                    <a:pt x="202" y="512"/>
                  </a:lnTo>
                  <a:lnTo>
                    <a:pt x="244" y="488"/>
                  </a:lnTo>
                  <a:lnTo>
                    <a:pt x="244" y="528"/>
                  </a:lnTo>
                  <a:lnTo>
                    <a:pt x="261" y="536"/>
                  </a:lnTo>
                  <a:lnTo>
                    <a:pt x="253" y="544"/>
                  </a:lnTo>
                  <a:lnTo>
                    <a:pt x="287" y="560"/>
                  </a:lnTo>
                  <a:lnTo>
                    <a:pt x="287" y="584"/>
                  </a:lnTo>
                  <a:lnTo>
                    <a:pt x="320" y="592"/>
                  </a:lnTo>
                  <a:lnTo>
                    <a:pt x="413" y="592"/>
                  </a:lnTo>
                  <a:lnTo>
                    <a:pt x="438" y="568"/>
                  </a:lnTo>
                  <a:lnTo>
                    <a:pt x="463" y="568"/>
                  </a:lnTo>
                  <a:lnTo>
                    <a:pt x="514" y="568"/>
                  </a:lnTo>
                  <a:lnTo>
                    <a:pt x="565" y="560"/>
                  </a:lnTo>
                  <a:lnTo>
                    <a:pt x="607" y="504"/>
                  </a:lnTo>
                  <a:lnTo>
                    <a:pt x="657" y="488"/>
                  </a:lnTo>
                  <a:lnTo>
                    <a:pt x="699" y="480"/>
                  </a:lnTo>
                  <a:lnTo>
                    <a:pt x="725" y="488"/>
                  </a:lnTo>
                  <a:lnTo>
                    <a:pt x="767" y="480"/>
                  </a:lnTo>
                  <a:lnTo>
                    <a:pt x="775" y="496"/>
                  </a:lnTo>
                  <a:lnTo>
                    <a:pt x="826" y="496"/>
                  </a:lnTo>
                  <a:lnTo>
                    <a:pt x="834" y="416"/>
                  </a:lnTo>
                  <a:lnTo>
                    <a:pt x="851" y="376"/>
                  </a:lnTo>
                  <a:lnTo>
                    <a:pt x="885" y="336"/>
                  </a:lnTo>
                  <a:lnTo>
                    <a:pt x="893" y="312"/>
                  </a:lnTo>
                  <a:lnTo>
                    <a:pt x="876" y="288"/>
                  </a:lnTo>
                  <a:lnTo>
                    <a:pt x="834" y="288"/>
                  </a:lnTo>
                  <a:lnTo>
                    <a:pt x="784" y="312"/>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2" name="Freeform 81"/>
            <p:cNvSpPr>
              <a:spLocks/>
            </p:cNvSpPr>
            <p:nvPr/>
          </p:nvSpPr>
          <p:spPr bwMode="auto">
            <a:xfrm>
              <a:off x="5235" y="2664"/>
              <a:ext cx="354" cy="336"/>
            </a:xfrm>
            <a:custGeom>
              <a:avLst/>
              <a:gdLst>
                <a:gd name="T0" fmla="*/ 270 w 354"/>
                <a:gd name="T1" fmla="*/ 248 h 336"/>
                <a:gd name="T2" fmla="*/ 253 w 354"/>
                <a:gd name="T3" fmla="*/ 224 h 336"/>
                <a:gd name="T4" fmla="*/ 278 w 354"/>
                <a:gd name="T5" fmla="*/ 200 h 336"/>
                <a:gd name="T6" fmla="*/ 354 w 354"/>
                <a:gd name="T7" fmla="*/ 184 h 336"/>
                <a:gd name="T8" fmla="*/ 337 w 354"/>
                <a:gd name="T9" fmla="*/ 152 h 336"/>
                <a:gd name="T10" fmla="*/ 303 w 354"/>
                <a:gd name="T11" fmla="*/ 120 h 336"/>
                <a:gd name="T12" fmla="*/ 287 w 354"/>
                <a:gd name="T13" fmla="*/ 88 h 336"/>
                <a:gd name="T14" fmla="*/ 236 w 354"/>
                <a:gd name="T15" fmla="*/ 72 h 336"/>
                <a:gd name="T16" fmla="*/ 211 w 354"/>
                <a:gd name="T17" fmla="*/ 24 h 336"/>
                <a:gd name="T18" fmla="*/ 152 w 354"/>
                <a:gd name="T19" fmla="*/ 24 h 336"/>
                <a:gd name="T20" fmla="*/ 84 w 354"/>
                <a:gd name="T21" fmla="*/ 0 h 336"/>
                <a:gd name="T22" fmla="*/ 59 w 354"/>
                <a:gd name="T23" fmla="*/ 24 h 336"/>
                <a:gd name="T24" fmla="*/ 8 w 354"/>
                <a:gd name="T25" fmla="*/ 32 h 336"/>
                <a:gd name="T26" fmla="*/ 0 w 354"/>
                <a:gd name="T27" fmla="*/ 40 h 336"/>
                <a:gd name="T28" fmla="*/ 34 w 354"/>
                <a:gd name="T29" fmla="*/ 56 h 336"/>
                <a:gd name="T30" fmla="*/ 67 w 354"/>
                <a:gd name="T31" fmla="*/ 96 h 336"/>
                <a:gd name="T32" fmla="*/ 118 w 354"/>
                <a:gd name="T33" fmla="*/ 136 h 336"/>
                <a:gd name="T34" fmla="*/ 152 w 354"/>
                <a:gd name="T35" fmla="*/ 160 h 336"/>
                <a:gd name="T36" fmla="*/ 194 w 354"/>
                <a:gd name="T37" fmla="*/ 208 h 336"/>
                <a:gd name="T38" fmla="*/ 194 w 354"/>
                <a:gd name="T39" fmla="*/ 248 h 336"/>
                <a:gd name="T40" fmla="*/ 211 w 354"/>
                <a:gd name="T41" fmla="*/ 320 h 336"/>
                <a:gd name="T42" fmla="*/ 236 w 354"/>
                <a:gd name="T43" fmla="*/ 336 h 336"/>
                <a:gd name="T44" fmla="*/ 253 w 354"/>
                <a:gd name="T45" fmla="*/ 312 h 336"/>
                <a:gd name="T46" fmla="*/ 270 w 354"/>
                <a:gd name="T47" fmla="*/ 248 h 3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54" h="336">
                  <a:moveTo>
                    <a:pt x="270" y="248"/>
                  </a:moveTo>
                  <a:lnTo>
                    <a:pt x="253" y="224"/>
                  </a:lnTo>
                  <a:lnTo>
                    <a:pt x="278" y="200"/>
                  </a:lnTo>
                  <a:lnTo>
                    <a:pt x="354" y="184"/>
                  </a:lnTo>
                  <a:lnTo>
                    <a:pt x="337" y="152"/>
                  </a:lnTo>
                  <a:lnTo>
                    <a:pt x="303" y="120"/>
                  </a:lnTo>
                  <a:lnTo>
                    <a:pt x="287" y="88"/>
                  </a:lnTo>
                  <a:lnTo>
                    <a:pt x="236" y="72"/>
                  </a:lnTo>
                  <a:lnTo>
                    <a:pt x="211" y="24"/>
                  </a:lnTo>
                  <a:lnTo>
                    <a:pt x="152" y="24"/>
                  </a:lnTo>
                  <a:lnTo>
                    <a:pt x="84" y="0"/>
                  </a:lnTo>
                  <a:lnTo>
                    <a:pt x="59" y="24"/>
                  </a:lnTo>
                  <a:lnTo>
                    <a:pt x="8" y="32"/>
                  </a:lnTo>
                  <a:lnTo>
                    <a:pt x="0" y="40"/>
                  </a:lnTo>
                  <a:lnTo>
                    <a:pt x="34" y="56"/>
                  </a:lnTo>
                  <a:lnTo>
                    <a:pt x="67" y="96"/>
                  </a:lnTo>
                  <a:lnTo>
                    <a:pt x="118" y="136"/>
                  </a:lnTo>
                  <a:lnTo>
                    <a:pt x="152" y="160"/>
                  </a:lnTo>
                  <a:lnTo>
                    <a:pt x="194" y="208"/>
                  </a:lnTo>
                  <a:lnTo>
                    <a:pt x="194" y="248"/>
                  </a:lnTo>
                  <a:lnTo>
                    <a:pt x="211" y="320"/>
                  </a:lnTo>
                  <a:lnTo>
                    <a:pt x="236" y="336"/>
                  </a:lnTo>
                  <a:lnTo>
                    <a:pt x="253" y="312"/>
                  </a:lnTo>
                  <a:lnTo>
                    <a:pt x="270" y="248"/>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3" name="Freeform 82"/>
            <p:cNvSpPr>
              <a:spLocks/>
            </p:cNvSpPr>
            <p:nvPr/>
          </p:nvSpPr>
          <p:spPr bwMode="auto">
            <a:xfrm>
              <a:off x="4721" y="2704"/>
              <a:ext cx="893" cy="592"/>
            </a:xfrm>
            <a:custGeom>
              <a:avLst/>
              <a:gdLst>
                <a:gd name="T0" fmla="*/ 784 w 893"/>
                <a:gd name="T1" fmla="*/ 312 h 592"/>
                <a:gd name="T2" fmla="*/ 725 w 893"/>
                <a:gd name="T3" fmla="*/ 280 h 592"/>
                <a:gd name="T4" fmla="*/ 708 w 893"/>
                <a:gd name="T5" fmla="*/ 208 h 592"/>
                <a:gd name="T6" fmla="*/ 708 w 893"/>
                <a:gd name="T7" fmla="*/ 168 h 592"/>
                <a:gd name="T8" fmla="*/ 666 w 893"/>
                <a:gd name="T9" fmla="*/ 120 h 592"/>
                <a:gd name="T10" fmla="*/ 632 w 893"/>
                <a:gd name="T11" fmla="*/ 96 h 592"/>
                <a:gd name="T12" fmla="*/ 581 w 893"/>
                <a:gd name="T13" fmla="*/ 56 h 592"/>
                <a:gd name="T14" fmla="*/ 548 w 893"/>
                <a:gd name="T15" fmla="*/ 16 h 592"/>
                <a:gd name="T16" fmla="*/ 506 w 893"/>
                <a:gd name="T17" fmla="*/ 0 h 592"/>
                <a:gd name="T18" fmla="*/ 472 w 893"/>
                <a:gd name="T19" fmla="*/ 48 h 592"/>
                <a:gd name="T20" fmla="*/ 396 w 893"/>
                <a:gd name="T21" fmla="*/ 72 h 592"/>
                <a:gd name="T22" fmla="*/ 371 w 893"/>
                <a:gd name="T23" fmla="*/ 96 h 592"/>
                <a:gd name="T24" fmla="*/ 337 w 893"/>
                <a:gd name="T25" fmla="*/ 80 h 592"/>
                <a:gd name="T26" fmla="*/ 287 w 893"/>
                <a:gd name="T27" fmla="*/ 88 h 592"/>
                <a:gd name="T28" fmla="*/ 253 w 893"/>
                <a:gd name="T29" fmla="*/ 88 h 592"/>
                <a:gd name="T30" fmla="*/ 219 w 893"/>
                <a:gd name="T31" fmla="*/ 80 h 592"/>
                <a:gd name="T32" fmla="*/ 185 w 893"/>
                <a:gd name="T33" fmla="*/ 104 h 592"/>
                <a:gd name="T34" fmla="*/ 185 w 893"/>
                <a:gd name="T35" fmla="*/ 104 h 592"/>
                <a:gd name="T36" fmla="*/ 160 w 893"/>
                <a:gd name="T37" fmla="*/ 128 h 592"/>
                <a:gd name="T38" fmla="*/ 135 w 893"/>
                <a:gd name="T39" fmla="*/ 168 h 592"/>
                <a:gd name="T40" fmla="*/ 110 w 893"/>
                <a:gd name="T41" fmla="*/ 224 h 592"/>
                <a:gd name="T42" fmla="*/ 84 w 893"/>
                <a:gd name="T43" fmla="*/ 256 h 592"/>
                <a:gd name="T44" fmla="*/ 76 w 893"/>
                <a:gd name="T45" fmla="*/ 280 h 592"/>
                <a:gd name="T46" fmla="*/ 67 w 893"/>
                <a:gd name="T47" fmla="*/ 320 h 592"/>
                <a:gd name="T48" fmla="*/ 51 w 893"/>
                <a:gd name="T49" fmla="*/ 328 h 592"/>
                <a:gd name="T50" fmla="*/ 25 w 893"/>
                <a:gd name="T51" fmla="*/ 344 h 592"/>
                <a:gd name="T52" fmla="*/ 0 w 893"/>
                <a:gd name="T53" fmla="*/ 352 h 592"/>
                <a:gd name="T54" fmla="*/ 17 w 893"/>
                <a:gd name="T55" fmla="*/ 368 h 592"/>
                <a:gd name="T56" fmla="*/ 51 w 893"/>
                <a:gd name="T57" fmla="*/ 392 h 592"/>
                <a:gd name="T58" fmla="*/ 59 w 893"/>
                <a:gd name="T59" fmla="*/ 416 h 592"/>
                <a:gd name="T60" fmla="*/ 93 w 893"/>
                <a:gd name="T61" fmla="*/ 440 h 592"/>
                <a:gd name="T62" fmla="*/ 135 w 893"/>
                <a:gd name="T63" fmla="*/ 456 h 592"/>
                <a:gd name="T64" fmla="*/ 118 w 893"/>
                <a:gd name="T65" fmla="*/ 488 h 592"/>
                <a:gd name="T66" fmla="*/ 160 w 893"/>
                <a:gd name="T67" fmla="*/ 496 h 592"/>
                <a:gd name="T68" fmla="*/ 202 w 893"/>
                <a:gd name="T69" fmla="*/ 512 h 592"/>
                <a:gd name="T70" fmla="*/ 244 w 893"/>
                <a:gd name="T71" fmla="*/ 488 h 592"/>
                <a:gd name="T72" fmla="*/ 244 w 893"/>
                <a:gd name="T73" fmla="*/ 528 h 592"/>
                <a:gd name="T74" fmla="*/ 261 w 893"/>
                <a:gd name="T75" fmla="*/ 536 h 592"/>
                <a:gd name="T76" fmla="*/ 253 w 893"/>
                <a:gd name="T77" fmla="*/ 544 h 592"/>
                <a:gd name="T78" fmla="*/ 287 w 893"/>
                <a:gd name="T79" fmla="*/ 560 h 592"/>
                <a:gd name="T80" fmla="*/ 287 w 893"/>
                <a:gd name="T81" fmla="*/ 584 h 592"/>
                <a:gd name="T82" fmla="*/ 320 w 893"/>
                <a:gd name="T83" fmla="*/ 592 h 592"/>
                <a:gd name="T84" fmla="*/ 413 w 893"/>
                <a:gd name="T85" fmla="*/ 592 h 592"/>
                <a:gd name="T86" fmla="*/ 438 w 893"/>
                <a:gd name="T87" fmla="*/ 568 h 592"/>
                <a:gd name="T88" fmla="*/ 463 w 893"/>
                <a:gd name="T89" fmla="*/ 568 h 592"/>
                <a:gd name="T90" fmla="*/ 514 w 893"/>
                <a:gd name="T91" fmla="*/ 568 h 592"/>
                <a:gd name="T92" fmla="*/ 565 w 893"/>
                <a:gd name="T93" fmla="*/ 560 h 592"/>
                <a:gd name="T94" fmla="*/ 607 w 893"/>
                <a:gd name="T95" fmla="*/ 504 h 592"/>
                <a:gd name="T96" fmla="*/ 657 w 893"/>
                <a:gd name="T97" fmla="*/ 488 h 592"/>
                <a:gd name="T98" fmla="*/ 699 w 893"/>
                <a:gd name="T99" fmla="*/ 480 h 592"/>
                <a:gd name="T100" fmla="*/ 725 w 893"/>
                <a:gd name="T101" fmla="*/ 488 h 592"/>
                <a:gd name="T102" fmla="*/ 767 w 893"/>
                <a:gd name="T103" fmla="*/ 480 h 592"/>
                <a:gd name="T104" fmla="*/ 775 w 893"/>
                <a:gd name="T105" fmla="*/ 496 h 592"/>
                <a:gd name="T106" fmla="*/ 826 w 893"/>
                <a:gd name="T107" fmla="*/ 496 h 592"/>
                <a:gd name="T108" fmla="*/ 834 w 893"/>
                <a:gd name="T109" fmla="*/ 416 h 592"/>
                <a:gd name="T110" fmla="*/ 851 w 893"/>
                <a:gd name="T111" fmla="*/ 376 h 592"/>
                <a:gd name="T112" fmla="*/ 885 w 893"/>
                <a:gd name="T113" fmla="*/ 336 h 592"/>
                <a:gd name="T114" fmla="*/ 893 w 893"/>
                <a:gd name="T115" fmla="*/ 312 h 592"/>
                <a:gd name="T116" fmla="*/ 876 w 893"/>
                <a:gd name="T117" fmla="*/ 288 h 592"/>
                <a:gd name="T118" fmla="*/ 834 w 893"/>
                <a:gd name="T119" fmla="*/ 288 h 592"/>
                <a:gd name="T120" fmla="*/ 784 w 893"/>
                <a:gd name="T121" fmla="*/ 312 h 59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93" h="592">
                  <a:moveTo>
                    <a:pt x="784" y="312"/>
                  </a:moveTo>
                  <a:lnTo>
                    <a:pt x="725" y="280"/>
                  </a:lnTo>
                  <a:lnTo>
                    <a:pt x="708" y="208"/>
                  </a:lnTo>
                  <a:lnTo>
                    <a:pt x="708" y="168"/>
                  </a:lnTo>
                  <a:lnTo>
                    <a:pt x="666" y="120"/>
                  </a:lnTo>
                  <a:lnTo>
                    <a:pt x="632" y="96"/>
                  </a:lnTo>
                  <a:lnTo>
                    <a:pt x="581" y="56"/>
                  </a:lnTo>
                  <a:lnTo>
                    <a:pt x="548" y="16"/>
                  </a:lnTo>
                  <a:lnTo>
                    <a:pt x="506" y="0"/>
                  </a:lnTo>
                  <a:lnTo>
                    <a:pt x="472" y="48"/>
                  </a:lnTo>
                  <a:lnTo>
                    <a:pt x="396" y="72"/>
                  </a:lnTo>
                  <a:lnTo>
                    <a:pt x="371" y="96"/>
                  </a:lnTo>
                  <a:lnTo>
                    <a:pt x="337" y="80"/>
                  </a:lnTo>
                  <a:lnTo>
                    <a:pt x="287" y="88"/>
                  </a:lnTo>
                  <a:lnTo>
                    <a:pt x="253" y="88"/>
                  </a:lnTo>
                  <a:lnTo>
                    <a:pt x="219" y="80"/>
                  </a:lnTo>
                  <a:lnTo>
                    <a:pt x="185" y="104"/>
                  </a:lnTo>
                  <a:lnTo>
                    <a:pt x="160" y="128"/>
                  </a:lnTo>
                  <a:lnTo>
                    <a:pt x="135" y="168"/>
                  </a:lnTo>
                  <a:lnTo>
                    <a:pt x="110" y="224"/>
                  </a:lnTo>
                  <a:lnTo>
                    <a:pt x="84" y="256"/>
                  </a:lnTo>
                  <a:lnTo>
                    <a:pt x="76" y="280"/>
                  </a:lnTo>
                  <a:lnTo>
                    <a:pt x="67" y="320"/>
                  </a:lnTo>
                  <a:lnTo>
                    <a:pt x="51" y="328"/>
                  </a:lnTo>
                  <a:lnTo>
                    <a:pt x="25" y="344"/>
                  </a:lnTo>
                  <a:lnTo>
                    <a:pt x="0" y="352"/>
                  </a:lnTo>
                  <a:lnTo>
                    <a:pt x="17" y="368"/>
                  </a:lnTo>
                  <a:lnTo>
                    <a:pt x="51" y="392"/>
                  </a:lnTo>
                  <a:lnTo>
                    <a:pt x="59" y="416"/>
                  </a:lnTo>
                  <a:lnTo>
                    <a:pt x="93" y="440"/>
                  </a:lnTo>
                  <a:lnTo>
                    <a:pt x="135" y="456"/>
                  </a:lnTo>
                  <a:lnTo>
                    <a:pt x="118" y="488"/>
                  </a:lnTo>
                  <a:lnTo>
                    <a:pt x="160" y="496"/>
                  </a:lnTo>
                  <a:lnTo>
                    <a:pt x="202" y="512"/>
                  </a:lnTo>
                  <a:lnTo>
                    <a:pt x="244" y="488"/>
                  </a:lnTo>
                  <a:lnTo>
                    <a:pt x="244" y="528"/>
                  </a:lnTo>
                  <a:lnTo>
                    <a:pt x="261" y="536"/>
                  </a:lnTo>
                  <a:lnTo>
                    <a:pt x="253" y="544"/>
                  </a:lnTo>
                  <a:lnTo>
                    <a:pt x="287" y="560"/>
                  </a:lnTo>
                  <a:lnTo>
                    <a:pt x="287" y="584"/>
                  </a:lnTo>
                  <a:lnTo>
                    <a:pt x="320" y="592"/>
                  </a:lnTo>
                  <a:lnTo>
                    <a:pt x="413" y="592"/>
                  </a:lnTo>
                  <a:lnTo>
                    <a:pt x="438" y="568"/>
                  </a:lnTo>
                  <a:lnTo>
                    <a:pt x="463" y="568"/>
                  </a:lnTo>
                  <a:lnTo>
                    <a:pt x="514" y="568"/>
                  </a:lnTo>
                  <a:lnTo>
                    <a:pt x="565" y="560"/>
                  </a:lnTo>
                  <a:lnTo>
                    <a:pt x="607" y="504"/>
                  </a:lnTo>
                  <a:lnTo>
                    <a:pt x="657" y="488"/>
                  </a:lnTo>
                  <a:lnTo>
                    <a:pt x="699" y="480"/>
                  </a:lnTo>
                  <a:lnTo>
                    <a:pt x="725" y="488"/>
                  </a:lnTo>
                  <a:lnTo>
                    <a:pt x="767" y="480"/>
                  </a:lnTo>
                  <a:lnTo>
                    <a:pt x="775" y="496"/>
                  </a:lnTo>
                  <a:lnTo>
                    <a:pt x="826" y="496"/>
                  </a:lnTo>
                  <a:lnTo>
                    <a:pt x="834" y="416"/>
                  </a:lnTo>
                  <a:lnTo>
                    <a:pt x="851" y="376"/>
                  </a:lnTo>
                  <a:lnTo>
                    <a:pt x="885" y="336"/>
                  </a:lnTo>
                  <a:lnTo>
                    <a:pt x="893" y="312"/>
                  </a:lnTo>
                  <a:lnTo>
                    <a:pt x="876" y="288"/>
                  </a:lnTo>
                  <a:lnTo>
                    <a:pt x="834" y="288"/>
                  </a:lnTo>
                  <a:lnTo>
                    <a:pt x="784" y="312"/>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4" name="Freeform 83"/>
            <p:cNvSpPr>
              <a:spLocks/>
            </p:cNvSpPr>
            <p:nvPr/>
          </p:nvSpPr>
          <p:spPr bwMode="auto">
            <a:xfrm>
              <a:off x="5235" y="2664"/>
              <a:ext cx="354" cy="336"/>
            </a:xfrm>
            <a:custGeom>
              <a:avLst/>
              <a:gdLst>
                <a:gd name="T0" fmla="*/ 270 w 354"/>
                <a:gd name="T1" fmla="*/ 248 h 336"/>
                <a:gd name="T2" fmla="*/ 253 w 354"/>
                <a:gd name="T3" fmla="*/ 224 h 336"/>
                <a:gd name="T4" fmla="*/ 278 w 354"/>
                <a:gd name="T5" fmla="*/ 200 h 336"/>
                <a:gd name="T6" fmla="*/ 354 w 354"/>
                <a:gd name="T7" fmla="*/ 184 h 336"/>
                <a:gd name="T8" fmla="*/ 337 w 354"/>
                <a:gd name="T9" fmla="*/ 152 h 336"/>
                <a:gd name="T10" fmla="*/ 303 w 354"/>
                <a:gd name="T11" fmla="*/ 120 h 336"/>
                <a:gd name="T12" fmla="*/ 287 w 354"/>
                <a:gd name="T13" fmla="*/ 88 h 336"/>
                <a:gd name="T14" fmla="*/ 236 w 354"/>
                <a:gd name="T15" fmla="*/ 72 h 336"/>
                <a:gd name="T16" fmla="*/ 211 w 354"/>
                <a:gd name="T17" fmla="*/ 24 h 336"/>
                <a:gd name="T18" fmla="*/ 152 w 354"/>
                <a:gd name="T19" fmla="*/ 24 h 336"/>
                <a:gd name="T20" fmla="*/ 84 w 354"/>
                <a:gd name="T21" fmla="*/ 0 h 336"/>
                <a:gd name="T22" fmla="*/ 59 w 354"/>
                <a:gd name="T23" fmla="*/ 24 h 336"/>
                <a:gd name="T24" fmla="*/ 8 w 354"/>
                <a:gd name="T25" fmla="*/ 32 h 336"/>
                <a:gd name="T26" fmla="*/ 0 w 354"/>
                <a:gd name="T27" fmla="*/ 40 h 336"/>
                <a:gd name="T28" fmla="*/ 34 w 354"/>
                <a:gd name="T29" fmla="*/ 56 h 336"/>
                <a:gd name="T30" fmla="*/ 67 w 354"/>
                <a:gd name="T31" fmla="*/ 96 h 336"/>
                <a:gd name="T32" fmla="*/ 118 w 354"/>
                <a:gd name="T33" fmla="*/ 136 h 336"/>
                <a:gd name="T34" fmla="*/ 152 w 354"/>
                <a:gd name="T35" fmla="*/ 160 h 336"/>
                <a:gd name="T36" fmla="*/ 194 w 354"/>
                <a:gd name="T37" fmla="*/ 208 h 336"/>
                <a:gd name="T38" fmla="*/ 194 w 354"/>
                <a:gd name="T39" fmla="*/ 248 h 336"/>
                <a:gd name="T40" fmla="*/ 211 w 354"/>
                <a:gd name="T41" fmla="*/ 320 h 336"/>
                <a:gd name="T42" fmla="*/ 236 w 354"/>
                <a:gd name="T43" fmla="*/ 336 h 336"/>
                <a:gd name="T44" fmla="*/ 253 w 354"/>
                <a:gd name="T45" fmla="*/ 312 h 336"/>
                <a:gd name="T46" fmla="*/ 270 w 354"/>
                <a:gd name="T47" fmla="*/ 248 h 3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54" h="336">
                  <a:moveTo>
                    <a:pt x="270" y="248"/>
                  </a:moveTo>
                  <a:lnTo>
                    <a:pt x="253" y="224"/>
                  </a:lnTo>
                  <a:lnTo>
                    <a:pt x="278" y="200"/>
                  </a:lnTo>
                  <a:lnTo>
                    <a:pt x="354" y="184"/>
                  </a:lnTo>
                  <a:lnTo>
                    <a:pt x="337" y="152"/>
                  </a:lnTo>
                  <a:lnTo>
                    <a:pt x="303" y="120"/>
                  </a:lnTo>
                  <a:lnTo>
                    <a:pt x="287" y="88"/>
                  </a:lnTo>
                  <a:lnTo>
                    <a:pt x="236" y="72"/>
                  </a:lnTo>
                  <a:lnTo>
                    <a:pt x="211" y="24"/>
                  </a:lnTo>
                  <a:lnTo>
                    <a:pt x="152" y="24"/>
                  </a:lnTo>
                  <a:lnTo>
                    <a:pt x="84" y="0"/>
                  </a:lnTo>
                  <a:lnTo>
                    <a:pt x="59" y="24"/>
                  </a:lnTo>
                  <a:lnTo>
                    <a:pt x="8" y="32"/>
                  </a:lnTo>
                  <a:lnTo>
                    <a:pt x="0" y="40"/>
                  </a:lnTo>
                  <a:lnTo>
                    <a:pt x="34" y="56"/>
                  </a:lnTo>
                  <a:lnTo>
                    <a:pt x="67" y="96"/>
                  </a:lnTo>
                  <a:lnTo>
                    <a:pt x="118" y="136"/>
                  </a:lnTo>
                  <a:lnTo>
                    <a:pt x="152" y="160"/>
                  </a:lnTo>
                  <a:lnTo>
                    <a:pt x="194" y="208"/>
                  </a:lnTo>
                  <a:lnTo>
                    <a:pt x="194" y="248"/>
                  </a:lnTo>
                  <a:lnTo>
                    <a:pt x="211" y="320"/>
                  </a:lnTo>
                  <a:lnTo>
                    <a:pt x="236" y="336"/>
                  </a:lnTo>
                  <a:lnTo>
                    <a:pt x="253" y="312"/>
                  </a:lnTo>
                  <a:lnTo>
                    <a:pt x="270" y="248"/>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5" name="Freeform 84"/>
            <p:cNvSpPr>
              <a:spLocks/>
            </p:cNvSpPr>
            <p:nvPr/>
          </p:nvSpPr>
          <p:spPr bwMode="auto">
            <a:xfrm>
              <a:off x="4089" y="2040"/>
              <a:ext cx="860" cy="656"/>
            </a:xfrm>
            <a:custGeom>
              <a:avLst/>
              <a:gdLst>
                <a:gd name="T0" fmla="*/ 775 w 860"/>
                <a:gd name="T1" fmla="*/ 560 h 656"/>
                <a:gd name="T2" fmla="*/ 826 w 860"/>
                <a:gd name="T3" fmla="*/ 464 h 656"/>
                <a:gd name="T4" fmla="*/ 860 w 860"/>
                <a:gd name="T5" fmla="*/ 456 h 656"/>
                <a:gd name="T6" fmla="*/ 851 w 860"/>
                <a:gd name="T7" fmla="*/ 416 h 656"/>
                <a:gd name="T8" fmla="*/ 817 w 860"/>
                <a:gd name="T9" fmla="*/ 352 h 656"/>
                <a:gd name="T10" fmla="*/ 792 w 860"/>
                <a:gd name="T11" fmla="*/ 320 h 656"/>
                <a:gd name="T12" fmla="*/ 784 w 860"/>
                <a:gd name="T13" fmla="*/ 264 h 656"/>
                <a:gd name="T14" fmla="*/ 750 w 860"/>
                <a:gd name="T15" fmla="*/ 256 h 656"/>
                <a:gd name="T16" fmla="*/ 750 w 860"/>
                <a:gd name="T17" fmla="*/ 232 h 656"/>
                <a:gd name="T18" fmla="*/ 792 w 860"/>
                <a:gd name="T19" fmla="*/ 184 h 656"/>
                <a:gd name="T20" fmla="*/ 750 w 860"/>
                <a:gd name="T21" fmla="*/ 104 h 656"/>
                <a:gd name="T22" fmla="*/ 725 w 860"/>
                <a:gd name="T23" fmla="*/ 40 h 656"/>
                <a:gd name="T24" fmla="*/ 666 w 860"/>
                <a:gd name="T25" fmla="*/ 16 h 656"/>
                <a:gd name="T26" fmla="*/ 531 w 860"/>
                <a:gd name="T27" fmla="*/ 40 h 656"/>
                <a:gd name="T28" fmla="*/ 447 w 860"/>
                <a:gd name="T29" fmla="*/ 24 h 656"/>
                <a:gd name="T30" fmla="*/ 405 w 860"/>
                <a:gd name="T31" fmla="*/ 48 h 656"/>
                <a:gd name="T32" fmla="*/ 362 w 860"/>
                <a:gd name="T33" fmla="*/ 40 h 656"/>
                <a:gd name="T34" fmla="*/ 329 w 860"/>
                <a:gd name="T35" fmla="*/ 24 h 656"/>
                <a:gd name="T36" fmla="*/ 295 w 860"/>
                <a:gd name="T37" fmla="*/ 0 h 656"/>
                <a:gd name="T38" fmla="*/ 253 w 860"/>
                <a:gd name="T39" fmla="*/ 8 h 656"/>
                <a:gd name="T40" fmla="*/ 177 w 860"/>
                <a:gd name="T41" fmla="*/ 40 h 656"/>
                <a:gd name="T42" fmla="*/ 169 w 860"/>
                <a:gd name="T43" fmla="*/ 72 h 656"/>
                <a:gd name="T44" fmla="*/ 126 w 860"/>
                <a:gd name="T45" fmla="*/ 88 h 656"/>
                <a:gd name="T46" fmla="*/ 25 w 860"/>
                <a:gd name="T47" fmla="*/ 128 h 656"/>
                <a:gd name="T48" fmla="*/ 9 w 860"/>
                <a:gd name="T49" fmla="*/ 128 h 656"/>
                <a:gd name="T50" fmla="*/ 17 w 860"/>
                <a:gd name="T51" fmla="*/ 176 h 656"/>
                <a:gd name="T52" fmla="*/ 25 w 860"/>
                <a:gd name="T53" fmla="*/ 208 h 656"/>
                <a:gd name="T54" fmla="*/ 0 w 860"/>
                <a:gd name="T55" fmla="*/ 256 h 656"/>
                <a:gd name="T56" fmla="*/ 51 w 860"/>
                <a:gd name="T57" fmla="*/ 288 h 656"/>
                <a:gd name="T58" fmla="*/ 51 w 860"/>
                <a:gd name="T59" fmla="*/ 320 h 656"/>
                <a:gd name="T60" fmla="*/ 76 w 860"/>
                <a:gd name="T61" fmla="*/ 360 h 656"/>
                <a:gd name="T62" fmla="*/ 59 w 860"/>
                <a:gd name="T63" fmla="*/ 400 h 656"/>
                <a:gd name="T64" fmla="*/ 84 w 860"/>
                <a:gd name="T65" fmla="*/ 432 h 656"/>
                <a:gd name="T66" fmla="*/ 84 w 860"/>
                <a:gd name="T67" fmla="*/ 472 h 656"/>
                <a:gd name="T68" fmla="*/ 126 w 860"/>
                <a:gd name="T69" fmla="*/ 496 h 656"/>
                <a:gd name="T70" fmla="*/ 169 w 860"/>
                <a:gd name="T71" fmla="*/ 512 h 656"/>
                <a:gd name="T72" fmla="*/ 211 w 860"/>
                <a:gd name="T73" fmla="*/ 512 h 656"/>
                <a:gd name="T74" fmla="*/ 202 w 860"/>
                <a:gd name="T75" fmla="*/ 544 h 656"/>
                <a:gd name="T76" fmla="*/ 244 w 860"/>
                <a:gd name="T77" fmla="*/ 576 h 656"/>
                <a:gd name="T78" fmla="*/ 270 w 860"/>
                <a:gd name="T79" fmla="*/ 560 h 656"/>
                <a:gd name="T80" fmla="*/ 270 w 860"/>
                <a:gd name="T81" fmla="*/ 536 h 656"/>
                <a:gd name="T82" fmla="*/ 320 w 860"/>
                <a:gd name="T83" fmla="*/ 552 h 656"/>
                <a:gd name="T84" fmla="*/ 337 w 860"/>
                <a:gd name="T85" fmla="*/ 576 h 656"/>
                <a:gd name="T86" fmla="*/ 379 w 860"/>
                <a:gd name="T87" fmla="*/ 584 h 656"/>
                <a:gd name="T88" fmla="*/ 421 w 860"/>
                <a:gd name="T89" fmla="*/ 592 h 656"/>
                <a:gd name="T90" fmla="*/ 438 w 860"/>
                <a:gd name="T91" fmla="*/ 624 h 656"/>
                <a:gd name="T92" fmla="*/ 464 w 860"/>
                <a:gd name="T93" fmla="*/ 640 h 656"/>
                <a:gd name="T94" fmla="*/ 497 w 860"/>
                <a:gd name="T95" fmla="*/ 616 h 656"/>
                <a:gd name="T96" fmla="*/ 523 w 860"/>
                <a:gd name="T97" fmla="*/ 640 h 656"/>
                <a:gd name="T98" fmla="*/ 531 w 860"/>
                <a:gd name="T99" fmla="*/ 656 h 656"/>
                <a:gd name="T100" fmla="*/ 556 w 860"/>
                <a:gd name="T101" fmla="*/ 656 h 656"/>
                <a:gd name="T102" fmla="*/ 581 w 860"/>
                <a:gd name="T103" fmla="*/ 632 h 656"/>
                <a:gd name="T104" fmla="*/ 615 w 860"/>
                <a:gd name="T105" fmla="*/ 632 h 656"/>
                <a:gd name="T106" fmla="*/ 640 w 860"/>
                <a:gd name="T107" fmla="*/ 616 h 656"/>
                <a:gd name="T108" fmla="*/ 683 w 860"/>
                <a:gd name="T109" fmla="*/ 616 h 656"/>
                <a:gd name="T110" fmla="*/ 708 w 860"/>
                <a:gd name="T111" fmla="*/ 624 h 656"/>
                <a:gd name="T112" fmla="*/ 767 w 860"/>
                <a:gd name="T113" fmla="*/ 632 h 656"/>
                <a:gd name="T114" fmla="*/ 758 w 860"/>
                <a:gd name="T115" fmla="*/ 640 h 656"/>
                <a:gd name="T116" fmla="*/ 792 w 860"/>
                <a:gd name="T117" fmla="*/ 632 h 656"/>
                <a:gd name="T118" fmla="*/ 775 w 860"/>
                <a:gd name="T119" fmla="*/ 560 h 6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60" h="656">
                  <a:moveTo>
                    <a:pt x="775" y="560"/>
                  </a:moveTo>
                  <a:lnTo>
                    <a:pt x="826" y="464"/>
                  </a:lnTo>
                  <a:lnTo>
                    <a:pt x="860" y="456"/>
                  </a:lnTo>
                  <a:lnTo>
                    <a:pt x="851" y="416"/>
                  </a:lnTo>
                  <a:lnTo>
                    <a:pt x="817" y="352"/>
                  </a:lnTo>
                  <a:lnTo>
                    <a:pt x="792" y="320"/>
                  </a:lnTo>
                  <a:lnTo>
                    <a:pt x="784" y="264"/>
                  </a:lnTo>
                  <a:lnTo>
                    <a:pt x="750" y="256"/>
                  </a:lnTo>
                  <a:lnTo>
                    <a:pt x="750" y="232"/>
                  </a:lnTo>
                  <a:lnTo>
                    <a:pt x="792" y="184"/>
                  </a:lnTo>
                  <a:lnTo>
                    <a:pt x="750" y="104"/>
                  </a:lnTo>
                  <a:lnTo>
                    <a:pt x="725" y="40"/>
                  </a:lnTo>
                  <a:lnTo>
                    <a:pt x="666" y="16"/>
                  </a:lnTo>
                  <a:lnTo>
                    <a:pt x="531" y="40"/>
                  </a:lnTo>
                  <a:lnTo>
                    <a:pt x="447" y="24"/>
                  </a:lnTo>
                  <a:lnTo>
                    <a:pt x="405" y="48"/>
                  </a:lnTo>
                  <a:lnTo>
                    <a:pt x="362" y="40"/>
                  </a:lnTo>
                  <a:lnTo>
                    <a:pt x="329" y="24"/>
                  </a:lnTo>
                  <a:lnTo>
                    <a:pt x="295" y="0"/>
                  </a:lnTo>
                  <a:lnTo>
                    <a:pt x="253" y="8"/>
                  </a:lnTo>
                  <a:lnTo>
                    <a:pt x="177" y="40"/>
                  </a:lnTo>
                  <a:lnTo>
                    <a:pt x="169" y="72"/>
                  </a:lnTo>
                  <a:lnTo>
                    <a:pt x="126" y="88"/>
                  </a:lnTo>
                  <a:lnTo>
                    <a:pt x="25" y="128"/>
                  </a:lnTo>
                  <a:lnTo>
                    <a:pt x="9" y="128"/>
                  </a:lnTo>
                  <a:lnTo>
                    <a:pt x="17" y="176"/>
                  </a:lnTo>
                  <a:lnTo>
                    <a:pt x="25" y="208"/>
                  </a:lnTo>
                  <a:lnTo>
                    <a:pt x="0" y="256"/>
                  </a:lnTo>
                  <a:lnTo>
                    <a:pt x="51" y="288"/>
                  </a:lnTo>
                  <a:lnTo>
                    <a:pt x="51" y="320"/>
                  </a:lnTo>
                  <a:lnTo>
                    <a:pt x="76" y="360"/>
                  </a:lnTo>
                  <a:lnTo>
                    <a:pt x="59" y="400"/>
                  </a:lnTo>
                  <a:lnTo>
                    <a:pt x="84" y="432"/>
                  </a:lnTo>
                  <a:lnTo>
                    <a:pt x="84" y="472"/>
                  </a:lnTo>
                  <a:lnTo>
                    <a:pt x="126" y="496"/>
                  </a:lnTo>
                  <a:lnTo>
                    <a:pt x="169" y="512"/>
                  </a:lnTo>
                  <a:lnTo>
                    <a:pt x="211" y="512"/>
                  </a:lnTo>
                  <a:lnTo>
                    <a:pt x="202" y="544"/>
                  </a:lnTo>
                  <a:lnTo>
                    <a:pt x="244" y="576"/>
                  </a:lnTo>
                  <a:lnTo>
                    <a:pt x="270" y="560"/>
                  </a:lnTo>
                  <a:lnTo>
                    <a:pt x="270" y="536"/>
                  </a:lnTo>
                  <a:lnTo>
                    <a:pt x="320" y="552"/>
                  </a:lnTo>
                  <a:lnTo>
                    <a:pt x="337" y="576"/>
                  </a:lnTo>
                  <a:lnTo>
                    <a:pt x="379" y="584"/>
                  </a:lnTo>
                  <a:lnTo>
                    <a:pt x="421" y="592"/>
                  </a:lnTo>
                  <a:lnTo>
                    <a:pt x="438" y="624"/>
                  </a:lnTo>
                  <a:lnTo>
                    <a:pt x="464" y="640"/>
                  </a:lnTo>
                  <a:lnTo>
                    <a:pt x="497" y="616"/>
                  </a:lnTo>
                  <a:lnTo>
                    <a:pt x="523" y="640"/>
                  </a:lnTo>
                  <a:lnTo>
                    <a:pt x="531" y="656"/>
                  </a:lnTo>
                  <a:lnTo>
                    <a:pt x="556" y="656"/>
                  </a:lnTo>
                  <a:lnTo>
                    <a:pt x="581" y="632"/>
                  </a:lnTo>
                  <a:lnTo>
                    <a:pt x="615" y="632"/>
                  </a:lnTo>
                  <a:lnTo>
                    <a:pt x="640" y="616"/>
                  </a:lnTo>
                  <a:lnTo>
                    <a:pt x="683" y="616"/>
                  </a:lnTo>
                  <a:lnTo>
                    <a:pt x="708" y="624"/>
                  </a:lnTo>
                  <a:lnTo>
                    <a:pt x="767" y="632"/>
                  </a:lnTo>
                  <a:lnTo>
                    <a:pt x="758" y="640"/>
                  </a:lnTo>
                  <a:lnTo>
                    <a:pt x="792" y="632"/>
                  </a:lnTo>
                  <a:lnTo>
                    <a:pt x="775" y="56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6" name="Freeform 85"/>
            <p:cNvSpPr>
              <a:spLocks/>
            </p:cNvSpPr>
            <p:nvPr/>
          </p:nvSpPr>
          <p:spPr bwMode="auto">
            <a:xfrm>
              <a:off x="4536" y="1976"/>
              <a:ext cx="210" cy="112"/>
            </a:xfrm>
            <a:custGeom>
              <a:avLst/>
              <a:gdLst>
                <a:gd name="T0" fmla="*/ 168 w 210"/>
                <a:gd name="T1" fmla="*/ 8 h 112"/>
                <a:gd name="T2" fmla="*/ 109 w 210"/>
                <a:gd name="T3" fmla="*/ 8 h 112"/>
                <a:gd name="T4" fmla="*/ 76 w 210"/>
                <a:gd name="T5" fmla="*/ 0 h 112"/>
                <a:gd name="T6" fmla="*/ 67 w 210"/>
                <a:gd name="T7" fmla="*/ 24 h 112"/>
                <a:gd name="T8" fmla="*/ 42 w 210"/>
                <a:gd name="T9" fmla="*/ 32 h 112"/>
                <a:gd name="T10" fmla="*/ 8 w 210"/>
                <a:gd name="T11" fmla="*/ 48 h 112"/>
                <a:gd name="T12" fmla="*/ 8 w 210"/>
                <a:gd name="T13" fmla="*/ 72 h 112"/>
                <a:gd name="T14" fmla="*/ 0 w 210"/>
                <a:gd name="T15" fmla="*/ 96 h 112"/>
                <a:gd name="T16" fmla="*/ 84 w 210"/>
                <a:gd name="T17" fmla="*/ 112 h 112"/>
                <a:gd name="T18" fmla="*/ 210 w 210"/>
                <a:gd name="T19" fmla="*/ 88 h 112"/>
                <a:gd name="T20" fmla="*/ 193 w 210"/>
                <a:gd name="T21" fmla="*/ 16 h 112"/>
                <a:gd name="T22" fmla="*/ 168 w 210"/>
                <a:gd name="T23" fmla="*/ 8 h 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0" h="112">
                  <a:moveTo>
                    <a:pt x="168" y="8"/>
                  </a:moveTo>
                  <a:lnTo>
                    <a:pt x="109" y="8"/>
                  </a:lnTo>
                  <a:lnTo>
                    <a:pt x="76" y="0"/>
                  </a:lnTo>
                  <a:lnTo>
                    <a:pt x="67" y="24"/>
                  </a:lnTo>
                  <a:lnTo>
                    <a:pt x="42" y="32"/>
                  </a:lnTo>
                  <a:lnTo>
                    <a:pt x="8" y="48"/>
                  </a:lnTo>
                  <a:lnTo>
                    <a:pt x="8" y="72"/>
                  </a:lnTo>
                  <a:lnTo>
                    <a:pt x="0" y="96"/>
                  </a:lnTo>
                  <a:lnTo>
                    <a:pt x="84" y="112"/>
                  </a:lnTo>
                  <a:lnTo>
                    <a:pt x="210" y="88"/>
                  </a:lnTo>
                  <a:lnTo>
                    <a:pt x="193" y="16"/>
                  </a:lnTo>
                  <a:lnTo>
                    <a:pt x="168" y="8"/>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7" name="Freeform 86"/>
            <p:cNvSpPr>
              <a:spLocks/>
            </p:cNvSpPr>
            <p:nvPr/>
          </p:nvSpPr>
          <p:spPr bwMode="auto">
            <a:xfrm>
              <a:off x="4089" y="2040"/>
              <a:ext cx="860" cy="656"/>
            </a:xfrm>
            <a:custGeom>
              <a:avLst/>
              <a:gdLst>
                <a:gd name="T0" fmla="*/ 775 w 860"/>
                <a:gd name="T1" fmla="*/ 560 h 656"/>
                <a:gd name="T2" fmla="*/ 826 w 860"/>
                <a:gd name="T3" fmla="*/ 464 h 656"/>
                <a:gd name="T4" fmla="*/ 860 w 860"/>
                <a:gd name="T5" fmla="*/ 456 h 656"/>
                <a:gd name="T6" fmla="*/ 851 w 860"/>
                <a:gd name="T7" fmla="*/ 416 h 656"/>
                <a:gd name="T8" fmla="*/ 817 w 860"/>
                <a:gd name="T9" fmla="*/ 352 h 656"/>
                <a:gd name="T10" fmla="*/ 792 w 860"/>
                <a:gd name="T11" fmla="*/ 320 h 656"/>
                <a:gd name="T12" fmla="*/ 784 w 860"/>
                <a:gd name="T13" fmla="*/ 264 h 656"/>
                <a:gd name="T14" fmla="*/ 750 w 860"/>
                <a:gd name="T15" fmla="*/ 256 h 656"/>
                <a:gd name="T16" fmla="*/ 750 w 860"/>
                <a:gd name="T17" fmla="*/ 232 h 656"/>
                <a:gd name="T18" fmla="*/ 792 w 860"/>
                <a:gd name="T19" fmla="*/ 184 h 656"/>
                <a:gd name="T20" fmla="*/ 750 w 860"/>
                <a:gd name="T21" fmla="*/ 104 h 656"/>
                <a:gd name="T22" fmla="*/ 725 w 860"/>
                <a:gd name="T23" fmla="*/ 40 h 656"/>
                <a:gd name="T24" fmla="*/ 666 w 860"/>
                <a:gd name="T25" fmla="*/ 16 h 656"/>
                <a:gd name="T26" fmla="*/ 531 w 860"/>
                <a:gd name="T27" fmla="*/ 40 h 656"/>
                <a:gd name="T28" fmla="*/ 447 w 860"/>
                <a:gd name="T29" fmla="*/ 24 h 656"/>
                <a:gd name="T30" fmla="*/ 405 w 860"/>
                <a:gd name="T31" fmla="*/ 48 h 656"/>
                <a:gd name="T32" fmla="*/ 362 w 860"/>
                <a:gd name="T33" fmla="*/ 40 h 656"/>
                <a:gd name="T34" fmla="*/ 329 w 860"/>
                <a:gd name="T35" fmla="*/ 24 h 656"/>
                <a:gd name="T36" fmla="*/ 295 w 860"/>
                <a:gd name="T37" fmla="*/ 0 h 656"/>
                <a:gd name="T38" fmla="*/ 253 w 860"/>
                <a:gd name="T39" fmla="*/ 8 h 656"/>
                <a:gd name="T40" fmla="*/ 177 w 860"/>
                <a:gd name="T41" fmla="*/ 40 h 656"/>
                <a:gd name="T42" fmla="*/ 169 w 860"/>
                <a:gd name="T43" fmla="*/ 72 h 656"/>
                <a:gd name="T44" fmla="*/ 126 w 860"/>
                <a:gd name="T45" fmla="*/ 88 h 656"/>
                <a:gd name="T46" fmla="*/ 25 w 860"/>
                <a:gd name="T47" fmla="*/ 128 h 656"/>
                <a:gd name="T48" fmla="*/ 9 w 860"/>
                <a:gd name="T49" fmla="*/ 128 h 656"/>
                <a:gd name="T50" fmla="*/ 17 w 860"/>
                <a:gd name="T51" fmla="*/ 176 h 656"/>
                <a:gd name="T52" fmla="*/ 25 w 860"/>
                <a:gd name="T53" fmla="*/ 208 h 656"/>
                <a:gd name="T54" fmla="*/ 0 w 860"/>
                <a:gd name="T55" fmla="*/ 256 h 656"/>
                <a:gd name="T56" fmla="*/ 51 w 860"/>
                <a:gd name="T57" fmla="*/ 288 h 656"/>
                <a:gd name="T58" fmla="*/ 51 w 860"/>
                <a:gd name="T59" fmla="*/ 320 h 656"/>
                <a:gd name="T60" fmla="*/ 76 w 860"/>
                <a:gd name="T61" fmla="*/ 360 h 656"/>
                <a:gd name="T62" fmla="*/ 59 w 860"/>
                <a:gd name="T63" fmla="*/ 400 h 656"/>
                <a:gd name="T64" fmla="*/ 84 w 860"/>
                <a:gd name="T65" fmla="*/ 432 h 656"/>
                <a:gd name="T66" fmla="*/ 84 w 860"/>
                <a:gd name="T67" fmla="*/ 472 h 656"/>
                <a:gd name="T68" fmla="*/ 126 w 860"/>
                <a:gd name="T69" fmla="*/ 496 h 656"/>
                <a:gd name="T70" fmla="*/ 169 w 860"/>
                <a:gd name="T71" fmla="*/ 512 h 656"/>
                <a:gd name="T72" fmla="*/ 211 w 860"/>
                <a:gd name="T73" fmla="*/ 512 h 656"/>
                <a:gd name="T74" fmla="*/ 202 w 860"/>
                <a:gd name="T75" fmla="*/ 544 h 656"/>
                <a:gd name="T76" fmla="*/ 244 w 860"/>
                <a:gd name="T77" fmla="*/ 576 h 656"/>
                <a:gd name="T78" fmla="*/ 270 w 860"/>
                <a:gd name="T79" fmla="*/ 560 h 656"/>
                <a:gd name="T80" fmla="*/ 270 w 860"/>
                <a:gd name="T81" fmla="*/ 536 h 656"/>
                <a:gd name="T82" fmla="*/ 320 w 860"/>
                <a:gd name="T83" fmla="*/ 552 h 656"/>
                <a:gd name="T84" fmla="*/ 337 w 860"/>
                <a:gd name="T85" fmla="*/ 576 h 656"/>
                <a:gd name="T86" fmla="*/ 379 w 860"/>
                <a:gd name="T87" fmla="*/ 584 h 656"/>
                <a:gd name="T88" fmla="*/ 421 w 860"/>
                <a:gd name="T89" fmla="*/ 592 h 656"/>
                <a:gd name="T90" fmla="*/ 438 w 860"/>
                <a:gd name="T91" fmla="*/ 624 h 656"/>
                <a:gd name="T92" fmla="*/ 438 w 860"/>
                <a:gd name="T93" fmla="*/ 624 h 656"/>
                <a:gd name="T94" fmla="*/ 464 w 860"/>
                <a:gd name="T95" fmla="*/ 640 h 656"/>
                <a:gd name="T96" fmla="*/ 497 w 860"/>
                <a:gd name="T97" fmla="*/ 616 h 656"/>
                <a:gd name="T98" fmla="*/ 523 w 860"/>
                <a:gd name="T99" fmla="*/ 640 h 656"/>
                <a:gd name="T100" fmla="*/ 531 w 860"/>
                <a:gd name="T101" fmla="*/ 656 h 656"/>
                <a:gd name="T102" fmla="*/ 556 w 860"/>
                <a:gd name="T103" fmla="*/ 656 h 656"/>
                <a:gd name="T104" fmla="*/ 581 w 860"/>
                <a:gd name="T105" fmla="*/ 632 h 656"/>
                <a:gd name="T106" fmla="*/ 615 w 860"/>
                <a:gd name="T107" fmla="*/ 632 h 656"/>
                <a:gd name="T108" fmla="*/ 640 w 860"/>
                <a:gd name="T109" fmla="*/ 616 h 656"/>
                <a:gd name="T110" fmla="*/ 683 w 860"/>
                <a:gd name="T111" fmla="*/ 616 h 656"/>
                <a:gd name="T112" fmla="*/ 708 w 860"/>
                <a:gd name="T113" fmla="*/ 624 h 656"/>
                <a:gd name="T114" fmla="*/ 767 w 860"/>
                <a:gd name="T115" fmla="*/ 632 h 656"/>
                <a:gd name="T116" fmla="*/ 758 w 860"/>
                <a:gd name="T117" fmla="*/ 640 h 656"/>
                <a:gd name="T118" fmla="*/ 792 w 860"/>
                <a:gd name="T119" fmla="*/ 632 h 656"/>
                <a:gd name="T120" fmla="*/ 775 w 860"/>
                <a:gd name="T121" fmla="*/ 560 h 6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60" h="656">
                  <a:moveTo>
                    <a:pt x="775" y="560"/>
                  </a:moveTo>
                  <a:lnTo>
                    <a:pt x="826" y="464"/>
                  </a:lnTo>
                  <a:lnTo>
                    <a:pt x="860" y="456"/>
                  </a:lnTo>
                  <a:lnTo>
                    <a:pt x="851" y="416"/>
                  </a:lnTo>
                  <a:lnTo>
                    <a:pt x="817" y="352"/>
                  </a:lnTo>
                  <a:lnTo>
                    <a:pt x="792" y="320"/>
                  </a:lnTo>
                  <a:lnTo>
                    <a:pt x="784" y="264"/>
                  </a:lnTo>
                  <a:lnTo>
                    <a:pt x="750" y="256"/>
                  </a:lnTo>
                  <a:lnTo>
                    <a:pt x="750" y="232"/>
                  </a:lnTo>
                  <a:lnTo>
                    <a:pt x="792" y="184"/>
                  </a:lnTo>
                  <a:lnTo>
                    <a:pt x="750" y="104"/>
                  </a:lnTo>
                  <a:lnTo>
                    <a:pt x="725" y="40"/>
                  </a:lnTo>
                  <a:lnTo>
                    <a:pt x="666" y="16"/>
                  </a:lnTo>
                  <a:lnTo>
                    <a:pt x="531" y="40"/>
                  </a:lnTo>
                  <a:lnTo>
                    <a:pt x="447" y="24"/>
                  </a:lnTo>
                  <a:lnTo>
                    <a:pt x="405" y="48"/>
                  </a:lnTo>
                  <a:lnTo>
                    <a:pt x="362" y="40"/>
                  </a:lnTo>
                  <a:lnTo>
                    <a:pt x="329" y="24"/>
                  </a:lnTo>
                  <a:lnTo>
                    <a:pt x="295" y="0"/>
                  </a:lnTo>
                  <a:lnTo>
                    <a:pt x="253" y="8"/>
                  </a:lnTo>
                  <a:lnTo>
                    <a:pt x="177" y="40"/>
                  </a:lnTo>
                  <a:lnTo>
                    <a:pt x="169" y="72"/>
                  </a:lnTo>
                  <a:lnTo>
                    <a:pt x="126" y="88"/>
                  </a:lnTo>
                  <a:lnTo>
                    <a:pt x="25" y="128"/>
                  </a:lnTo>
                  <a:lnTo>
                    <a:pt x="9" y="128"/>
                  </a:lnTo>
                  <a:lnTo>
                    <a:pt x="17" y="176"/>
                  </a:lnTo>
                  <a:lnTo>
                    <a:pt x="25" y="208"/>
                  </a:lnTo>
                  <a:lnTo>
                    <a:pt x="0" y="256"/>
                  </a:lnTo>
                  <a:lnTo>
                    <a:pt x="51" y="288"/>
                  </a:lnTo>
                  <a:lnTo>
                    <a:pt x="51" y="320"/>
                  </a:lnTo>
                  <a:lnTo>
                    <a:pt x="76" y="360"/>
                  </a:lnTo>
                  <a:lnTo>
                    <a:pt x="59" y="400"/>
                  </a:lnTo>
                  <a:lnTo>
                    <a:pt x="84" y="432"/>
                  </a:lnTo>
                  <a:lnTo>
                    <a:pt x="84" y="472"/>
                  </a:lnTo>
                  <a:lnTo>
                    <a:pt x="126" y="496"/>
                  </a:lnTo>
                  <a:lnTo>
                    <a:pt x="169" y="512"/>
                  </a:lnTo>
                  <a:lnTo>
                    <a:pt x="211" y="512"/>
                  </a:lnTo>
                  <a:lnTo>
                    <a:pt x="202" y="544"/>
                  </a:lnTo>
                  <a:lnTo>
                    <a:pt x="244" y="576"/>
                  </a:lnTo>
                  <a:lnTo>
                    <a:pt x="270" y="560"/>
                  </a:lnTo>
                  <a:lnTo>
                    <a:pt x="270" y="536"/>
                  </a:lnTo>
                  <a:lnTo>
                    <a:pt x="320" y="552"/>
                  </a:lnTo>
                  <a:lnTo>
                    <a:pt x="337" y="576"/>
                  </a:lnTo>
                  <a:lnTo>
                    <a:pt x="379" y="584"/>
                  </a:lnTo>
                  <a:lnTo>
                    <a:pt x="421" y="592"/>
                  </a:lnTo>
                  <a:lnTo>
                    <a:pt x="438" y="624"/>
                  </a:lnTo>
                  <a:lnTo>
                    <a:pt x="464" y="640"/>
                  </a:lnTo>
                  <a:lnTo>
                    <a:pt x="497" y="616"/>
                  </a:lnTo>
                  <a:lnTo>
                    <a:pt x="523" y="640"/>
                  </a:lnTo>
                  <a:lnTo>
                    <a:pt x="531" y="656"/>
                  </a:lnTo>
                  <a:lnTo>
                    <a:pt x="556" y="656"/>
                  </a:lnTo>
                  <a:lnTo>
                    <a:pt x="581" y="632"/>
                  </a:lnTo>
                  <a:lnTo>
                    <a:pt x="615" y="632"/>
                  </a:lnTo>
                  <a:lnTo>
                    <a:pt x="640" y="616"/>
                  </a:lnTo>
                  <a:lnTo>
                    <a:pt x="683" y="616"/>
                  </a:lnTo>
                  <a:lnTo>
                    <a:pt x="708" y="624"/>
                  </a:lnTo>
                  <a:lnTo>
                    <a:pt x="767" y="632"/>
                  </a:lnTo>
                  <a:lnTo>
                    <a:pt x="758" y="640"/>
                  </a:lnTo>
                  <a:lnTo>
                    <a:pt x="792" y="632"/>
                  </a:lnTo>
                  <a:lnTo>
                    <a:pt x="775" y="560"/>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8" name="Freeform 87"/>
            <p:cNvSpPr>
              <a:spLocks/>
            </p:cNvSpPr>
            <p:nvPr/>
          </p:nvSpPr>
          <p:spPr bwMode="auto">
            <a:xfrm>
              <a:off x="4536" y="1968"/>
              <a:ext cx="210" cy="112"/>
            </a:xfrm>
            <a:custGeom>
              <a:avLst/>
              <a:gdLst>
                <a:gd name="T0" fmla="*/ 168 w 210"/>
                <a:gd name="T1" fmla="*/ 8 h 112"/>
                <a:gd name="T2" fmla="*/ 109 w 210"/>
                <a:gd name="T3" fmla="*/ 8 h 112"/>
                <a:gd name="T4" fmla="*/ 76 w 210"/>
                <a:gd name="T5" fmla="*/ 0 h 112"/>
                <a:gd name="T6" fmla="*/ 67 w 210"/>
                <a:gd name="T7" fmla="*/ 24 h 112"/>
                <a:gd name="T8" fmla="*/ 42 w 210"/>
                <a:gd name="T9" fmla="*/ 32 h 112"/>
                <a:gd name="T10" fmla="*/ 8 w 210"/>
                <a:gd name="T11" fmla="*/ 48 h 112"/>
                <a:gd name="T12" fmla="*/ 8 w 210"/>
                <a:gd name="T13" fmla="*/ 72 h 112"/>
                <a:gd name="T14" fmla="*/ 0 w 210"/>
                <a:gd name="T15" fmla="*/ 96 h 112"/>
                <a:gd name="T16" fmla="*/ 84 w 210"/>
                <a:gd name="T17" fmla="*/ 112 h 112"/>
                <a:gd name="T18" fmla="*/ 210 w 210"/>
                <a:gd name="T19" fmla="*/ 88 h 112"/>
                <a:gd name="T20" fmla="*/ 193 w 210"/>
                <a:gd name="T21" fmla="*/ 16 h 112"/>
                <a:gd name="T22" fmla="*/ 168 w 210"/>
                <a:gd name="T23" fmla="*/ 8 h 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0" h="112">
                  <a:moveTo>
                    <a:pt x="168" y="8"/>
                  </a:moveTo>
                  <a:lnTo>
                    <a:pt x="109" y="8"/>
                  </a:lnTo>
                  <a:lnTo>
                    <a:pt x="76" y="0"/>
                  </a:lnTo>
                  <a:lnTo>
                    <a:pt x="67" y="24"/>
                  </a:lnTo>
                  <a:lnTo>
                    <a:pt x="42" y="32"/>
                  </a:lnTo>
                  <a:lnTo>
                    <a:pt x="8" y="48"/>
                  </a:lnTo>
                  <a:lnTo>
                    <a:pt x="8" y="72"/>
                  </a:lnTo>
                  <a:lnTo>
                    <a:pt x="0" y="96"/>
                  </a:lnTo>
                  <a:lnTo>
                    <a:pt x="84" y="112"/>
                  </a:lnTo>
                  <a:lnTo>
                    <a:pt x="210" y="88"/>
                  </a:lnTo>
                  <a:lnTo>
                    <a:pt x="193" y="16"/>
                  </a:lnTo>
                  <a:lnTo>
                    <a:pt x="168" y="8"/>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89" name="Freeform 88"/>
            <p:cNvSpPr>
              <a:spLocks/>
            </p:cNvSpPr>
            <p:nvPr/>
          </p:nvSpPr>
          <p:spPr bwMode="auto">
            <a:xfrm>
              <a:off x="4578" y="1792"/>
              <a:ext cx="455" cy="320"/>
            </a:xfrm>
            <a:custGeom>
              <a:avLst/>
              <a:gdLst>
                <a:gd name="T0" fmla="*/ 312 w 455"/>
                <a:gd name="T1" fmla="*/ 304 h 320"/>
                <a:gd name="T2" fmla="*/ 328 w 455"/>
                <a:gd name="T3" fmla="*/ 296 h 320"/>
                <a:gd name="T4" fmla="*/ 320 w 455"/>
                <a:gd name="T5" fmla="*/ 272 h 320"/>
                <a:gd name="T6" fmla="*/ 354 w 455"/>
                <a:gd name="T7" fmla="*/ 264 h 320"/>
                <a:gd name="T8" fmla="*/ 379 w 455"/>
                <a:gd name="T9" fmla="*/ 248 h 320"/>
                <a:gd name="T10" fmla="*/ 404 w 455"/>
                <a:gd name="T11" fmla="*/ 256 h 320"/>
                <a:gd name="T12" fmla="*/ 387 w 455"/>
                <a:gd name="T13" fmla="*/ 224 h 320"/>
                <a:gd name="T14" fmla="*/ 387 w 455"/>
                <a:gd name="T15" fmla="*/ 192 h 320"/>
                <a:gd name="T16" fmla="*/ 387 w 455"/>
                <a:gd name="T17" fmla="*/ 160 h 320"/>
                <a:gd name="T18" fmla="*/ 413 w 455"/>
                <a:gd name="T19" fmla="*/ 152 h 320"/>
                <a:gd name="T20" fmla="*/ 421 w 455"/>
                <a:gd name="T21" fmla="*/ 128 h 320"/>
                <a:gd name="T22" fmla="*/ 446 w 455"/>
                <a:gd name="T23" fmla="*/ 120 h 320"/>
                <a:gd name="T24" fmla="*/ 455 w 455"/>
                <a:gd name="T25" fmla="*/ 104 h 320"/>
                <a:gd name="T26" fmla="*/ 430 w 455"/>
                <a:gd name="T27" fmla="*/ 96 h 320"/>
                <a:gd name="T28" fmla="*/ 430 w 455"/>
                <a:gd name="T29" fmla="*/ 64 h 320"/>
                <a:gd name="T30" fmla="*/ 396 w 455"/>
                <a:gd name="T31" fmla="*/ 56 h 320"/>
                <a:gd name="T32" fmla="*/ 371 w 455"/>
                <a:gd name="T33" fmla="*/ 40 h 320"/>
                <a:gd name="T34" fmla="*/ 337 w 455"/>
                <a:gd name="T35" fmla="*/ 24 h 320"/>
                <a:gd name="T36" fmla="*/ 286 w 455"/>
                <a:gd name="T37" fmla="*/ 16 h 320"/>
                <a:gd name="T38" fmla="*/ 278 w 455"/>
                <a:gd name="T39" fmla="*/ 0 h 320"/>
                <a:gd name="T40" fmla="*/ 227 w 455"/>
                <a:gd name="T41" fmla="*/ 32 h 320"/>
                <a:gd name="T42" fmla="*/ 185 w 455"/>
                <a:gd name="T43" fmla="*/ 24 h 320"/>
                <a:gd name="T44" fmla="*/ 143 w 455"/>
                <a:gd name="T45" fmla="*/ 32 h 320"/>
                <a:gd name="T46" fmla="*/ 84 w 455"/>
                <a:gd name="T47" fmla="*/ 32 h 320"/>
                <a:gd name="T48" fmla="*/ 25 w 455"/>
                <a:gd name="T49" fmla="*/ 64 h 320"/>
                <a:gd name="T50" fmla="*/ 0 w 455"/>
                <a:gd name="T51" fmla="*/ 88 h 320"/>
                <a:gd name="T52" fmla="*/ 8 w 455"/>
                <a:gd name="T53" fmla="*/ 104 h 320"/>
                <a:gd name="T54" fmla="*/ 25 w 455"/>
                <a:gd name="T55" fmla="*/ 168 h 320"/>
                <a:gd name="T56" fmla="*/ 34 w 455"/>
                <a:gd name="T57" fmla="*/ 184 h 320"/>
                <a:gd name="T58" fmla="*/ 67 w 455"/>
                <a:gd name="T59" fmla="*/ 192 h 320"/>
                <a:gd name="T60" fmla="*/ 126 w 455"/>
                <a:gd name="T61" fmla="*/ 192 h 320"/>
                <a:gd name="T62" fmla="*/ 151 w 455"/>
                <a:gd name="T63" fmla="*/ 200 h 320"/>
                <a:gd name="T64" fmla="*/ 168 w 455"/>
                <a:gd name="T65" fmla="*/ 272 h 320"/>
                <a:gd name="T66" fmla="*/ 177 w 455"/>
                <a:gd name="T67" fmla="*/ 272 h 320"/>
                <a:gd name="T68" fmla="*/ 236 w 455"/>
                <a:gd name="T69" fmla="*/ 296 h 320"/>
                <a:gd name="T70" fmla="*/ 244 w 455"/>
                <a:gd name="T71" fmla="*/ 320 h 320"/>
                <a:gd name="T72" fmla="*/ 278 w 455"/>
                <a:gd name="T73" fmla="*/ 296 h 320"/>
                <a:gd name="T74" fmla="*/ 312 w 455"/>
                <a:gd name="T75" fmla="*/ 304 h 32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5" h="320">
                  <a:moveTo>
                    <a:pt x="312" y="304"/>
                  </a:moveTo>
                  <a:lnTo>
                    <a:pt x="328" y="296"/>
                  </a:lnTo>
                  <a:lnTo>
                    <a:pt x="320" y="272"/>
                  </a:lnTo>
                  <a:lnTo>
                    <a:pt x="354" y="264"/>
                  </a:lnTo>
                  <a:lnTo>
                    <a:pt x="379" y="248"/>
                  </a:lnTo>
                  <a:lnTo>
                    <a:pt x="404" y="256"/>
                  </a:lnTo>
                  <a:lnTo>
                    <a:pt x="387" y="224"/>
                  </a:lnTo>
                  <a:lnTo>
                    <a:pt x="387" y="192"/>
                  </a:lnTo>
                  <a:lnTo>
                    <a:pt x="387" y="160"/>
                  </a:lnTo>
                  <a:lnTo>
                    <a:pt x="413" y="152"/>
                  </a:lnTo>
                  <a:lnTo>
                    <a:pt x="421" y="128"/>
                  </a:lnTo>
                  <a:lnTo>
                    <a:pt x="446" y="120"/>
                  </a:lnTo>
                  <a:lnTo>
                    <a:pt x="455" y="104"/>
                  </a:lnTo>
                  <a:lnTo>
                    <a:pt x="430" y="96"/>
                  </a:lnTo>
                  <a:lnTo>
                    <a:pt x="430" y="64"/>
                  </a:lnTo>
                  <a:lnTo>
                    <a:pt x="396" y="56"/>
                  </a:lnTo>
                  <a:lnTo>
                    <a:pt x="371" y="40"/>
                  </a:lnTo>
                  <a:lnTo>
                    <a:pt x="337" y="24"/>
                  </a:lnTo>
                  <a:lnTo>
                    <a:pt x="286" y="16"/>
                  </a:lnTo>
                  <a:lnTo>
                    <a:pt x="278" y="0"/>
                  </a:lnTo>
                  <a:lnTo>
                    <a:pt x="227" y="32"/>
                  </a:lnTo>
                  <a:lnTo>
                    <a:pt x="185" y="24"/>
                  </a:lnTo>
                  <a:lnTo>
                    <a:pt x="143" y="32"/>
                  </a:lnTo>
                  <a:lnTo>
                    <a:pt x="84" y="32"/>
                  </a:lnTo>
                  <a:lnTo>
                    <a:pt x="25" y="64"/>
                  </a:lnTo>
                  <a:lnTo>
                    <a:pt x="0" y="88"/>
                  </a:lnTo>
                  <a:lnTo>
                    <a:pt x="8" y="104"/>
                  </a:lnTo>
                  <a:lnTo>
                    <a:pt x="25" y="168"/>
                  </a:lnTo>
                  <a:lnTo>
                    <a:pt x="34" y="184"/>
                  </a:lnTo>
                  <a:lnTo>
                    <a:pt x="67" y="192"/>
                  </a:lnTo>
                  <a:lnTo>
                    <a:pt x="126" y="192"/>
                  </a:lnTo>
                  <a:lnTo>
                    <a:pt x="151" y="200"/>
                  </a:lnTo>
                  <a:lnTo>
                    <a:pt x="168" y="272"/>
                  </a:lnTo>
                  <a:lnTo>
                    <a:pt x="177" y="272"/>
                  </a:lnTo>
                  <a:lnTo>
                    <a:pt x="236" y="296"/>
                  </a:lnTo>
                  <a:lnTo>
                    <a:pt x="244" y="320"/>
                  </a:lnTo>
                  <a:lnTo>
                    <a:pt x="278" y="296"/>
                  </a:lnTo>
                  <a:lnTo>
                    <a:pt x="312" y="30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0" name="Freeform 89"/>
            <p:cNvSpPr>
              <a:spLocks/>
            </p:cNvSpPr>
            <p:nvPr/>
          </p:nvSpPr>
          <p:spPr bwMode="auto">
            <a:xfrm>
              <a:off x="4831" y="2096"/>
              <a:ext cx="969" cy="928"/>
            </a:xfrm>
            <a:custGeom>
              <a:avLst/>
              <a:gdLst>
                <a:gd name="T0" fmla="*/ 910 w 969"/>
                <a:gd name="T1" fmla="*/ 96 h 928"/>
                <a:gd name="T2" fmla="*/ 910 w 969"/>
                <a:gd name="T3" fmla="*/ 40 h 928"/>
                <a:gd name="T4" fmla="*/ 825 w 969"/>
                <a:gd name="T5" fmla="*/ 0 h 928"/>
                <a:gd name="T6" fmla="*/ 733 w 969"/>
                <a:gd name="T7" fmla="*/ 32 h 928"/>
                <a:gd name="T8" fmla="*/ 691 w 969"/>
                <a:gd name="T9" fmla="*/ 72 h 928"/>
                <a:gd name="T10" fmla="*/ 615 w 969"/>
                <a:gd name="T11" fmla="*/ 160 h 928"/>
                <a:gd name="T12" fmla="*/ 573 w 969"/>
                <a:gd name="T13" fmla="*/ 176 h 928"/>
                <a:gd name="T14" fmla="*/ 505 w 969"/>
                <a:gd name="T15" fmla="*/ 184 h 928"/>
                <a:gd name="T16" fmla="*/ 446 w 969"/>
                <a:gd name="T17" fmla="*/ 200 h 928"/>
                <a:gd name="T18" fmla="*/ 387 w 969"/>
                <a:gd name="T19" fmla="*/ 224 h 928"/>
                <a:gd name="T20" fmla="*/ 294 w 969"/>
                <a:gd name="T21" fmla="*/ 208 h 928"/>
                <a:gd name="T22" fmla="*/ 143 w 969"/>
                <a:gd name="T23" fmla="*/ 224 h 928"/>
                <a:gd name="T24" fmla="*/ 84 w 969"/>
                <a:gd name="T25" fmla="*/ 272 h 928"/>
                <a:gd name="T26" fmla="*/ 75 w 969"/>
                <a:gd name="T27" fmla="*/ 304 h 928"/>
                <a:gd name="T28" fmla="*/ 118 w 969"/>
                <a:gd name="T29" fmla="*/ 408 h 928"/>
                <a:gd name="T30" fmla="*/ 33 w 969"/>
                <a:gd name="T31" fmla="*/ 512 h 928"/>
                <a:gd name="T32" fmla="*/ 16 w 969"/>
                <a:gd name="T33" fmla="*/ 592 h 928"/>
                <a:gd name="T34" fmla="*/ 0 w 969"/>
                <a:gd name="T35" fmla="*/ 680 h 928"/>
                <a:gd name="T36" fmla="*/ 50 w 969"/>
                <a:gd name="T37" fmla="*/ 696 h 928"/>
                <a:gd name="T38" fmla="*/ 109 w 969"/>
                <a:gd name="T39" fmla="*/ 696 h 928"/>
                <a:gd name="T40" fmla="*/ 177 w 969"/>
                <a:gd name="T41" fmla="*/ 704 h 928"/>
                <a:gd name="T42" fmla="*/ 261 w 969"/>
                <a:gd name="T43" fmla="*/ 712 h 928"/>
                <a:gd name="T44" fmla="*/ 362 w 969"/>
                <a:gd name="T45" fmla="*/ 664 h 928"/>
                <a:gd name="T46" fmla="*/ 404 w 969"/>
                <a:gd name="T47" fmla="*/ 616 h 928"/>
                <a:gd name="T48" fmla="*/ 463 w 969"/>
                <a:gd name="T49" fmla="*/ 600 h 928"/>
                <a:gd name="T50" fmla="*/ 556 w 969"/>
                <a:gd name="T51" fmla="*/ 600 h 928"/>
                <a:gd name="T52" fmla="*/ 640 w 969"/>
                <a:gd name="T53" fmla="*/ 648 h 928"/>
                <a:gd name="T54" fmla="*/ 707 w 969"/>
                <a:gd name="T55" fmla="*/ 696 h 928"/>
                <a:gd name="T56" fmla="*/ 758 w 969"/>
                <a:gd name="T57" fmla="*/ 760 h 928"/>
                <a:gd name="T58" fmla="*/ 657 w 969"/>
                <a:gd name="T59" fmla="*/ 800 h 928"/>
                <a:gd name="T60" fmla="*/ 657 w 969"/>
                <a:gd name="T61" fmla="*/ 888 h 928"/>
                <a:gd name="T62" fmla="*/ 674 w 969"/>
                <a:gd name="T63" fmla="*/ 928 h 928"/>
                <a:gd name="T64" fmla="*/ 766 w 969"/>
                <a:gd name="T65" fmla="*/ 904 h 928"/>
                <a:gd name="T66" fmla="*/ 808 w 969"/>
                <a:gd name="T67" fmla="*/ 768 h 928"/>
                <a:gd name="T68" fmla="*/ 867 w 969"/>
                <a:gd name="T69" fmla="*/ 704 h 928"/>
                <a:gd name="T70" fmla="*/ 969 w 969"/>
                <a:gd name="T71" fmla="*/ 688 h 928"/>
                <a:gd name="T72" fmla="*/ 935 w 969"/>
                <a:gd name="T73" fmla="*/ 104 h 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69" h="928">
                  <a:moveTo>
                    <a:pt x="935" y="104"/>
                  </a:moveTo>
                  <a:lnTo>
                    <a:pt x="910" y="96"/>
                  </a:lnTo>
                  <a:lnTo>
                    <a:pt x="893" y="56"/>
                  </a:lnTo>
                  <a:lnTo>
                    <a:pt x="910" y="40"/>
                  </a:lnTo>
                  <a:lnTo>
                    <a:pt x="867" y="16"/>
                  </a:lnTo>
                  <a:lnTo>
                    <a:pt x="825" y="0"/>
                  </a:lnTo>
                  <a:lnTo>
                    <a:pt x="766" y="32"/>
                  </a:lnTo>
                  <a:lnTo>
                    <a:pt x="733" y="32"/>
                  </a:lnTo>
                  <a:lnTo>
                    <a:pt x="724" y="72"/>
                  </a:lnTo>
                  <a:lnTo>
                    <a:pt x="691" y="72"/>
                  </a:lnTo>
                  <a:lnTo>
                    <a:pt x="632" y="96"/>
                  </a:lnTo>
                  <a:lnTo>
                    <a:pt x="615" y="160"/>
                  </a:lnTo>
                  <a:lnTo>
                    <a:pt x="623" y="192"/>
                  </a:lnTo>
                  <a:lnTo>
                    <a:pt x="573" y="176"/>
                  </a:lnTo>
                  <a:lnTo>
                    <a:pt x="530" y="200"/>
                  </a:lnTo>
                  <a:lnTo>
                    <a:pt x="505" y="184"/>
                  </a:lnTo>
                  <a:lnTo>
                    <a:pt x="480" y="216"/>
                  </a:lnTo>
                  <a:lnTo>
                    <a:pt x="446" y="200"/>
                  </a:lnTo>
                  <a:lnTo>
                    <a:pt x="412" y="200"/>
                  </a:lnTo>
                  <a:lnTo>
                    <a:pt x="387" y="224"/>
                  </a:lnTo>
                  <a:lnTo>
                    <a:pt x="353" y="200"/>
                  </a:lnTo>
                  <a:lnTo>
                    <a:pt x="294" y="208"/>
                  </a:lnTo>
                  <a:lnTo>
                    <a:pt x="202" y="216"/>
                  </a:lnTo>
                  <a:lnTo>
                    <a:pt x="143" y="224"/>
                  </a:lnTo>
                  <a:lnTo>
                    <a:pt x="101" y="248"/>
                  </a:lnTo>
                  <a:lnTo>
                    <a:pt x="84" y="272"/>
                  </a:lnTo>
                  <a:lnTo>
                    <a:pt x="50" y="272"/>
                  </a:lnTo>
                  <a:lnTo>
                    <a:pt x="75" y="304"/>
                  </a:lnTo>
                  <a:lnTo>
                    <a:pt x="109" y="368"/>
                  </a:lnTo>
                  <a:lnTo>
                    <a:pt x="118" y="408"/>
                  </a:lnTo>
                  <a:lnTo>
                    <a:pt x="84" y="416"/>
                  </a:lnTo>
                  <a:lnTo>
                    <a:pt x="33" y="512"/>
                  </a:lnTo>
                  <a:lnTo>
                    <a:pt x="50" y="584"/>
                  </a:lnTo>
                  <a:lnTo>
                    <a:pt x="16" y="592"/>
                  </a:lnTo>
                  <a:lnTo>
                    <a:pt x="8" y="632"/>
                  </a:lnTo>
                  <a:lnTo>
                    <a:pt x="0" y="680"/>
                  </a:lnTo>
                  <a:lnTo>
                    <a:pt x="16" y="672"/>
                  </a:lnTo>
                  <a:lnTo>
                    <a:pt x="50" y="696"/>
                  </a:lnTo>
                  <a:lnTo>
                    <a:pt x="75" y="720"/>
                  </a:lnTo>
                  <a:lnTo>
                    <a:pt x="109" y="696"/>
                  </a:lnTo>
                  <a:lnTo>
                    <a:pt x="143" y="704"/>
                  </a:lnTo>
                  <a:lnTo>
                    <a:pt x="177" y="704"/>
                  </a:lnTo>
                  <a:lnTo>
                    <a:pt x="227" y="696"/>
                  </a:lnTo>
                  <a:lnTo>
                    <a:pt x="261" y="712"/>
                  </a:lnTo>
                  <a:lnTo>
                    <a:pt x="286" y="688"/>
                  </a:lnTo>
                  <a:lnTo>
                    <a:pt x="362" y="664"/>
                  </a:lnTo>
                  <a:lnTo>
                    <a:pt x="396" y="616"/>
                  </a:lnTo>
                  <a:lnTo>
                    <a:pt x="404" y="616"/>
                  </a:lnTo>
                  <a:lnTo>
                    <a:pt x="412" y="608"/>
                  </a:lnTo>
                  <a:lnTo>
                    <a:pt x="463" y="600"/>
                  </a:lnTo>
                  <a:lnTo>
                    <a:pt x="488" y="576"/>
                  </a:lnTo>
                  <a:lnTo>
                    <a:pt x="556" y="600"/>
                  </a:lnTo>
                  <a:lnTo>
                    <a:pt x="615" y="600"/>
                  </a:lnTo>
                  <a:lnTo>
                    <a:pt x="640" y="648"/>
                  </a:lnTo>
                  <a:lnTo>
                    <a:pt x="691" y="664"/>
                  </a:lnTo>
                  <a:lnTo>
                    <a:pt x="707" y="696"/>
                  </a:lnTo>
                  <a:lnTo>
                    <a:pt x="741" y="728"/>
                  </a:lnTo>
                  <a:lnTo>
                    <a:pt x="758" y="760"/>
                  </a:lnTo>
                  <a:lnTo>
                    <a:pt x="682" y="776"/>
                  </a:lnTo>
                  <a:lnTo>
                    <a:pt x="657" y="800"/>
                  </a:lnTo>
                  <a:lnTo>
                    <a:pt x="674" y="824"/>
                  </a:lnTo>
                  <a:lnTo>
                    <a:pt x="657" y="888"/>
                  </a:lnTo>
                  <a:lnTo>
                    <a:pt x="640" y="912"/>
                  </a:lnTo>
                  <a:lnTo>
                    <a:pt x="674" y="928"/>
                  </a:lnTo>
                  <a:lnTo>
                    <a:pt x="724" y="904"/>
                  </a:lnTo>
                  <a:lnTo>
                    <a:pt x="766" y="904"/>
                  </a:lnTo>
                  <a:lnTo>
                    <a:pt x="766" y="872"/>
                  </a:lnTo>
                  <a:lnTo>
                    <a:pt x="808" y="768"/>
                  </a:lnTo>
                  <a:lnTo>
                    <a:pt x="834" y="736"/>
                  </a:lnTo>
                  <a:lnTo>
                    <a:pt x="867" y="704"/>
                  </a:lnTo>
                  <a:lnTo>
                    <a:pt x="918" y="680"/>
                  </a:lnTo>
                  <a:lnTo>
                    <a:pt x="969" y="688"/>
                  </a:lnTo>
                  <a:lnTo>
                    <a:pt x="969" y="104"/>
                  </a:lnTo>
                  <a:lnTo>
                    <a:pt x="935" y="10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1" name="Freeform 90"/>
            <p:cNvSpPr>
              <a:spLocks/>
            </p:cNvSpPr>
            <p:nvPr/>
          </p:nvSpPr>
          <p:spPr bwMode="auto">
            <a:xfrm>
              <a:off x="4578" y="1784"/>
              <a:ext cx="455" cy="320"/>
            </a:xfrm>
            <a:custGeom>
              <a:avLst/>
              <a:gdLst>
                <a:gd name="T0" fmla="*/ 312 w 455"/>
                <a:gd name="T1" fmla="*/ 304 h 320"/>
                <a:gd name="T2" fmla="*/ 328 w 455"/>
                <a:gd name="T3" fmla="*/ 296 h 320"/>
                <a:gd name="T4" fmla="*/ 320 w 455"/>
                <a:gd name="T5" fmla="*/ 272 h 320"/>
                <a:gd name="T6" fmla="*/ 354 w 455"/>
                <a:gd name="T7" fmla="*/ 264 h 320"/>
                <a:gd name="T8" fmla="*/ 379 w 455"/>
                <a:gd name="T9" fmla="*/ 248 h 320"/>
                <a:gd name="T10" fmla="*/ 404 w 455"/>
                <a:gd name="T11" fmla="*/ 256 h 320"/>
                <a:gd name="T12" fmla="*/ 387 w 455"/>
                <a:gd name="T13" fmla="*/ 224 h 320"/>
                <a:gd name="T14" fmla="*/ 387 w 455"/>
                <a:gd name="T15" fmla="*/ 192 h 320"/>
                <a:gd name="T16" fmla="*/ 387 w 455"/>
                <a:gd name="T17" fmla="*/ 160 h 320"/>
                <a:gd name="T18" fmla="*/ 413 w 455"/>
                <a:gd name="T19" fmla="*/ 152 h 320"/>
                <a:gd name="T20" fmla="*/ 421 w 455"/>
                <a:gd name="T21" fmla="*/ 128 h 320"/>
                <a:gd name="T22" fmla="*/ 446 w 455"/>
                <a:gd name="T23" fmla="*/ 120 h 320"/>
                <a:gd name="T24" fmla="*/ 455 w 455"/>
                <a:gd name="T25" fmla="*/ 104 h 320"/>
                <a:gd name="T26" fmla="*/ 430 w 455"/>
                <a:gd name="T27" fmla="*/ 96 h 320"/>
                <a:gd name="T28" fmla="*/ 430 w 455"/>
                <a:gd name="T29" fmla="*/ 64 h 320"/>
                <a:gd name="T30" fmla="*/ 396 w 455"/>
                <a:gd name="T31" fmla="*/ 56 h 320"/>
                <a:gd name="T32" fmla="*/ 371 w 455"/>
                <a:gd name="T33" fmla="*/ 40 h 320"/>
                <a:gd name="T34" fmla="*/ 337 w 455"/>
                <a:gd name="T35" fmla="*/ 24 h 320"/>
                <a:gd name="T36" fmla="*/ 286 w 455"/>
                <a:gd name="T37" fmla="*/ 16 h 320"/>
                <a:gd name="T38" fmla="*/ 278 w 455"/>
                <a:gd name="T39" fmla="*/ 0 h 320"/>
                <a:gd name="T40" fmla="*/ 227 w 455"/>
                <a:gd name="T41" fmla="*/ 32 h 320"/>
                <a:gd name="T42" fmla="*/ 185 w 455"/>
                <a:gd name="T43" fmla="*/ 24 h 320"/>
                <a:gd name="T44" fmla="*/ 143 w 455"/>
                <a:gd name="T45" fmla="*/ 32 h 320"/>
                <a:gd name="T46" fmla="*/ 84 w 455"/>
                <a:gd name="T47" fmla="*/ 32 h 320"/>
                <a:gd name="T48" fmla="*/ 25 w 455"/>
                <a:gd name="T49" fmla="*/ 64 h 320"/>
                <a:gd name="T50" fmla="*/ 0 w 455"/>
                <a:gd name="T51" fmla="*/ 88 h 320"/>
                <a:gd name="T52" fmla="*/ 8 w 455"/>
                <a:gd name="T53" fmla="*/ 104 h 320"/>
                <a:gd name="T54" fmla="*/ 25 w 455"/>
                <a:gd name="T55" fmla="*/ 168 h 320"/>
                <a:gd name="T56" fmla="*/ 34 w 455"/>
                <a:gd name="T57" fmla="*/ 184 h 320"/>
                <a:gd name="T58" fmla="*/ 67 w 455"/>
                <a:gd name="T59" fmla="*/ 192 h 320"/>
                <a:gd name="T60" fmla="*/ 126 w 455"/>
                <a:gd name="T61" fmla="*/ 192 h 320"/>
                <a:gd name="T62" fmla="*/ 151 w 455"/>
                <a:gd name="T63" fmla="*/ 200 h 320"/>
                <a:gd name="T64" fmla="*/ 168 w 455"/>
                <a:gd name="T65" fmla="*/ 272 h 320"/>
                <a:gd name="T66" fmla="*/ 177 w 455"/>
                <a:gd name="T67" fmla="*/ 272 h 320"/>
                <a:gd name="T68" fmla="*/ 236 w 455"/>
                <a:gd name="T69" fmla="*/ 296 h 320"/>
                <a:gd name="T70" fmla="*/ 244 w 455"/>
                <a:gd name="T71" fmla="*/ 320 h 320"/>
                <a:gd name="T72" fmla="*/ 278 w 455"/>
                <a:gd name="T73" fmla="*/ 296 h 320"/>
                <a:gd name="T74" fmla="*/ 312 w 455"/>
                <a:gd name="T75" fmla="*/ 304 h 32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5" h="320">
                  <a:moveTo>
                    <a:pt x="312" y="304"/>
                  </a:moveTo>
                  <a:lnTo>
                    <a:pt x="328" y="296"/>
                  </a:lnTo>
                  <a:lnTo>
                    <a:pt x="320" y="272"/>
                  </a:lnTo>
                  <a:lnTo>
                    <a:pt x="354" y="264"/>
                  </a:lnTo>
                  <a:lnTo>
                    <a:pt x="379" y="248"/>
                  </a:lnTo>
                  <a:lnTo>
                    <a:pt x="404" y="256"/>
                  </a:lnTo>
                  <a:lnTo>
                    <a:pt x="387" y="224"/>
                  </a:lnTo>
                  <a:lnTo>
                    <a:pt x="387" y="192"/>
                  </a:lnTo>
                  <a:lnTo>
                    <a:pt x="387" y="160"/>
                  </a:lnTo>
                  <a:lnTo>
                    <a:pt x="413" y="152"/>
                  </a:lnTo>
                  <a:lnTo>
                    <a:pt x="421" y="128"/>
                  </a:lnTo>
                  <a:lnTo>
                    <a:pt x="446" y="120"/>
                  </a:lnTo>
                  <a:lnTo>
                    <a:pt x="455" y="104"/>
                  </a:lnTo>
                  <a:lnTo>
                    <a:pt x="430" y="96"/>
                  </a:lnTo>
                  <a:lnTo>
                    <a:pt x="430" y="64"/>
                  </a:lnTo>
                  <a:lnTo>
                    <a:pt x="396" y="56"/>
                  </a:lnTo>
                  <a:lnTo>
                    <a:pt x="371" y="40"/>
                  </a:lnTo>
                  <a:lnTo>
                    <a:pt x="337" y="24"/>
                  </a:lnTo>
                  <a:lnTo>
                    <a:pt x="286" y="16"/>
                  </a:lnTo>
                  <a:lnTo>
                    <a:pt x="278" y="0"/>
                  </a:lnTo>
                  <a:lnTo>
                    <a:pt x="227" y="32"/>
                  </a:lnTo>
                  <a:lnTo>
                    <a:pt x="185" y="24"/>
                  </a:lnTo>
                  <a:lnTo>
                    <a:pt x="143" y="32"/>
                  </a:lnTo>
                  <a:lnTo>
                    <a:pt x="84" y="32"/>
                  </a:lnTo>
                  <a:lnTo>
                    <a:pt x="25" y="64"/>
                  </a:lnTo>
                  <a:lnTo>
                    <a:pt x="0" y="88"/>
                  </a:lnTo>
                  <a:lnTo>
                    <a:pt x="8" y="104"/>
                  </a:lnTo>
                  <a:lnTo>
                    <a:pt x="25" y="168"/>
                  </a:lnTo>
                  <a:lnTo>
                    <a:pt x="34" y="184"/>
                  </a:lnTo>
                  <a:lnTo>
                    <a:pt x="67" y="192"/>
                  </a:lnTo>
                  <a:lnTo>
                    <a:pt x="126" y="192"/>
                  </a:lnTo>
                  <a:lnTo>
                    <a:pt x="151" y="200"/>
                  </a:lnTo>
                  <a:lnTo>
                    <a:pt x="168" y="272"/>
                  </a:lnTo>
                  <a:lnTo>
                    <a:pt x="177" y="272"/>
                  </a:lnTo>
                  <a:lnTo>
                    <a:pt x="236" y="296"/>
                  </a:lnTo>
                  <a:lnTo>
                    <a:pt x="244" y="320"/>
                  </a:lnTo>
                  <a:lnTo>
                    <a:pt x="278" y="296"/>
                  </a:lnTo>
                  <a:lnTo>
                    <a:pt x="312" y="304"/>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2" name="Freeform 91"/>
            <p:cNvSpPr>
              <a:spLocks/>
            </p:cNvSpPr>
            <p:nvPr/>
          </p:nvSpPr>
          <p:spPr bwMode="auto">
            <a:xfrm>
              <a:off x="4831" y="2088"/>
              <a:ext cx="969" cy="928"/>
            </a:xfrm>
            <a:custGeom>
              <a:avLst/>
              <a:gdLst>
                <a:gd name="T0" fmla="*/ 910 w 969"/>
                <a:gd name="T1" fmla="*/ 96 h 928"/>
                <a:gd name="T2" fmla="*/ 910 w 969"/>
                <a:gd name="T3" fmla="*/ 40 h 928"/>
                <a:gd name="T4" fmla="*/ 825 w 969"/>
                <a:gd name="T5" fmla="*/ 0 h 928"/>
                <a:gd name="T6" fmla="*/ 733 w 969"/>
                <a:gd name="T7" fmla="*/ 32 h 928"/>
                <a:gd name="T8" fmla="*/ 691 w 969"/>
                <a:gd name="T9" fmla="*/ 72 h 928"/>
                <a:gd name="T10" fmla="*/ 615 w 969"/>
                <a:gd name="T11" fmla="*/ 160 h 928"/>
                <a:gd name="T12" fmla="*/ 573 w 969"/>
                <a:gd name="T13" fmla="*/ 176 h 928"/>
                <a:gd name="T14" fmla="*/ 505 w 969"/>
                <a:gd name="T15" fmla="*/ 184 h 928"/>
                <a:gd name="T16" fmla="*/ 446 w 969"/>
                <a:gd name="T17" fmla="*/ 200 h 928"/>
                <a:gd name="T18" fmla="*/ 387 w 969"/>
                <a:gd name="T19" fmla="*/ 224 h 928"/>
                <a:gd name="T20" fmla="*/ 294 w 969"/>
                <a:gd name="T21" fmla="*/ 208 h 928"/>
                <a:gd name="T22" fmla="*/ 143 w 969"/>
                <a:gd name="T23" fmla="*/ 224 h 928"/>
                <a:gd name="T24" fmla="*/ 84 w 969"/>
                <a:gd name="T25" fmla="*/ 272 h 928"/>
                <a:gd name="T26" fmla="*/ 75 w 969"/>
                <a:gd name="T27" fmla="*/ 304 h 928"/>
                <a:gd name="T28" fmla="*/ 118 w 969"/>
                <a:gd name="T29" fmla="*/ 408 h 928"/>
                <a:gd name="T30" fmla="*/ 33 w 969"/>
                <a:gd name="T31" fmla="*/ 512 h 928"/>
                <a:gd name="T32" fmla="*/ 16 w 969"/>
                <a:gd name="T33" fmla="*/ 592 h 928"/>
                <a:gd name="T34" fmla="*/ 0 w 969"/>
                <a:gd name="T35" fmla="*/ 680 h 928"/>
                <a:gd name="T36" fmla="*/ 50 w 969"/>
                <a:gd name="T37" fmla="*/ 696 h 928"/>
                <a:gd name="T38" fmla="*/ 109 w 969"/>
                <a:gd name="T39" fmla="*/ 696 h 928"/>
                <a:gd name="T40" fmla="*/ 177 w 969"/>
                <a:gd name="T41" fmla="*/ 704 h 928"/>
                <a:gd name="T42" fmla="*/ 261 w 969"/>
                <a:gd name="T43" fmla="*/ 712 h 928"/>
                <a:gd name="T44" fmla="*/ 362 w 969"/>
                <a:gd name="T45" fmla="*/ 664 h 928"/>
                <a:gd name="T46" fmla="*/ 404 w 969"/>
                <a:gd name="T47" fmla="*/ 616 h 928"/>
                <a:gd name="T48" fmla="*/ 463 w 969"/>
                <a:gd name="T49" fmla="*/ 600 h 928"/>
                <a:gd name="T50" fmla="*/ 556 w 969"/>
                <a:gd name="T51" fmla="*/ 600 h 928"/>
                <a:gd name="T52" fmla="*/ 640 w 969"/>
                <a:gd name="T53" fmla="*/ 648 h 928"/>
                <a:gd name="T54" fmla="*/ 707 w 969"/>
                <a:gd name="T55" fmla="*/ 696 h 928"/>
                <a:gd name="T56" fmla="*/ 758 w 969"/>
                <a:gd name="T57" fmla="*/ 760 h 928"/>
                <a:gd name="T58" fmla="*/ 657 w 969"/>
                <a:gd name="T59" fmla="*/ 800 h 928"/>
                <a:gd name="T60" fmla="*/ 657 w 969"/>
                <a:gd name="T61" fmla="*/ 888 h 928"/>
                <a:gd name="T62" fmla="*/ 674 w 969"/>
                <a:gd name="T63" fmla="*/ 928 h 928"/>
                <a:gd name="T64" fmla="*/ 766 w 969"/>
                <a:gd name="T65" fmla="*/ 904 h 928"/>
                <a:gd name="T66" fmla="*/ 808 w 969"/>
                <a:gd name="T67" fmla="*/ 768 h 928"/>
                <a:gd name="T68" fmla="*/ 867 w 969"/>
                <a:gd name="T69" fmla="*/ 704 h 928"/>
                <a:gd name="T70" fmla="*/ 969 w 969"/>
                <a:gd name="T71" fmla="*/ 688 h 928"/>
                <a:gd name="T72" fmla="*/ 935 w 969"/>
                <a:gd name="T73" fmla="*/ 104 h 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69" h="928">
                  <a:moveTo>
                    <a:pt x="935" y="104"/>
                  </a:moveTo>
                  <a:lnTo>
                    <a:pt x="910" y="96"/>
                  </a:lnTo>
                  <a:lnTo>
                    <a:pt x="893" y="56"/>
                  </a:lnTo>
                  <a:lnTo>
                    <a:pt x="910" y="40"/>
                  </a:lnTo>
                  <a:lnTo>
                    <a:pt x="867" y="16"/>
                  </a:lnTo>
                  <a:lnTo>
                    <a:pt x="825" y="0"/>
                  </a:lnTo>
                  <a:lnTo>
                    <a:pt x="766" y="32"/>
                  </a:lnTo>
                  <a:lnTo>
                    <a:pt x="733" y="32"/>
                  </a:lnTo>
                  <a:lnTo>
                    <a:pt x="724" y="72"/>
                  </a:lnTo>
                  <a:lnTo>
                    <a:pt x="691" y="72"/>
                  </a:lnTo>
                  <a:lnTo>
                    <a:pt x="632" y="96"/>
                  </a:lnTo>
                  <a:lnTo>
                    <a:pt x="615" y="160"/>
                  </a:lnTo>
                  <a:lnTo>
                    <a:pt x="623" y="192"/>
                  </a:lnTo>
                  <a:lnTo>
                    <a:pt x="573" y="176"/>
                  </a:lnTo>
                  <a:lnTo>
                    <a:pt x="530" y="200"/>
                  </a:lnTo>
                  <a:lnTo>
                    <a:pt x="505" y="184"/>
                  </a:lnTo>
                  <a:lnTo>
                    <a:pt x="480" y="216"/>
                  </a:lnTo>
                  <a:lnTo>
                    <a:pt x="446" y="200"/>
                  </a:lnTo>
                  <a:lnTo>
                    <a:pt x="412" y="200"/>
                  </a:lnTo>
                  <a:lnTo>
                    <a:pt x="387" y="224"/>
                  </a:lnTo>
                  <a:lnTo>
                    <a:pt x="353" y="200"/>
                  </a:lnTo>
                  <a:lnTo>
                    <a:pt x="294" y="208"/>
                  </a:lnTo>
                  <a:lnTo>
                    <a:pt x="202" y="216"/>
                  </a:lnTo>
                  <a:lnTo>
                    <a:pt x="143" y="224"/>
                  </a:lnTo>
                  <a:lnTo>
                    <a:pt x="101" y="248"/>
                  </a:lnTo>
                  <a:lnTo>
                    <a:pt x="84" y="272"/>
                  </a:lnTo>
                  <a:lnTo>
                    <a:pt x="50" y="272"/>
                  </a:lnTo>
                  <a:lnTo>
                    <a:pt x="75" y="304"/>
                  </a:lnTo>
                  <a:lnTo>
                    <a:pt x="109" y="368"/>
                  </a:lnTo>
                  <a:lnTo>
                    <a:pt x="118" y="408"/>
                  </a:lnTo>
                  <a:lnTo>
                    <a:pt x="84" y="416"/>
                  </a:lnTo>
                  <a:lnTo>
                    <a:pt x="33" y="512"/>
                  </a:lnTo>
                  <a:lnTo>
                    <a:pt x="50" y="584"/>
                  </a:lnTo>
                  <a:lnTo>
                    <a:pt x="16" y="592"/>
                  </a:lnTo>
                  <a:lnTo>
                    <a:pt x="8" y="632"/>
                  </a:lnTo>
                  <a:lnTo>
                    <a:pt x="0" y="680"/>
                  </a:lnTo>
                  <a:lnTo>
                    <a:pt x="16" y="672"/>
                  </a:lnTo>
                  <a:lnTo>
                    <a:pt x="50" y="696"/>
                  </a:lnTo>
                  <a:lnTo>
                    <a:pt x="75" y="720"/>
                  </a:lnTo>
                  <a:lnTo>
                    <a:pt x="109" y="696"/>
                  </a:lnTo>
                  <a:lnTo>
                    <a:pt x="143" y="704"/>
                  </a:lnTo>
                  <a:lnTo>
                    <a:pt x="177" y="704"/>
                  </a:lnTo>
                  <a:lnTo>
                    <a:pt x="227" y="696"/>
                  </a:lnTo>
                  <a:lnTo>
                    <a:pt x="261" y="712"/>
                  </a:lnTo>
                  <a:lnTo>
                    <a:pt x="286" y="688"/>
                  </a:lnTo>
                  <a:lnTo>
                    <a:pt x="362" y="664"/>
                  </a:lnTo>
                  <a:lnTo>
                    <a:pt x="396" y="616"/>
                  </a:lnTo>
                  <a:lnTo>
                    <a:pt x="404" y="616"/>
                  </a:lnTo>
                  <a:lnTo>
                    <a:pt x="412" y="608"/>
                  </a:lnTo>
                  <a:lnTo>
                    <a:pt x="463" y="600"/>
                  </a:lnTo>
                  <a:lnTo>
                    <a:pt x="488" y="576"/>
                  </a:lnTo>
                  <a:lnTo>
                    <a:pt x="556" y="600"/>
                  </a:lnTo>
                  <a:lnTo>
                    <a:pt x="615" y="600"/>
                  </a:lnTo>
                  <a:lnTo>
                    <a:pt x="640" y="648"/>
                  </a:lnTo>
                  <a:lnTo>
                    <a:pt x="691" y="664"/>
                  </a:lnTo>
                  <a:lnTo>
                    <a:pt x="707" y="696"/>
                  </a:lnTo>
                  <a:lnTo>
                    <a:pt x="741" y="728"/>
                  </a:lnTo>
                  <a:lnTo>
                    <a:pt x="758" y="760"/>
                  </a:lnTo>
                  <a:lnTo>
                    <a:pt x="682" y="776"/>
                  </a:lnTo>
                  <a:lnTo>
                    <a:pt x="657" y="800"/>
                  </a:lnTo>
                  <a:lnTo>
                    <a:pt x="674" y="824"/>
                  </a:lnTo>
                  <a:lnTo>
                    <a:pt x="657" y="888"/>
                  </a:lnTo>
                  <a:lnTo>
                    <a:pt x="640" y="912"/>
                  </a:lnTo>
                  <a:lnTo>
                    <a:pt x="674" y="928"/>
                  </a:lnTo>
                  <a:lnTo>
                    <a:pt x="724" y="904"/>
                  </a:lnTo>
                  <a:lnTo>
                    <a:pt x="766" y="904"/>
                  </a:lnTo>
                  <a:lnTo>
                    <a:pt x="766" y="872"/>
                  </a:lnTo>
                  <a:lnTo>
                    <a:pt x="808" y="768"/>
                  </a:lnTo>
                  <a:lnTo>
                    <a:pt x="834" y="736"/>
                  </a:lnTo>
                  <a:lnTo>
                    <a:pt x="867" y="704"/>
                  </a:lnTo>
                  <a:lnTo>
                    <a:pt x="918" y="680"/>
                  </a:lnTo>
                  <a:lnTo>
                    <a:pt x="969" y="688"/>
                  </a:lnTo>
                  <a:lnTo>
                    <a:pt x="969" y="104"/>
                  </a:lnTo>
                  <a:lnTo>
                    <a:pt x="935" y="104"/>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3" name="Freeform 92"/>
            <p:cNvSpPr>
              <a:spLocks/>
            </p:cNvSpPr>
            <p:nvPr/>
          </p:nvSpPr>
          <p:spPr bwMode="auto">
            <a:xfrm>
              <a:off x="4822" y="1768"/>
              <a:ext cx="725" cy="600"/>
            </a:xfrm>
            <a:custGeom>
              <a:avLst/>
              <a:gdLst>
                <a:gd name="T0" fmla="*/ 657 w 725"/>
                <a:gd name="T1" fmla="*/ 320 h 600"/>
                <a:gd name="T2" fmla="*/ 641 w 725"/>
                <a:gd name="T3" fmla="*/ 280 h 600"/>
                <a:gd name="T4" fmla="*/ 708 w 725"/>
                <a:gd name="T5" fmla="*/ 256 h 600"/>
                <a:gd name="T6" fmla="*/ 700 w 725"/>
                <a:gd name="T7" fmla="*/ 208 h 600"/>
                <a:gd name="T8" fmla="*/ 624 w 725"/>
                <a:gd name="T9" fmla="*/ 168 h 600"/>
                <a:gd name="T10" fmla="*/ 548 w 725"/>
                <a:gd name="T11" fmla="*/ 136 h 600"/>
                <a:gd name="T12" fmla="*/ 514 w 725"/>
                <a:gd name="T13" fmla="*/ 104 h 600"/>
                <a:gd name="T14" fmla="*/ 506 w 725"/>
                <a:gd name="T15" fmla="*/ 40 h 600"/>
                <a:gd name="T16" fmla="*/ 438 w 725"/>
                <a:gd name="T17" fmla="*/ 8 h 600"/>
                <a:gd name="T18" fmla="*/ 379 w 725"/>
                <a:gd name="T19" fmla="*/ 16 h 600"/>
                <a:gd name="T20" fmla="*/ 329 w 725"/>
                <a:gd name="T21" fmla="*/ 16 h 600"/>
                <a:gd name="T22" fmla="*/ 278 w 725"/>
                <a:gd name="T23" fmla="*/ 0 h 600"/>
                <a:gd name="T24" fmla="*/ 202 w 725"/>
                <a:gd name="T25" fmla="*/ 64 h 600"/>
                <a:gd name="T26" fmla="*/ 186 w 725"/>
                <a:gd name="T27" fmla="*/ 88 h 600"/>
                <a:gd name="T28" fmla="*/ 211 w 725"/>
                <a:gd name="T29" fmla="*/ 128 h 600"/>
                <a:gd name="T30" fmla="*/ 177 w 725"/>
                <a:gd name="T31" fmla="*/ 152 h 600"/>
                <a:gd name="T32" fmla="*/ 143 w 725"/>
                <a:gd name="T33" fmla="*/ 184 h 600"/>
                <a:gd name="T34" fmla="*/ 143 w 725"/>
                <a:gd name="T35" fmla="*/ 248 h 600"/>
                <a:gd name="T36" fmla="*/ 135 w 725"/>
                <a:gd name="T37" fmla="*/ 272 h 600"/>
                <a:gd name="T38" fmla="*/ 76 w 725"/>
                <a:gd name="T39" fmla="*/ 296 h 600"/>
                <a:gd name="T40" fmla="*/ 68 w 725"/>
                <a:gd name="T41" fmla="*/ 328 h 600"/>
                <a:gd name="T42" fmla="*/ 0 w 725"/>
                <a:gd name="T43" fmla="*/ 344 h 600"/>
                <a:gd name="T44" fmla="*/ 59 w 725"/>
                <a:gd name="T45" fmla="*/ 464 h 600"/>
                <a:gd name="T46" fmla="*/ 17 w 725"/>
                <a:gd name="T47" fmla="*/ 536 h 600"/>
                <a:gd name="T48" fmla="*/ 59 w 725"/>
                <a:gd name="T49" fmla="*/ 600 h 600"/>
                <a:gd name="T50" fmla="*/ 110 w 725"/>
                <a:gd name="T51" fmla="*/ 576 h 600"/>
                <a:gd name="T52" fmla="*/ 211 w 725"/>
                <a:gd name="T53" fmla="*/ 544 h 600"/>
                <a:gd name="T54" fmla="*/ 362 w 725"/>
                <a:gd name="T55" fmla="*/ 528 h 600"/>
                <a:gd name="T56" fmla="*/ 421 w 725"/>
                <a:gd name="T57" fmla="*/ 528 h 600"/>
                <a:gd name="T58" fmla="*/ 489 w 725"/>
                <a:gd name="T59" fmla="*/ 544 h 600"/>
                <a:gd name="T60" fmla="*/ 539 w 725"/>
                <a:gd name="T61" fmla="*/ 528 h 600"/>
                <a:gd name="T62" fmla="*/ 632 w 725"/>
                <a:gd name="T63" fmla="*/ 520 h 600"/>
                <a:gd name="T64" fmla="*/ 641 w 725"/>
                <a:gd name="T65" fmla="*/ 424 h 600"/>
                <a:gd name="T66" fmla="*/ 674 w 725"/>
                <a:gd name="T67" fmla="*/ 368 h 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5" h="600">
                  <a:moveTo>
                    <a:pt x="657" y="344"/>
                  </a:moveTo>
                  <a:lnTo>
                    <a:pt x="657" y="320"/>
                  </a:lnTo>
                  <a:lnTo>
                    <a:pt x="632" y="304"/>
                  </a:lnTo>
                  <a:lnTo>
                    <a:pt x="641" y="280"/>
                  </a:lnTo>
                  <a:lnTo>
                    <a:pt x="691" y="272"/>
                  </a:lnTo>
                  <a:lnTo>
                    <a:pt x="708" y="256"/>
                  </a:lnTo>
                  <a:lnTo>
                    <a:pt x="725" y="232"/>
                  </a:lnTo>
                  <a:lnTo>
                    <a:pt x="700" y="208"/>
                  </a:lnTo>
                  <a:lnTo>
                    <a:pt x="632" y="192"/>
                  </a:lnTo>
                  <a:lnTo>
                    <a:pt x="624" y="168"/>
                  </a:lnTo>
                  <a:lnTo>
                    <a:pt x="582" y="160"/>
                  </a:lnTo>
                  <a:lnTo>
                    <a:pt x="548" y="136"/>
                  </a:lnTo>
                  <a:lnTo>
                    <a:pt x="548" y="120"/>
                  </a:lnTo>
                  <a:lnTo>
                    <a:pt x="514" y="104"/>
                  </a:lnTo>
                  <a:lnTo>
                    <a:pt x="514" y="72"/>
                  </a:lnTo>
                  <a:lnTo>
                    <a:pt x="506" y="40"/>
                  </a:lnTo>
                  <a:lnTo>
                    <a:pt x="472" y="16"/>
                  </a:lnTo>
                  <a:lnTo>
                    <a:pt x="438" y="8"/>
                  </a:lnTo>
                  <a:lnTo>
                    <a:pt x="396" y="32"/>
                  </a:lnTo>
                  <a:lnTo>
                    <a:pt x="379" y="16"/>
                  </a:lnTo>
                  <a:lnTo>
                    <a:pt x="346" y="8"/>
                  </a:lnTo>
                  <a:lnTo>
                    <a:pt x="329" y="16"/>
                  </a:lnTo>
                  <a:lnTo>
                    <a:pt x="303" y="0"/>
                  </a:lnTo>
                  <a:lnTo>
                    <a:pt x="278" y="0"/>
                  </a:lnTo>
                  <a:lnTo>
                    <a:pt x="245" y="64"/>
                  </a:lnTo>
                  <a:lnTo>
                    <a:pt x="202" y="64"/>
                  </a:lnTo>
                  <a:lnTo>
                    <a:pt x="177" y="80"/>
                  </a:lnTo>
                  <a:lnTo>
                    <a:pt x="186" y="88"/>
                  </a:lnTo>
                  <a:lnTo>
                    <a:pt x="186" y="120"/>
                  </a:lnTo>
                  <a:lnTo>
                    <a:pt x="211" y="128"/>
                  </a:lnTo>
                  <a:lnTo>
                    <a:pt x="202" y="144"/>
                  </a:lnTo>
                  <a:lnTo>
                    <a:pt x="177" y="152"/>
                  </a:lnTo>
                  <a:lnTo>
                    <a:pt x="169" y="176"/>
                  </a:lnTo>
                  <a:lnTo>
                    <a:pt x="143" y="184"/>
                  </a:lnTo>
                  <a:lnTo>
                    <a:pt x="143" y="216"/>
                  </a:lnTo>
                  <a:lnTo>
                    <a:pt x="143" y="248"/>
                  </a:lnTo>
                  <a:lnTo>
                    <a:pt x="160" y="280"/>
                  </a:lnTo>
                  <a:lnTo>
                    <a:pt x="135" y="272"/>
                  </a:lnTo>
                  <a:lnTo>
                    <a:pt x="110" y="288"/>
                  </a:lnTo>
                  <a:lnTo>
                    <a:pt x="76" y="296"/>
                  </a:lnTo>
                  <a:lnTo>
                    <a:pt x="84" y="320"/>
                  </a:lnTo>
                  <a:lnTo>
                    <a:pt x="68" y="328"/>
                  </a:lnTo>
                  <a:lnTo>
                    <a:pt x="34" y="320"/>
                  </a:lnTo>
                  <a:lnTo>
                    <a:pt x="0" y="344"/>
                  </a:lnTo>
                  <a:lnTo>
                    <a:pt x="17" y="384"/>
                  </a:lnTo>
                  <a:lnTo>
                    <a:pt x="59" y="464"/>
                  </a:lnTo>
                  <a:lnTo>
                    <a:pt x="17" y="512"/>
                  </a:lnTo>
                  <a:lnTo>
                    <a:pt x="17" y="536"/>
                  </a:lnTo>
                  <a:lnTo>
                    <a:pt x="51" y="544"/>
                  </a:lnTo>
                  <a:lnTo>
                    <a:pt x="59" y="600"/>
                  </a:lnTo>
                  <a:lnTo>
                    <a:pt x="93" y="600"/>
                  </a:lnTo>
                  <a:lnTo>
                    <a:pt x="110" y="576"/>
                  </a:lnTo>
                  <a:lnTo>
                    <a:pt x="152" y="552"/>
                  </a:lnTo>
                  <a:lnTo>
                    <a:pt x="211" y="544"/>
                  </a:lnTo>
                  <a:lnTo>
                    <a:pt x="303" y="536"/>
                  </a:lnTo>
                  <a:lnTo>
                    <a:pt x="362" y="528"/>
                  </a:lnTo>
                  <a:lnTo>
                    <a:pt x="396" y="552"/>
                  </a:lnTo>
                  <a:lnTo>
                    <a:pt x="421" y="528"/>
                  </a:lnTo>
                  <a:lnTo>
                    <a:pt x="455" y="528"/>
                  </a:lnTo>
                  <a:lnTo>
                    <a:pt x="489" y="544"/>
                  </a:lnTo>
                  <a:lnTo>
                    <a:pt x="514" y="512"/>
                  </a:lnTo>
                  <a:lnTo>
                    <a:pt x="539" y="528"/>
                  </a:lnTo>
                  <a:lnTo>
                    <a:pt x="582" y="504"/>
                  </a:lnTo>
                  <a:lnTo>
                    <a:pt x="632" y="520"/>
                  </a:lnTo>
                  <a:lnTo>
                    <a:pt x="624" y="488"/>
                  </a:lnTo>
                  <a:lnTo>
                    <a:pt x="641" y="424"/>
                  </a:lnTo>
                  <a:lnTo>
                    <a:pt x="700" y="400"/>
                  </a:lnTo>
                  <a:lnTo>
                    <a:pt x="674" y="368"/>
                  </a:lnTo>
                  <a:lnTo>
                    <a:pt x="657" y="344"/>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4" name="Freeform 93"/>
            <p:cNvSpPr>
              <a:spLocks/>
            </p:cNvSpPr>
            <p:nvPr/>
          </p:nvSpPr>
          <p:spPr bwMode="auto">
            <a:xfrm>
              <a:off x="4569" y="1600"/>
              <a:ext cx="531" cy="280"/>
            </a:xfrm>
            <a:custGeom>
              <a:avLst/>
              <a:gdLst>
                <a:gd name="T0" fmla="*/ 472 w 531"/>
                <a:gd name="T1" fmla="*/ 80 h 280"/>
                <a:gd name="T2" fmla="*/ 464 w 531"/>
                <a:gd name="T3" fmla="*/ 40 h 280"/>
                <a:gd name="T4" fmla="*/ 413 w 531"/>
                <a:gd name="T5" fmla="*/ 32 h 280"/>
                <a:gd name="T6" fmla="*/ 371 w 531"/>
                <a:gd name="T7" fmla="*/ 40 h 280"/>
                <a:gd name="T8" fmla="*/ 304 w 531"/>
                <a:gd name="T9" fmla="*/ 0 h 280"/>
                <a:gd name="T10" fmla="*/ 262 w 531"/>
                <a:gd name="T11" fmla="*/ 0 h 280"/>
                <a:gd name="T12" fmla="*/ 211 w 531"/>
                <a:gd name="T13" fmla="*/ 32 h 280"/>
                <a:gd name="T14" fmla="*/ 211 w 531"/>
                <a:gd name="T15" fmla="*/ 40 h 280"/>
                <a:gd name="T16" fmla="*/ 219 w 531"/>
                <a:gd name="T17" fmla="*/ 72 h 280"/>
                <a:gd name="T18" fmla="*/ 219 w 531"/>
                <a:gd name="T19" fmla="*/ 104 h 280"/>
                <a:gd name="T20" fmla="*/ 211 w 531"/>
                <a:gd name="T21" fmla="*/ 128 h 280"/>
                <a:gd name="T22" fmla="*/ 194 w 531"/>
                <a:gd name="T23" fmla="*/ 128 h 280"/>
                <a:gd name="T24" fmla="*/ 160 w 531"/>
                <a:gd name="T25" fmla="*/ 128 h 280"/>
                <a:gd name="T26" fmla="*/ 110 w 531"/>
                <a:gd name="T27" fmla="*/ 80 h 280"/>
                <a:gd name="T28" fmla="*/ 76 w 531"/>
                <a:gd name="T29" fmla="*/ 64 h 280"/>
                <a:gd name="T30" fmla="*/ 43 w 531"/>
                <a:gd name="T31" fmla="*/ 88 h 280"/>
                <a:gd name="T32" fmla="*/ 17 w 531"/>
                <a:gd name="T33" fmla="*/ 160 h 280"/>
                <a:gd name="T34" fmla="*/ 0 w 531"/>
                <a:gd name="T35" fmla="*/ 192 h 280"/>
                <a:gd name="T36" fmla="*/ 0 w 531"/>
                <a:gd name="T37" fmla="*/ 224 h 280"/>
                <a:gd name="T38" fmla="*/ 9 w 531"/>
                <a:gd name="T39" fmla="*/ 280 h 280"/>
                <a:gd name="T40" fmla="*/ 34 w 531"/>
                <a:gd name="T41" fmla="*/ 256 h 280"/>
                <a:gd name="T42" fmla="*/ 93 w 531"/>
                <a:gd name="T43" fmla="*/ 224 h 280"/>
                <a:gd name="T44" fmla="*/ 152 w 531"/>
                <a:gd name="T45" fmla="*/ 224 h 280"/>
                <a:gd name="T46" fmla="*/ 194 w 531"/>
                <a:gd name="T47" fmla="*/ 216 h 280"/>
                <a:gd name="T48" fmla="*/ 236 w 531"/>
                <a:gd name="T49" fmla="*/ 224 h 280"/>
                <a:gd name="T50" fmla="*/ 287 w 531"/>
                <a:gd name="T51" fmla="*/ 192 h 280"/>
                <a:gd name="T52" fmla="*/ 295 w 531"/>
                <a:gd name="T53" fmla="*/ 208 h 280"/>
                <a:gd name="T54" fmla="*/ 346 w 531"/>
                <a:gd name="T55" fmla="*/ 216 h 280"/>
                <a:gd name="T56" fmla="*/ 380 w 531"/>
                <a:gd name="T57" fmla="*/ 232 h 280"/>
                <a:gd name="T58" fmla="*/ 405 w 531"/>
                <a:gd name="T59" fmla="*/ 248 h 280"/>
                <a:gd name="T60" fmla="*/ 430 w 531"/>
                <a:gd name="T61" fmla="*/ 248 h 280"/>
                <a:gd name="T62" fmla="*/ 455 w 531"/>
                <a:gd name="T63" fmla="*/ 232 h 280"/>
                <a:gd name="T64" fmla="*/ 498 w 531"/>
                <a:gd name="T65" fmla="*/ 232 h 280"/>
                <a:gd name="T66" fmla="*/ 531 w 531"/>
                <a:gd name="T67" fmla="*/ 176 h 280"/>
                <a:gd name="T68" fmla="*/ 506 w 531"/>
                <a:gd name="T69" fmla="*/ 112 h 280"/>
                <a:gd name="T70" fmla="*/ 472 w 531"/>
                <a:gd name="T71" fmla="*/ 80 h 2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31" h="280">
                  <a:moveTo>
                    <a:pt x="472" y="80"/>
                  </a:moveTo>
                  <a:lnTo>
                    <a:pt x="464" y="40"/>
                  </a:lnTo>
                  <a:lnTo>
                    <a:pt x="413" y="32"/>
                  </a:lnTo>
                  <a:lnTo>
                    <a:pt x="371" y="40"/>
                  </a:lnTo>
                  <a:lnTo>
                    <a:pt x="304" y="0"/>
                  </a:lnTo>
                  <a:lnTo>
                    <a:pt x="262" y="0"/>
                  </a:lnTo>
                  <a:lnTo>
                    <a:pt x="211" y="32"/>
                  </a:lnTo>
                  <a:lnTo>
                    <a:pt x="211" y="40"/>
                  </a:lnTo>
                  <a:lnTo>
                    <a:pt x="219" y="72"/>
                  </a:lnTo>
                  <a:lnTo>
                    <a:pt x="219" y="104"/>
                  </a:lnTo>
                  <a:lnTo>
                    <a:pt x="211" y="128"/>
                  </a:lnTo>
                  <a:lnTo>
                    <a:pt x="194" y="128"/>
                  </a:lnTo>
                  <a:lnTo>
                    <a:pt x="160" y="128"/>
                  </a:lnTo>
                  <a:lnTo>
                    <a:pt x="110" y="80"/>
                  </a:lnTo>
                  <a:lnTo>
                    <a:pt x="76" y="64"/>
                  </a:lnTo>
                  <a:lnTo>
                    <a:pt x="43" y="88"/>
                  </a:lnTo>
                  <a:lnTo>
                    <a:pt x="17" y="160"/>
                  </a:lnTo>
                  <a:lnTo>
                    <a:pt x="0" y="192"/>
                  </a:lnTo>
                  <a:lnTo>
                    <a:pt x="0" y="224"/>
                  </a:lnTo>
                  <a:lnTo>
                    <a:pt x="9" y="280"/>
                  </a:lnTo>
                  <a:lnTo>
                    <a:pt x="34" y="256"/>
                  </a:lnTo>
                  <a:lnTo>
                    <a:pt x="93" y="224"/>
                  </a:lnTo>
                  <a:lnTo>
                    <a:pt x="152" y="224"/>
                  </a:lnTo>
                  <a:lnTo>
                    <a:pt x="194" y="216"/>
                  </a:lnTo>
                  <a:lnTo>
                    <a:pt x="236" y="224"/>
                  </a:lnTo>
                  <a:lnTo>
                    <a:pt x="287" y="192"/>
                  </a:lnTo>
                  <a:lnTo>
                    <a:pt x="295" y="208"/>
                  </a:lnTo>
                  <a:lnTo>
                    <a:pt x="346" y="216"/>
                  </a:lnTo>
                  <a:lnTo>
                    <a:pt x="380" y="232"/>
                  </a:lnTo>
                  <a:lnTo>
                    <a:pt x="405" y="248"/>
                  </a:lnTo>
                  <a:lnTo>
                    <a:pt x="430" y="248"/>
                  </a:lnTo>
                  <a:lnTo>
                    <a:pt x="455" y="232"/>
                  </a:lnTo>
                  <a:lnTo>
                    <a:pt x="498" y="232"/>
                  </a:lnTo>
                  <a:lnTo>
                    <a:pt x="531" y="176"/>
                  </a:lnTo>
                  <a:lnTo>
                    <a:pt x="506" y="112"/>
                  </a:lnTo>
                  <a:lnTo>
                    <a:pt x="472" y="8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5" name="Freeform 94"/>
            <p:cNvSpPr>
              <a:spLocks/>
            </p:cNvSpPr>
            <p:nvPr/>
          </p:nvSpPr>
          <p:spPr bwMode="auto">
            <a:xfrm>
              <a:off x="4822" y="1760"/>
              <a:ext cx="725" cy="600"/>
            </a:xfrm>
            <a:custGeom>
              <a:avLst/>
              <a:gdLst>
                <a:gd name="T0" fmla="*/ 657 w 725"/>
                <a:gd name="T1" fmla="*/ 320 h 600"/>
                <a:gd name="T2" fmla="*/ 641 w 725"/>
                <a:gd name="T3" fmla="*/ 280 h 600"/>
                <a:gd name="T4" fmla="*/ 708 w 725"/>
                <a:gd name="T5" fmla="*/ 256 h 600"/>
                <a:gd name="T6" fmla="*/ 700 w 725"/>
                <a:gd name="T7" fmla="*/ 208 h 600"/>
                <a:gd name="T8" fmla="*/ 624 w 725"/>
                <a:gd name="T9" fmla="*/ 168 h 600"/>
                <a:gd name="T10" fmla="*/ 548 w 725"/>
                <a:gd name="T11" fmla="*/ 136 h 600"/>
                <a:gd name="T12" fmla="*/ 514 w 725"/>
                <a:gd name="T13" fmla="*/ 104 h 600"/>
                <a:gd name="T14" fmla="*/ 506 w 725"/>
                <a:gd name="T15" fmla="*/ 40 h 600"/>
                <a:gd name="T16" fmla="*/ 438 w 725"/>
                <a:gd name="T17" fmla="*/ 8 h 600"/>
                <a:gd name="T18" fmla="*/ 379 w 725"/>
                <a:gd name="T19" fmla="*/ 16 h 600"/>
                <a:gd name="T20" fmla="*/ 329 w 725"/>
                <a:gd name="T21" fmla="*/ 16 h 600"/>
                <a:gd name="T22" fmla="*/ 278 w 725"/>
                <a:gd name="T23" fmla="*/ 0 h 600"/>
                <a:gd name="T24" fmla="*/ 202 w 725"/>
                <a:gd name="T25" fmla="*/ 64 h 600"/>
                <a:gd name="T26" fmla="*/ 186 w 725"/>
                <a:gd name="T27" fmla="*/ 88 h 600"/>
                <a:gd name="T28" fmla="*/ 211 w 725"/>
                <a:gd name="T29" fmla="*/ 128 h 600"/>
                <a:gd name="T30" fmla="*/ 177 w 725"/>
                <a:gd name="T31" fmla="*/ 152 h 600"/>
                <a:gd name="T32" fmla="*/ 143 w 725"/>
                <a:gd name="T33" fmla="*/ 184 h 600"/>
                <a:gd name="T34" fmla="*/ 143 w 725"/>
                <a:gd name="T35" fmla="*/ 248 h 600"/>
                <a:gd name="T36" fmla="*/ 135 w 725"/>
                <a:gd name="T37" fmla="*/ 272 h 600"/>
                <a:gd name="T38" fmla="*/ 76 w 725"/>
                <a:gd name="T39" fmla="*/ 296 h 600"/>
                <a:gd name="T40" fmla="*/ 68 w 725"/>
                <a:gd name="T41" fmla="*/ 328 h 600"/>
                <a:gd name="T42" fmla="*/ 0 w 725"/>
                <a:gd name="T43" fmla="*/ 344 h 600"/>
                <a:gd name="T44" fmla="*/ 59 w 725"/>
                <a:gd name="T45" fmla="*/ 464 h 600"/>
                <a:gd name="T46" fmla="*/ 17 w 725"/>
                <a:gd name="T47" fmla="*/ 536 h 600"/>
                <a:gd name="T48" fmla="*/ 59 w 725"/>
                <a:gd name="T49" fmla="*/ 600 h 600"/>
                <a:gd name="T50" fmla="*/ 93 w 725"/>
                <a:gd name="T51" fmla="*/ 600 h 600"/>
                <a:gd name="T52" fmla="*/ 152 w 725"/>
                <a:gd name="T53" fmla="*/ 552 h 600"/>
                <a:gd name="T54" fmla="*/ 303 w 725"/>
                <a:gd name="T55" fmla="*/ 536 h 600"/>
                <a:gd name="T56" fmla="*/ 396 w 725"/>
                <a:gd name="T57" fmla="*/ 552 h 600"/>
                <a:gd name="T58" fmla="*/ 455 w 725"/>
                <a:gd name="T59" fmla="*/ 528 h 600"/>
                <a:gd name="T60" fmla="*/ 514 w 725"/>
                <a:gd name="T61" fmla="*/ 512 h 600"/>
                <a:gd name="T62" fmla="*/ 582 w 725"/>
                <a:gd name="T63" fmla="*/ 504 h 600"/>
                <a:gd name="T64" fmla="*/ 624 w 725"/>
                <a:gd name="T65" fmla="*/ 488 h 600"/>
                <a:gd name="T66" fmla="*/ 700 w 725"/>
                <a:gd name="T67" fmla="*/ 400 h 600"/>
                <a:gd name="T68" fmla="*/ 657 w 725"/>
                <a:gd name="T69" fmla="*/ 344 h 6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25" h="600">
                  <a:moveTo>
                    <a:pt x="657" y="344"/>
                  </a:moveTo>
                  <a:lnTo>
                    <a:pt x="657" y="320"/>
                  </a:lnTo>
                  <a:lnTo>
                    <a:pt x="632" y="304"/>
                  </a:lnTo>
                  <a:lnTo>
                    <a:pt x="641" y="280"/>
                  </a:lnTo>
                  <a:lnTo>
                    <a:pt x="691" y="272"/>
                  </a:lnTo>
                  <a:lnTo>
                    <a:pt x="708" y="256"/>
                  </a:lnTo>
                  <a:lnTo>
                    <a:pt x="725" y="232"/>
                  </a:lnTo>
                  <a:lnTo>
                    <a:pt x="700" y="208"/>
                  </a:lnTo>
                  <a:lnTo>
                    <a:pt x="632" y="192"/>
                  </a:lnTo>
                  <a:lnTo>
                    <a:pt x="624" y="168"/>
                  </a:lnTo>
                  <a:lnTo>
                    <a:pt x="582" y="160"/>
                  </a:lnTo>
                  <a:lnTo>
                    <a:pt x="548" y="136"/>
                  </a:lnTo>
                  <a:lnTo>
                    <a:pt x="548" y="120"/>
                  </a:lnTo>
                  <a:lnTo>
                    <a:pt x="514" y="104"/>
                  </a:lnTo>
                  <a:lnTo>
                    <a:pt x="514" y="72"/>
                  </a:lnTo>
                  <a:lnTo>
                    <a:pt x="506" y="40"/>
                  </a:lnTo>
                  <a:lnTo>
                    <a:pt x="472" y="16"/>
                  </a:lnTo>
                  <a:lnTo>
                    <a:pt x="438" y="8"/>
                  </a:lnTo>
                  <a:lnTo>
                    <a:pt x="396" y="32"/>
                  </a:lnTo>
                  <a:lnTo>
                    <a:pt x="379" y="16"/>
                  </a:lnTo>
                  <a:lnTo>
                    <a:pt x="346" y="8"/>
                  </a:lnTo>
                  <a:lnTo>
                    <a:pt x="329" y="16"/>
                  </a:lnTo>
                  <a:lnTo>
                    <a:pt x="303" y="0"/>
                  </a:lnTo>
                  <a:lnTo>
                    <a:pt x="278" y="0"/>
                  </a:lnTo>
                  <a:lnTo>
                    <a:pt x="245" y="64"/>
                  </a:lnTo>
                  <a:lnTo>
                    <a:pt x="202" y="64"/>
                  </a:lnTo>
                  <a:lnTo>
                    <a:pt x="177" y="80"/>
                  </a:lnTo>
                  <a:lnTo>
                    <a:pt x="186" y="88"/>
                  </a:lnTo>
                  <a:lnTo>
                    <a:pt x="186" y="120"/>
                  </a:lnTo>
                  <a:lnTo>
                    <a:pt x="211" y="128"/>
                  </a:lnTo>
                  <a:lnTo>
                    <a:pt x="202" y="144"/>
                  </a:lnTo>
                  <a:lnTo>
                    <a:pt x="177" y="152"/>
                  </a:lnTo>
                  <a:lnTo>
                    <a:pt x="169" y="176"/>
                  </a:lnTo>
                  <a:lnTo>
                    <a:pt x="143" y="184"/>
                  </a:lnTo>
                  <a:lnTo>
                    <a:pt x="143" y="216"/>
                  </a:lnTo>
                  <a:lnTo>
                    <a:pt x="143" y="248"/>
                  </a:lnTo>
                  <a:lnTo>
                    <a:pt x="160" y="280"/>
                  </a:lnTo>
                  <a:lnTo>
                    <a:pt x="135" y="272"/>
                  </a:lnTo>
                  <a:lnTo>
                    <a:pt x="110" y="288"/>
                  </a:lnTo>
                  <a:lnTo>
                    <a:pt x="76" y="296"/>
                  </a:lnTo>
                  <a:lnTo>
                    <a:pt x="84" y="320"/>
                  </a:lnTo>
                  <a:lnTo>
                    <a:pt x="68" y="328"/>
                  </a:lnTo>
                  <a:lnTo>
                    <a:pt x="34" y="320"/>
                  </a:lnTo>
                  <a:lnTo>
                    <a:pt x="0" y="344"/>
                  </a:lnTo>
                  <a:lnTo>
                    <a:pt x="17" y="384"/>
                  </a:lnTo>
                  <a:lnTo>
                    <a:pt x="59" y="464"/>
                  </a:lnTo>
                  <a:lnTo>
                    <a:pt x="17" y="512"/>
                  </a:lnTo>
                  <a:lnTo>
                    <a:pt x="17" y="536"/>
                  </a:lnTo>
                  <a:lnTo>
                    <a:pt x="51" y="544"/>
                  </a:lnTo>
                  <a:lnTo>
                    <a:pt x="59" y="600"/>
                  </a:lnTo>
                  <a:lnTo>
                    <a:pt x="93" y="600"/>
                  </a:lnTo>
                  <a:lnTo>
                    <a:pt x="110" y="576"/>
                  </a:lnTo>
                  <a:lnTo>
                    <a:pt x="152" y="552"/>
                  </a:lnTo>
                  <a:lnTo>
                    <a:pt x="211" y="544"/>
                  </a:lnTo>
                  <a:lnTo>
                    <a:pt x="303" y="536"/>
                  </a:lnTo>
                  <a:lnTo>
                    <a:pt x="362" y="528"/>
                  </a:lnTo>
                  <a:lnTo>
                    <a:pt x="396" y="552"/>
                  </a:lnTo>
                  <a:lnTo>
                    <a:pt x="421" y="528"/>
                  </a:lnTo>
                  <a:lnTo>
                    <a:pt x="455" y="528"/>
                  </a:lnTo>
                  <a:lnTo>
                    <a:pt x="489" y="544"/>
                  </a:lnTo>
                  <a:lnTo>
                    <a:pt x="514" y="512"/>
                  </a:lnTo>
                  <a:lnTo>
                    <a:pt x="539" y="528"/>
                  </a:lnTo>
                  <a:lnTo>
                    <a:pt x="582" y="504"/>
                  </a:lnTo>
                  <a:lnTo>
                    <a:pt x="632" y="520"/>
                  </a:lnTo>
                  <a:lnTo>
                    <a:pt x="624" y="488"/>
                  </a:lnTo>
                  <a:lnTo>
                    <a:pt x="641" y="424"/>
                  </a:lnTo>
                  <a:lnTo>
                    <a:pt x="700" y="400"/>
                  </a:lnTo>
                  <a:lnTo>
                    <a:pt x="674" y="368"/>
                  </a:lnTo>
                  <a:lnTo>
                    <a:pt x="657" y="344"/>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6" name="Freeform 95"/>
            <p:cNvSpPr>
              <a:spLocks/>
            </p:cNvSpPr>
            <p:nvPr/>
          </p:nvSpPr>
          <p:spPr bwMode="auto">
            <a:xfrm>
              <a:off x="4569" y="1592"/>
              <a:ext cx="531" cy="280"/>
            </a:xfrm>
            <a:custGeom>
              <a:avLst/>
              <a:gdLst>
                <a:gd name="T0" fmla="*/ 472 w 531"/>
                <a:gd name="T1" fmla="*/ 80 h 280"/>
                <a:gd name="T2" fmla="*/ 464 w 531"/>
                <a:gd name="T3" fmla="*/ 40 h 280"/>
                <a:gd name="T4" fmla="*/ 413 w 531"/>
                <a:gd name="T5" fmla="*/ 32 h 280"/>
                <a:gd name="T6" fmla="*/ 371 w 531"/>
                <a:gd name="T7" fmla="*/ 40 h 280"/>
                <a:gd name="T8" fmla="*/ 304 w 531"/>
                <a:gd name="T9" fmla="*/ 0 h 280"/>
                <a:gd name="T10" fmla="*/ 262 w 531"/>
                <a:gd name="T11" fmla="*/ 0 h 280"/>
                <a:gd name="T12" fmla="*/ 211 w 531"/>
                <a:gd name="T13" fmla="*/ 32 h 280"/>
                <a:gd name="T14" fmla="*/ 211 w 531"/>
                <a:gd name="T15" fmla="*/ 40 h 280"/>
                <a:gd name="T16" fmla="*/ 219 w 531"/>
                <a:gd name="T17" fmla="*/ 72 h 280"/>
                <a:gd name="T18" fmla="*/ 219 w 531"/>
                <a:gd name="T19" fmla="*/ 104 h 280"/>
                <a:gd name="T20" fmla="*/ 211 w 531"/>
                <a:gd name="T21" fmla="*/ 128 h 280"/>
                <a:gd name="T22" fmla="*/ 194 w 531"/>
                <a:gd name="T23" fmla="*/ 128 h 280"/>
                <a:gd name="T24" fmla="*/ 160 w 531"/>
                <a:gd name="T25" fmla="*/ 128 h 280"/>
                <a:gd name="T26" fmla="*/ 110 w 531"/>
                <a:gd name="T27" fmla="*/ 80 h 280"/>
                <a:gd name="T28" fmla="*/ 76 w 531"/>
                <a:gd name="T29" fmla="*/ 64 h 280"/>
                <a:gd name="T30" fmla="*/ 43 w 531"/>
                <a:gd name="T31" fmla="*/ 88 h 280"/>
                <a:gd name="T32" fmla="*/ 17 w 531"/>
                <a:gd name="T33" fmla="*/ 160 h 280"/>
                <a:gd name="T34" fmla="*/ 0 w 531"/>
                <a:gd name="T35" fmla="*/ 192 h 280"/>
                <a:gd name="T36" fmla="*/ 0 w 531"/>
                <a:gd name="T37" fmla="*/ 224 h 280"/>
                <a:gd name="T38" fmla="*/ 9 w 531"/>
                <a:gd name="T39" fmla="*/ 280 h 280"/>
                <a:gd name="T40" fmla="*/ 34 w 531"/>
                <a:gd name="T41" fmla="*/ 256 h 280"/>
                <a:gd name="T42" fmla="*/ 93 w 531"/>
                <a:gd name="T43" fmla="*/ 224 h 280"/>
                <a:gd name="T44" fmla="*/ 152 w 531"/>
                <a:gd name="T45" fmla="*/ 224 h 280"/>
                <a:gd name="T46" fmla="*/ 194 w 531"/>
                <a:gd name="T47" fmla="*/ 216 h 280"/>
                <a:gd name="T48" fmla="*/ 236 w 531"/>
                <a:gd name="T49" fmla="*/ 224 h 280"/>
                <a:gd name="T50" fmla="*/ 287 w 531"/>
                <a:gd name="T51" fmla="*/ 192 h 280"/>
                <a:gd name="T52" fmla="*/ 295 w 531"/>
                <a:gd name="T53" fmla="*/ 208 h 280"/>
                <a:gd name="T54" fmla="*/ 346 w 531"/>
                <a:gd name="T55" fmla="*/ 216 h 280"/>
                <a:gd name="T56" fmla="*/ 380 w 531"/>
                <a:gd name="T57" fmla="*/ 232 h 280"/>
                <a:gd name="T58" fmla="*/ 405 w 531"/>
                <a:gd name="T59" fmla="*/ 248 h 280"/>
                <a:gd name="T60" fmla="*/ 430 w 531"/>
                <a:gd name="T61" fmla="*/ 248 h 280"/>
                <a:gd name="T62" fmla="*/ 455 w 531"/>
                <a:gd name="T63" fmla="*/ 232 h 280"/>
                <a:gd name="T64" fmla="*/ 498 w 531"/>
                <a:gd name="T65" fmla="*/ 232 h 280"/>
                <a:gd name="T66" fmla="*/ 531 w 531"/>
                <a:gd name="T67" fmla="*/ 176 h 280"/>
                <a:gd name="T68" fmla="*/ 506 w 531"/>
                <a:gd name="T69" fmla="*/ 112 h 280"/>
                <a:gd name="T70" fmla="*/ 472 w 531"/>
                <a:gd name="T71" fmla="*/ 80 h 2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31" h="280">
                  <a:moveTo>
                    <a:pt x="472" y="80"/>
                  </a:moveTo>
                  <a:lnTo>
                    <a:pt x="464" y="40"/>
                  </a:lnTo>
                  <a:lnTo>
                    <a:pt x="413" y="32"/>
                  </a:lnTo>
                  <a:lnTo>
                    <a:pt x="371" y="40"/>
                  </a:lnTo>
                  <a:lnTo>
                    <a:pt x="304" y="0"/>
                  </a:lnTo>
                  <a:lnTo>
                    <a:pt x="262" y="0"/>
                  </a:lnTo>
                  <a:lnTo>
                    <a:pt x="211" y="32"/>
                  </a:lnTo>
                  <a:lnTo>
                    <a:pt x="211" y="40"/>
                  </a:lnTo>
                  <a:lnTo>
                    <a:pt x="219" y="72"/>
                  </a:lnTo>
                  <a:lnTo>
                    <a:pt x="219" y="104"/>
                  </a:lnTo>
                  <a:lnTo>
                    <a:pt x="211" y="128"/>
                  </a:lnTo>
                  <a:lnTo>
                    <a:pt x="194" y="128"/>
                  </a:lnTo>
                  <a:lnTo>
                    <a:pt x="160" y="128"/>
                  </a:lnTo>
                  <a:lnTo>
                    <a:pt x="110" y="80"/>
                  </a:lnTo>
                  <a:lnTo>
                    <a:pt x="76" y="64"/>
                  </a:lnTo>
                  <a:lnTo>
                    <a:pt x="43" y="88"/>
                  </a:lnTo>
                  <a:lnTo>
                    <a:pt x="17" y="160"/>
                  </a:lnTo>
                  <a:lnTo>
                    <a:pt x="0" y="192"/>
                  </a:lnTo>
                  <a:lnTo>
                    <a:pt x="0" y="224"/>
                  </a:lnTo>
                  <a:lnTo>
                    <a:pt x="9" y="280"/>
                  </a:lnTo>
                  <a:lnTo>
                    <a:pt x="34" y="256"/>
                  </a:lnTo>
                  <a:lnTo>
                    <a:pt x="93" y="224"/>
                  </a:lnTo>
                  <a:lnTo>
                    <a:pt x="152" y="224"/>
                  </a:lnTo>
                  <a:lnTo>
                    <a:pt x="194" y="216"/>
                  </a:lnTo>
                  <a:lnTo>
                    <a:pt x="236" y="224"/>
                  </a:lnTo>
                  <a:lnTo>
                    <a:pt x="287" y="192"/>
                  </a:lnTo>
                  <a:lnTo>
                    <a:pt x="295" y="208"/>
                  </a:lnTo>
                  <a:lnTo>
                    <a:pt x="346" y="216"/>
                  </a:lnTo>
                  <a:lnTo>
                    <a:pt x="380" y="232"/>
                  </a:lnTo>
                  <a:lnTo>
                    <a:pt x="405" y="248"/>
                  </a:lnTo>
                  <a:lnTo>
                    <a:pt x="430" y="248"/>
                  </a:lnTo>
                  <a:lnTo>
                    <a:pt x="455" y="232"/>
                  </a:lnTo>
                  <a:lnTo>
                    <a:pt x="498" y="232"/>
                  </a:lnTo>
                  <a:lnTo>
                    <a:pt x="531" y="176"/>
                  </a:lnTo>
                  <a:lnTo>
                    <a:pt x="506" y="112"/>
                  </a:lnTo>
                  <a:lnTo>
                    <a:pt x="472" y="80"/>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7" name="Freeform 96"/>
            <p:cNvSpPr>
              <a:spLocks/>
            </p:cNvSpPr>
            <p:nvPr/>
          </p:nvSpPr>
          <p:spPr bwMode="auto">
            <a:xfrm>
              <a:off x="4679" y="1392"/>
              <a:ext cx="337" cy="248"/>
            </a:xfrm>
            <a:custGeom>
              <a:avLst/>
              <a:gdLst>
                <a:gd name="T0" fmla="*/ 295 w 337"/>
                <a:gd name="T1" fmla="*/ 128 h 248"/>
                <a:gd name="T2" fmla="*/ 295 w 337"/>
                <a:gd name="T3" fmla="*/ 64 h 248"/>
                <a:gd name="T4" fmla="*/ 295 w 337"/>
                <a:gd name="T5" fmla="*/ 16 h 248"/>
                <a:gd name="T6" fmla="*/ 286 w 337"/>
                <a:gd name="T7" fmla="*/ 0 h 248"/>
                <a:gd name="T8" fmla="*/ 236 w 337"/>
                <a:gd name="T9" fmla="*/ 8 h 248"/>
                <a:gd name="T10" fmla="*/ 126 w 337"/>
                <a:gd name="T11" fmla="*/ 16 h 248"/>
                <a:gd name="T12" fmla="*/ 67 w 337"/>
                <a:gd name="T13" fmla="*/ 40 h 248"/>
                <a:gd name="T14" fmla="*/ 25 w 337"/>
                <a:gd name="T15" fmla="*/ 64 h 248"/>
                <a:gd name="T16" fmla="*/ 8 w 337"/>
                <a:gd name="T17" fmla="*/ 88 h 248"/>
                <a:gd name="T18" fmla="*/ 0 w 337"/>
                <a:gd name="T19" fmla="*/ 112 h 248"/>
                <a:gd name="T20" fmla="*/ 25 w 337"/>
                <a:gd name="T21" fmla="*/ 128 h 248"/>
                <a:gd name="T22" fmla="*/ 17 w 337"/>
                <a:gd name="T23" fmla="*/ 152 h 248"/>
                <a:gd name="T24" fmla="*/ 25 w 337"/>
                <a:gd name="T25" fmla="*/ 176 h 248"/>
                <a:gd name="T26" fmla="*/ 42 w 337"/>
                <a:gd name="T27" fmla="*/ 184 h 248"/>
                <a:gd name="T28" fmla="*/ 67 w 337"/>
                <a:gd name="T29" fmla="*/ 184 h 248"/>
                <a:gd name="T30" fmla="*/ 93 w 337"/>
                <a:gd name="T31" fmla="*/ 176 h 248"/>
                <a:gd name="T32" fmla="*/ 101 w 337"/>
                <a:gd name="T33" fmla="*/ 240 h 248"/>
                <a:gd name="T34" fmla="*/ 152 w 337"/>
                <a:gd name="T35" fmla="*/ 208 h 248"/>
                <a:gd name="T36" fmla="*/ 194 w 337"/>
                <a:gd name="T37" fmla="*/ 208 h 248"/>
                <a:gd name="T38" fmla="*/ 261 w 337"/>
                <a:gd name="T39" fmla="*/ 248 h 248"/>
                <a:gd name="T40" fmla="*/ 303 w 337"/>
                <a:gd name="T41" fmla="*/ 240 h 248"/>
                <a:gd name="T42" fmla="*/ 320 w 337"/>
                <a:gd name="T43" fmla="*/ 240 h 248"/>
                <a:gd name="T44" fmla="*/ 337 w 337"/>
                <a:gd name="T45" fmla="*/ 176 h 248"/>
                <a:gd name="T46" fmla="*/ 295 w 337"/>
                <a:gd name="T47" fmla="*/ 128 h 24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37" h="248">
                  <a:moveTo>
                    <a:pt x="295" y="128"/>
                  </a:moveTo>
                  <a:lnTo>
                    <a:pt x="295" y="64"/>
                  </a:lnTo>
                  <a:lnTo>
                    <a:pt x="295" y="16"/>
                  </a:lnTo>
                  <a:lnTo>
                    <a:pt x="286" y="0"/>
                  </a:lnTo>
                  <a:lnTo>
                    <a:pt x="236" y="8"/>
                  </a:lnTo>
                  <a:lnTo>
                    <a:pt x="126" y="16"/>
                  </a:lnTo>
                  <a:lnTo>
                    <a:pt x="67" y="40"/>
                  </a:lnTo>
                  <a:lnTo>
                    <a:pt x="25" y="64"/>
                  </a:lnTo>
                  <a:lnTo>
                    <a:pt x="8" y="88"/>
                  </a:lnTo>
                  <a:lnTo>
                    <a:pt x="0" y="112"/>
                  </a:lnTo>
                  <a:lnTo>
                    <a:pt x="25" y="128"/>
                  </a:lnTo>
                  <a:lnTo>
                    <a:pt x="17" y="152"/>
                  </a:lnTo>
                  <a:lnTo>
                    <a:pt x="25" y="176"/>
                  </a:lnTo>
                  <a:lnTo>
                    <a:pt x="42" y="184"/>
                  </a:lnTo>
                  <a:lnTo>
                    <a:pt x="67" y="184"/>
                  </a:lnTo>
                  <a:lnTo>
                    <a:pt x="93" y="176"/>
                  </a:lnTo>
                  <a:lnTo>
                    <a:pt x="101" y="240"/>
                  </a:lnTo>
                  <a:lnTo>
                    <a:pt x="152" y="208"/>
                  </a:lnTo>
                  <a:lnTo>
                    <a:pt x="194" y="208"/>
                  </a:lnTo>
                  <a:lnTo>
                    <a:pt x="261" y="248"/>
                  </a:lnTo>
                  <a:lnTo>
                    <a:pt x="303" y="240"/>
                  </a:lnTo>
                  <a:lnTo>
                    <a:pt x="320" y="240"/>
                  </a:lnTo>
                  <a:lnTo>
                    <a:pt x="337" y="176"/>
                  </a:lnTo>
                  <a:lnTo>
                    <a:pt x="295" y="128"/>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8" name="Freeform 97"/>
            <p:cNvSpPr>
              <a:spLocks/>
            </p:cNvSpPr>
            <p:nvPr/>
          </p:nvSpPr>
          <p:spPr bwMode="auto">
            <a:xfrm>
              <a:off x="4687" y="-8"/>
              <a:ext cx="1121" cy="2200"/>
            </a:xfrm>
            <a:custGeom>
              <a:avLst/>
              <a:gdLst>
                <a:gd name="T0" fmla="*/ 995 w 1121"/>
                <a:gd name="T1" fmla="*/ 64 h 2200"/>
                <a:gd name="T2" fmla="*/ 1003 w 1121"/>
                <a:gd name="T3" fmla="*/ 160 h 2200"/>
                <a:gd name="T4" fmla="*/ 919 w 1121"/>
                <a:gd name="T5" fmla="*/ 168 h 2200"/>
                <a:gd name="T6" fmla="*/ 877 w 1121"/>
                <a:gd name="T7" fmla="*/ 168 h 2200"/>
                <a:gd name="T8" fmla="*/ 893 w 1121"/>
                <a:gd name="T9" fmla="*/ 88 h 2200"/>
                <a:gd name="T10" fmla="*/ 851 w 1121"/>
                <a:gd name="T11" fmla="*/ 16 h 2200"/>
                <a:gd name="T12" fmla="*/ 700 w 1121"/>
                <a:gd name="T13" fmla="*/ 48 h 2200"/>
                <a:gd name="T14" fmla="*/ 809 w 1121"/>
                <a:gd name="T15" fmla="*/ 176 h 2200"/>
                <a:gd name="T16" fmla="*/ 877 w 1121"/>
                <a:gd name="T17" fmla="*/ 224 h 2200"/>
                <a:gd name="T18" fmla="*/ 851 w 1121"/>
                <a:gd name="T19" fmla="*/ 304 h 2200"/>
                <a:gd name="T20" fmla="*/ 784 w 1121"/>
                <a:gd name="T21" fmla="*/ 328 h 2200"/>
                <a:gd name="T22" fmla="*/ 725 w 1121"/>
                <a:gd name="T23" fmla="*/ 448 h 2200"/>
                <a:gd name="T24" fmla="*/ 818 w 1121"/>
                <a:gd name="T25" fmla="*/ 560 h 2200"/>
                <a:gd name="T26" fmla="*/ 599 w 1121"/>
                <a:gd name="T27" fmla="*/ 568 h 2200"/>
                <a:gd name="T28" fmla="*/ 607 w 1121"/>
                <a:gd name="T29" fmla="*/ 640 h 2200"/>
                <a:gd name="T30" fmla="*/ 700 w 1121"/>
                <a:gd name="T31" fmla="*/ 664 h 2200"/>
                <a:gd name="T32" fmla="*/ 674 w 1121"/>
                <a:gd name="T33" fmla="*/ 712 h 2200"/>
                <a:gd name="T34" fmla="*/ 548 w 1121"/>
                <a:gd name="T35" fmla="*/ 688 h 2200"/>
                <a:gd name="T36" fmla="*/ 447 w 1121"/>
                <a:gd name="T37" fmla="*/ 592 h 2200"/>
                <a:gd name="T38" fmla="*/ 430 w 1121"/>
                <a:gd name="T39" fmla="*/ 512 h 2200"/>
                <a:gd name="T40" fmla="*/ 253 w 1121"/>
                <a:gd name="T41" fmla="*/ 424 h 2200"/>
                <a:gd name="T42" fmla="*/ 396 w 1121"/>
                <a:gd name="T43" fmla="*/ 440 h 2200"/>
                <a:gd name="T44" fmla="*/ 658 w 1121"/>
                <a:gd name="T45" fmla="*/ 416 h 2200"/>
                <a:gd name="T46" fmla="*/ 717 w 1121"/>
                <a:gd name="T47" fmla="*/ 288 h 2200"/>
                <a:gd name="T48" fmla="*/ 599 w 1121"/>
                <a:gd name="T49" fmla="*/ 192 h 2200"/>
                <a:gd name="T50" fmla="*/ 304 w 1121"/>
                <a:gd name="T51" fmla="*/ 128 h 2200"/>
                <a:gd name="T52" fmla="*/ 186 w 1121"/>
                <a:gd name="T53" fmla="*/ 96 h 2200"/>
                <a:gd name="T54" fmla="*/ 110 w 1121"/>
                <a:gd name="T55" fmla="*/ 112 h 2200"/>
                <a:gd name="T56" fmla="*/ 42 w 1121"/>
                <a:gd name="T57" fmla="*/ 176 h 2200"/>
                <a:gd name="T58" fmla="*/ 26 w 1121"/>
                <a:gd name="T59" fmla="*/ 336 h 2200"/>
                <a:gd name="T60" fmla="*/ 93 w 1121"/>
                <a:gd name="T61" fmla="*/ 448 h 2200"/>
                <a:gd name="T62" fmla="*/ 169 w 1121"/>
                <a:gd name="T63" fmla="*/ 656 h 2200"/>
                <a:gd name="T64" fmla="*/ 287 w 1121"/>
                <a:gd name="T65" fmla="*/ 808 h 2200"/>
                <a:gd name="T66" fmla="*/ 388 w 1121"/>
                <a:gd name="T67" fmla="*/ 944 h 2200"/>
                <a:gd name="T68" fmla="*/ 287 w 1121"/>
                <a:gd name="T69" fmla="*/ 1152 h 2200"/>
                <a:gd name="T70" fmla="*/ 304 w 1121"/>
                <a:gd name="T71" fmla="*/ 1264 h 2200"/>
                <a:gd name="T72" fmla="*/ 396 w 1121"/>
                <a:gd name="T73" fmla="*/ 1296 h 2200"/>
                <a:gd name="T74" fmla="*/ 346 w 1121"/>
                <a:gd name="T75" fmla="*/ 1312 h 2200"/>
                <a:gd name="T76" fmla="*/ 287 w 1121"/>
                <a:gd name="T77" fmla="*/ 1368 h 2200"/>
                <a:gd name="T78" fmla="*/ 287 w 1121"/>
                <a:gd name="T79" fmla="*/ 1408 h 2200"/>
                <a:gd name="T80" fmla="*/ 329 w 1121"/>
                <a:gd name="T81" fmla="*/ 1568 h 2200"/>
                <a:gd name="T82" fmla="*/ 354 w 1121"/>
                <a:gd name="T83" fmla="*/ 1680 h 2200"/>
                <a:gd name="T84" fmla="*/ 413 w 1121"/>
                <a:gd name="T85" fmla="*/ 1768 h 2200"/>
                <a:gd name="T86" fmla="*/ 481 w 1121"/>
                <a:gd name="T87" fmla="*/ 1776 h 2200"/>
                <a:gd name="T88" fmla="*/ 573 w 1121"/>
                <a:gd name="T89" fmla="*/ 1776 h 2200"/>
                <a:gd name="T90" fmla="*/ 649 w 1121"/>
                <a:gd name="T91" fmla="*/ 1840 h 2200"/>
                <a:gd name="T92" fmla="*/ 683 w 1121"/>
                <a:gd name="T93" fmla="*/ 1904 h 2200"/>
                <a:gd name="T94" fmla="*/ 767 w 1121"/>
                <a:gd name="T95" fmla="*/ 1960 h 2200"/>
                <a:gd name="T96" fmla="*/ 843 w 1121"/>
                <a:gd name="T97" fmla="*/ 2024 h 2200"/>
                <a:gd name="T98" fmla="*/ 767 w 1121"/>
                <a:gd name="T99" fmla="*/ 2072 h 2200"/>
                <a:gd name="T100" fmla="*/ 809 w 1121"/>
                <a:gd name="T101" fmla="*/ 2136 h 2200"/>
                <a:gd name="T102" fmla="*/ 877 w 1121"/>
                <a:gd name="T103" fmla="*/ 2128 h 2200"/>
                <a:gd name="T104" fmla="*/ 1011 w 1121"/>
                <a:gd name="T105" fmla="*/ 2112 h 2200"/>
                <a:gd name="T106" fmla="*/ 1054 w 1121"/>
                <a:gd name="T107" fmla="*/ 2192 h 2200"/>
                <a:gd name="T108" fmla="*/ 1113 w 1121"/>
                <a:gd name="T109" fmla="*/ 1360 h 2200"/>
                <a:gd name="T110" fmla="*/ 1014 w 1121"/>
                <a:gd name="T111" fmla="*/ 13 h 22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21" h="2200">
                  <a:moveTo>
                    <a:pt x="1014" y="13"/>
                  </a:moveTo>
                  <a:lnTo>
                    <a:pt x="1011" y="6"/>
                  </a:lnTo>
                  <a:lnTo>
                    <a:pt x="995" y="64"/>
                  </a:lnTo>
                  <a:lnTo>
                    <a:pt x="1011" y="112"/>
                  </a:lnTo>
                  <a:lnTo>
                    <a:pt x="1011" y="136"/>
                  </a:lnTo>
                  <a:lnTo>
                    <a:pt x="1003" y="160"/>
                  </a:lnTo>
                  <a:lnTo>
                    <a:pt x="961" y="184"/>
                  </a:lnTo>
                  <a:lnTo>
                    <a:pt x="936" y="184"/>
                  </a:lnTo>
                  <a:lnTo>
                    <a:pt x="919" y="168"/>
                  </a:lnTo>
                  <a:lnTo>
                    <a:pt x="902" y="160"/>
                  </a:lnTo>
                  <a:lnTo>
                    <a:pt x="893" y="168"/>
                  </a:lnTo>
                  <a:lnTo>
                    <a:pt x="877" y="168"/>
                  </a:lnTo>
                  <a:lnTo>
                    <a:pt x="877" y="144"/>
                  </a:lnTo>
                  <a:lnTo>
                    <a:pt x="877" y="112"/>
                  </a:lnTo>
                  <a:lnTo>
                    <a:pt x="893" y="88"/>
                  </a:lnTo>
                  <a:lnTo>
                    <a:pt x="902" y="64"/>
                  </a:lnTo>
                  <a:lnTo>
                    <a:pt x="893" y="48"/>
                  </a:lnTo>
                  <a:lnTo>
                    <a:pt x="851" y="16"/>
                  </a:lnTo>
                  <a:lnTo>
                    <a:pt x="801" y="24"/>
                  </a:lnTo>
                  <a:lnTo>
                    <a:pt x="750" y="40"/>
                  </a:lnTo>
                  <a:lnTo>
                    <a:pt x="700" y="48"/>
                  </a:lnTo>
                  <a:lnTo>
                    <a:pt x="742" y="64"/>
                  </a:lnTo>
                  <a:lnTo>
                    <a:pt x="784" y="88"/>
                  </a:lnTo>
                  <a:lnTo>
                    <a:pt x="809" y="176"/>
                  </a:lnTo>
                  <a:lnTo>
                    <a:pt x="818" y="200"/>
                  </a:lnTo>
                  <a:lnTo>
                    <a:pt x="843" y="200"/>
                  </a:lnTo>
                  <a:lnTo>
                    <a:pt x="877" y="224"/>
                  </a:lnTo>
                  <a:lnTo>
                    <a:pt x="902" y="264"/>
                  </a:lnTo>
                  <a:lnTo>
                    <a:pt x="910" y="312"/>
                  </a:lnTo>
                  <a:lnTo>
                    <a:pt x="851" y="304"/>
                  </a:lnTo>
                  <a:lnTo>
                    <a:pt x="801" y="312"/>
                  </a:lnTo>
                  <a:lnTo>
                    <a:pt x="784" y="320"/>
                  </a:lnTo>
                  <a:lnTo>
                    <a:pt x="784" y="328"/>
                  </a:lnTo>
                  <a:lnTo>
                    <a:pt x="776" y="360"/>
                  </a:lnTo>
                  <a:lnTo>
                    <a:pt x="750" y="400"/>
                  </a:lnTo>
                  <a:lnTo>
                    <a:pt x="725" y="448"/>
                  </a:lnTo>
                  <a:lnTo>
                    <a:pt x="717" y="480"/>
                  </a:lnTo>
                  <a:lnTo>
                    <a:pt x="733" y="496"/>
                  </a:lnTo>
                  <a:lnTo>
                    <a:pt x="818" y="560"/>
                  </a:lnTo>
                  <a:lnTo>
                    <a:pt x="750" y="584"/>
                  </a:lnTo>
                  <a:lnTo>
                    <a:pt x="666" y="584"/>
                  </a:lnTo>
                  <a:lnTo>
                    <a:pt x="599" y="568"/>
                  </a:lnTo>
                  <a:lnTo>
                    <a:pt x="582" y="584"/>
                  </a:lnTo>
                  <a:lnTo>
                    <a:pt x="573" y="608"/>
                  </a:lnTo>
                  <a:lnTo>
                    <a:pt x="607" y="640"/>
                  </a:lnTo>
                  <a:lnTo>
                    <a:pt x="658" y="648"/>
                  </a:lnTo>
                  <a:lnTo>
                    <a:pt x="683" y="648"/>
                  </a:lnTo>
                  <a:lnTo>
                    <a:pt x="700" y="664"/>
                  </a:lnTo>
                  <a:lnTo>
                    <a:pt x="700" y="680"/>
                  </a:lnTo>
                  <a:lnTo>
                    <a:pt x="683" y="704"/>
                  </a:lnTo>
                  <a:lnTo>
                    <a:pt x="674" y="712"/>
                  </a:lnTo>
                  <a:lnTo>
                    <a:pt x="649" y="712"/>
                  </a:lnTo>
                  <a:lnTo>
                    <a:pt x="599" y="696"/>
                  </a:lnTo>
                  <a:lnTo>
                    <a:pt x="548" y="688"/>
                  </a:lnTo>
                  <a:lnTo>
                    <a:pt x="523" y="680"/>
                  </a:lnTo>
                  <a:lnTo>
                    <a:pt x="506" y="664"/>
                  </a:lnTo>
                  <a:lnTo>
                    <a:pt x="447" y="592"/>
                  </a:lnTo>
                  <a:lnTo>
                    <a:pt x="438" y="552"/>
                  </a:lnTo>
                  <a:lnTo>
                    <a:pt x="438" y="536"/>
                  </a:lnTo>
                  <a:lnTo>
                    <a:pt x="430" y="512"/>
                  </a:lnTo>
                  <a:lnTo>
                    <a:pt x="380" y="496"/>
                  </a:lnTo>
                  <a:lnTo>
                    <a:pt x="337" y="480"/>
                  </a:lnTo>
                  <a:lnTo>
                    <a:pt x="253" y="424"/>
                  </a:lnTo>
                  <a:lnTo>
                    <a:pt x="287" y="424"/>
                  </a:lnTo>
                  <a:lnTo>
                    <a:pt x="321" y="440"/>
                  </a:lnTo>
                  <a:lnTo>
                    <a:pt x="396" y="440"/>
                  </a:lnTo>
                  <a:lnTo>
                    <a:pt x="565" y="448"/>
                  </a:lnTo>
                  <a:lnTo>
                    <a:pt x="624" y="432"/>
                  </a:lnTo>
                  <a:lnTo>
                    <a:pt x="658" y="416"/>
                  </a:lnTo>
                  <a:lnTo>
                    <a:pt x="683" y="384"/>
                  </a:lnTo>
                  <a:lnTo>
                    <a:pt x="708" y="320"/>
                  </a:lnTo>
                  <a:lnTo>
                    <a:pt x="717" y="288"/>
                  </a:lnTo>
                  <a:lnTo>
                    <a:pt x="708" y="256"/>
                  </a:lnTo>
                  <a:lnTo>
                    <a:pt x="666" y="208"/>
                  </a:lnTo>
                  <a:lnTo>
                    <a:pt x="599" y="192"/>
                  </a:lnTo>
                  <a:lnTo>
                    <a:pt x="447" y="152"/>
                  </a:lnTo>
                  <a:lnTo>
                    <a:pt x="371" y="128"/>
                  </a:lnTo>
                  <a:lnTo>
                    <a:pt x="304" y="128"/>
                  </a:lnTo>
                  <a:lnTo>
                    <a:pt x="152" y="128"/>
                  </a:lnTo>
                  <a:lnTo>
                    <a:pt x="177" y="104"/>
                  </a:lnTo>
                  <a:lnTo>
                    <a:pt x="186" y="96"/>
                  </a:lnTo>
                  <a:lnTo>
                    <a:pt x="169" y="88"/>
                  </a:lnTo>
                  <a:lnTo>
                    <a:pt x="127" y="80"/>
                  </a:lnTo>
                  <a:lnTo>
                    <a:pt x="110" y="112"/>
                  </a:lnTo>
                  <a:lnTo>
                    <a:pt x="76" y="120"/>
                  </a:lnTo>
                  <a:lnTo>
                    <a:pt x="76" y="144"/>
                  </a:lnTo>
                  <a:lnTo>
                    <a:pt x="42" y="176"/>
                  </a:lnTo>
                  <a:lnTo>
                    <a:pt x="9" y="224"/>
                  </a:lnTo>
                  <a:lnTo>
                    <a:pt x="0" y="272"/>
                  </a:lnTo>
                  <a:lnTo>
                    <a:pt x="26" y="336"/>
                  </a:lnTo>
                  <a:lnTo>
                    <a:pt x="68" y="352"/>
                  </a:lnTo>
                  <a:lnTo>
                    <a:pt x="110" y="392"/>
                  </a:lnTo>
                  <a:lnTo>
                    <a:pt x="93" y="448"/>
                  </a:lnTo>
                  <a:lnTo>
                    <a:pt x="144" y="544"/>
                  </a:lnTo>
                  <a:lnTo>
                    <a:pt x="211" y="608"/>
                  </a:lnTo>
                  <a:lnTo>
                    <a:pt x="169" y="656"/>
                  </a:lnTo>
                  <a:lnTo>
                    <a:pt x="177" y="712"/>
                  </a:lnTo>
                  <a:lnTo>
                    <a:pt x="245" y="752"/>
                  </a:lnTo>
                  <a:lnTo>
                    <a:pt x="287" y="808"/>
                  </a:lnTo>
                  <a:lnTo>
                    <a:pt x="270" y="856"/>
                  </a:lnTo>
                  <a:lnTo>
                    <a:pt x="337" y="896"/>
                  </a:lnTo>
                  <a:lnTo>
                    <a:pt x="388" y="944"/>
                  </a:lnTo>
                  <a:lnTo>
                    <a:pt x="380" y="1008"/>
                  </a:lnTo>
                  <a:lnTo>
                    <a:pt x="337" y="1080"/>
                  </a:lnTo>
                  <a:lnTo>
                    <a:pt x="287" y="1152"/>
                  </a:lnTo>
                  <a:lnTo>
                    <a:pt x="262" y="1248"/>
                  </a:lnTo>
                  <a:lnTo>
                    <a:pt x="278" y="1232"/>
                  </a:lnTo>
                  <a:lnTo>
                    <a:pt x="304" y="1264"/>
                  </a:lnTo>
                  <a:lnTo>
                    <a:pt x="346" y="1280"/>
                  </a:lnTo>
                  <a:lnTo>
                    <a:pt x="396" y="1288"/>
                  </a:lnTo>
                  <a:lnTo>
                    <a:pt x="396" y="1296"/>
                  </a:lnTo>
                  <a:lnTo>
                    <a:pt x="388" y="1304"/>
                  </a:lnTo>
                  <a:lnTo>
                    <a:pt x="363" y="1312"/>
                  </a:lnTo>
                  <a:lnTo>
                    <a:pt x="346" y="1312"/>
                  </a:lnTo>
                  <a:lnTo>
                    <a:pt x="337" y="1336"/>
                  </a:lnTo>
                  <a:lnTo>
                    <a:pt x="287" y="1344"/>
                  </a:lnTo>
                  <a:lnTo>
                    <a:pt x="287" y="1368"/>
                  </a:lnTo>
                  <a:lnTo>
                    <a:pt x="287" y="1392"/>
                  </a:lnTo>
                  <a:lnTo>
                    <a:pt x="278" y="1392"/>
                  </a:lnTo>
                  <a:lnTo>
                    <a:pt x="287" y="1408"/>
                  </a:lnTo>
                  <a:lnTo>
                    <a:pt x="287" y="1456"/>
                  </a:lnTo>
                  <a:lnTo>
                    <a:pt x="287" y="1520"/>
                  </a:lnTo>
                  <a:lnTo>
                    <a:pt x="329" y="1568"/>
                  </a:lnTo>
                  <a:lnTo>
                    <a:pt x="312" y="1632"/>
                  </a:lnTo>
                  <a:lnTo>
                    <a:pt x="346" y="1640"/>
                  </a:lnTo>
                  <a:lnTo>
                    <a:pt x="354" y="1680"/>
                  </a:lnTo>
                  <a:lnTo>
                    <a:pt x="388" y="1712"/>
                  </a:lnTo>
                  <a:lnTo>
                    <a:pt x="413" y="1776"/>
                  </a:lnTo>
                  <a:lnTo>
                    <a:pt x="413" y="1768"/>
                  </a:lnTo>
                  <a:lnTo>
                    <a:pt x="438" y="1768"/>
                  </a:lnTo>
                  <a:lnTo>
                    <a:pt x="464" y="1784"/>
                  </a:lnTo>
                  <a:lnTo>
                    <a:pt x="481" y="1776"/>
                  </a:lnTo>
                  <a:lnTo>
                    <a:pt x="514" y="1784"/>
                  </a:lnTo>
                  <a:lnTo>
                    <a:pt x="531" y="1800"/>
                  </a:lnTo>
                  <a:lnTo>
                    <a:pt x="573" y="1776"/>
                  </a:lnTo>
                  <a:lnTo>
                    <a:pt x="607" y="1784"/>
                  </a:lnTo>
                  <a:lnTo>
                    <a:pt x="641" y="1808"/>
                  </a:lnTo>
                  <a:lnTo>
                    <a:pt x="649" y="1840"/>
                  </a:lnTo>
                  <a:lnTo>
                    <a:pt x="649" y="1872"/>
                  </a:lnTo>
                  <a:lnTo>
                    <a:pt x="683" y="1888"/>
                  </a:lnTo>
                  <a:lnTo>
                    <a:pt x="683" y="1904"/>
                  </a:lnTo>
                  <a:lnTo>
                    <a:pt x="717" y="1928"/>
                  </a:lnTo>
                  <a:lnTo>
                    <a:pt x="759" y="1936"/>
                  </a:lnTo>
                  <a:lnTo>
                    <a:pt x="767" y="1960"/>
                  </a:lnTo>
                  <a:lnTo>
                    <a:pt x="835" y="1976"/>
                  </a:lnTo>
                  <a:lnTo>
                    <a:pt x="860" y="2000"/>
                  </a:lnTo>
                  <a:lnTo>
                    <a:pt x="843" y="2024"/>
                  </a:lnTo>
                  <a:lnTo>
                    <a:pt x="826" y="2040"/>
                  </a:lnTo>
                  <a:lnTo>
                    <a:pt x="776" y="2048"/>
                  </a:lnTo>
                  <a:lnTo>
                    <a:pt x="767" y="2072"/>
                  </a:lnTo>
                  <a:lnTo>
                    <a:pt x="792" y="2088"/>
                  </a:lnTo>
                  <a:lnTo>
                    <a:pt x="792" y="2112"/>
                  </a:lnTo>
                  <a:lnTo>
                    <a:pt x="809" y="2136"/>
                  </a:lnTo>
                  <a:lnTo>
                    <a:pt x="835" y="2168"/>
                  </a:lnTo>
                  <a:lnTo>
                    <a:pt x="868" y="2168"/>
                  </a:lnTo>
                  <a:lnTo>
                    <a:pt x="877" y="2128"/>
                  </a:lnTo>
                  <a:lnTo>
                    <a:pt x="910" y="2128"/>
                  </a:lnTo>
                  <a:lnTo>
                    <a:pt x="969" y="2096"/>
                  </a:lnTo>
                  <a:lnTo>
                    <a:pt x="1011" y="2112"/>
                  </a:lnTo>
                  <a:lnTo>
                    <a:pt x="1054" y="2136"/>
                  </a:lnTo>
                  <a:lnTo>
                    <a:pt x="1037" y="2152"/>
                  </a:lnTo>
                  <a:lnTo>
                    <a:pt x="1054" y="2192"/>
                  </a:lnTo>
                  <a:lnTo>
                    <a:pt x="1079" y="2200"/>
                  </a:lnTo>
                  <a:lnTo>
                    <a:pt x="1113" y="2200"/>
                  </a:lnTo>
                  <a:lnTo>
                    <a:pt x="1113" y="1360"/>
                  </a:lnTo>
                  <a:lnTo>
                    <a:pt x="1121" y="0"/>
                  </a:lnTo>
                  <a:lnTo>
                    <a:pt x="1116" y="8"/>
                  </a:lnTo>
                  <a:lnTo>
                    <a:pt x="1014" y="13"/>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99" name="Freeform 98"/>
            <p:cNvSpPr>
              <a:spLocks/>
            </p:cNvSpPr>
            <p:nvPr/>
          </p:nvSpPr>
          <p:spPr bwMode="auto">
            <a:xfrm>
              <a:off x="4679" y="1384"/>
              <a:ext cx="337" cy="248"/>
            </a:xfrm>
            <a:custGeom>
              <a:avLst/>
              <a:gdLst>
                <a:gd name="T0" fmla="*/ 295 w 337"/>
                <a:gd name="T1" fmla="*/ 128 h 248"/>
                <a:gd name="T2" fmla="*/ 295 w 337"/>
                <a:gd name="T3" fmla="*/ 64 h 248"/>
                <a:gd name="T4" fmla="*/ 295 w 337"/>
                <a:gd name="T5" fmla="*/ 16 h 248"/>
                <a:gd name="T6" fmla="*/ 286 w 337"/>
                <a:gd name="T7" fmla="*/ 0 h 248"/>
                <a:gd name="T8" fmla="*/ 236 w 337"/>
                <a:gd name="T9" fmla="*/ 8 h 248"/>
                <a:gd name="T10" fmla="*/ 126 w 337"/>
                <a:gd name="T11" fmla="*/ 16 h 248"/>
                <a:gd name="T12" fmla="*/ 67 w 337"/>
                <a:gd name="T13" fmla="*/ 40 h 248"/>
                <a:gd name="T14" fmla="*/ 25 w 337"/>
                <a:gd name="T15" fmla="*/ 64 h 248"/>
                <a:gd name="T16" fmla="*/ 8 w 337"/>
                <a:gd name="T17" fmla="*/ 88 h 248"/>
                <a:gd name="T18" fmla="*/ 0 w 337"/>
                <a:gd name="T19" fmla="*/ 112 h 248"/>
                <a:gd name="T20" fmla="*/ 25 w 337"/>
                <a:gd name="T21" fmla="*/ 128 h 248"/>
                <a:gd name="T22" fmla="*/ 17 w 337"/>
                <a:gd name="T23" fmla="*/ 152 h 248"/>
                <a:gd name="T24" fmla="*/ 25 w 337"/>
                <a:gd name="T25" fmla="*/ 176 h 248"/>
                <a:gd name="T26" fmla="*/ 42 w 337"/>
                <a:gd name="T27" fmla="*/ 184 h 248"/>
                <a:gd name="T28" fmla="*/ 67 w 337"/>
                <a:gd name="T29" fmla="*/ 184 h 248"/>
                <a:gd name="T30" fmla="*/ 93 w 337"/>
                <a:gd name="T31" fmla="*/ 176 h 248"/>
                <a:gd name="T32" fmla="*/ 101 w 337"/>
                <a:gd name="T33" fmla="*/ 240 h 248"/>
                <a:gd name="T34" fmla="*/ 152 w 337"/>
                <a:gd name="T35" fmla="*/ 208 h 248"/>
                <a:gd name="T36" fmla="*/ 194 w 337"/>
                <a:gd name="T37" fmla="*/ 208 h 248"/>
                <a:gd name="T38" fmla="*/ 261 w 337"/>
                <a:gd name="T39" fmla="*/ 248 h 248"/>
                <a:gd name="T40" fmla="*/ 303 w 337"/>
                <a:gd name="T41" fmla="*/ 240 h 248"/>
                <a:gd name="T42" fmla="*/ 320 w 337"/>
                <a:gd name="T43" fmla="*/ 240 h 248"/>
                <a:gd name="T44" fmla="*/ 337 w 337"/>
                <a:gd name="T45" fmla="*/ 176 h 248"/>
                <a:gd name="T46" fmla="*/ 295 w 337"/>
                <a:gd name="T47" fmla="*/ 128 h 24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37" h="248">
                  <a:moveTo>
                    <a:pt x="295" y="128"/>
                  </a:moveTo>
                  <a:lnTo>
                    <a:pt x="295" y="64"/>
                  </a:lnTo>
                  <a:lnTo>
                    <a:pt x="295" y="16"/>
                  </a:lnTo>
                  <a:lnTo>
                    <a:pt x="286" y="0"/>
                  </a:lnTo>
                  <a:lnTo>
                    <a:pt x="236" y="8"/>
                  </a:lnTo>
                  <a:lnTo>
                    <a:pt x="126" y="16"/>
                  </a:lnTo>
                  <a:lnTo>
                    <a:pt x="67" y="40"/>
                  </a:lnTo>
                  <a:lnTo>
                    <a:pt x="25" y="64"/>
                  </a:lnTo>
                  <a:lnTo>
                    <a:pt x="8" y="88"/>
                  </a:lnTo>
                  <a:lnTo>
                    <a:pt x="0" y="112"/>
                  </a:lnTo>
                  <a:lnTo>
                    <a:pt x="25" y="128"/>
                  </a:lnTo>
                  <a:lnTo>
                    <a:pt x="17" y="152"/>
                  </a:lnTo>
                  <a:lnTo>
                    <a:pt x="25" y="176"/>
                  </a:lnTo>
                  <a:lnTo>
                    <a:pt x="42" y="184"/>
                  </a:lnTo>
                  <a:lnTo>
                    <a:pt x="67" y="184"/>
                  </a:lnTo>
                  <a:lnTo>
                    <a:pt x="93" y="176"/>
                  </a:lnTo>
                  <a:lnTo>
                    <a:pt x="101" y="240"/>
                  </a:lnTo>
                  <a:lnTo>
                    <a:pt x="152" y="208"/>
                  </a:lnTo>
                  <a:lnTo>
                    <a:pt x="194" y="208"/>
                  </a:lnTo>
                  <a:lnTo>
                    <a:pt x="261" y="248"/>
                  </a:lnTo>
                  <a:lnTo>
                    <a:pt x="303" y="240"/>
                  </a:lnTo>
                  <a:lnTo>
                    <a:pt x="320" y="240"/>
                  </a:lnTo>
                  <a:lnTo>
                    <a:pt x="337" y="176"/>
                  </a:lnTo>
                  <a:lnTo>
                    <a:pt x="295" y="128"/>
                  </a:lnTo>
                  <a:close/>
                </a:path>
              </a:pathLst>
            </a:custGeom>
            <a:no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0" name="Freeform 99"/>
            <p:cNvSpPr>
              <a:spLocks/>
            </p:cNvSpPr>
            <p:nvPr/>
          </p:nvSpPr>
          <p:spPr bwMode="auto">
            <a:xfrm>
              <a:off x="4687" y="2"/>
              <a:ext cx="1115" cy="2190"/>
            </a:xfrm>
            <a:custGeom>
              <a:avLst/>
              <a:gdLst>
                <a:gd name="T0" fmla="*/ 1011 w 1115"/>
                <a:gd name="T1" fmla="*/ 102 h 2190"/>
                <a:gd name="T2" fmla="*/ 961 w 1115"/>
                <a:gd name="T3" fmla="*/ 174 h 2190"/>
                <a:gd name="T4" fmla="*/ 902 w 1115"/>
                <a:gd name="T5" fmla="*/ 150 h 2190"/>
                <a:gd name="T6" fmla="*/ 877 w 1115"/>
                <a:gd name="T7" fmla="*/ 134 h 2190"/>
                <a:gd name="T8" fmla="*/ 902 w 1115"/>
                <a:gd name="T9" fmla="*/ 54 h 2190"/>
                <a:gd name="T10" fmla="*/ 801 w 1115"/>
                <a:gd name="T11" fmla="*/ 14 h 2190"/>
                <a:gd name="T12" fmla="*/ 742 w 1115"/>
                <a:gd name="T13" fmla="*/ 54 h 2190"/>
                <a:gd name="T14" fmla="*/ 818 w 1115"/>
                <a:gd name="T15" fmla="*/ 190 h 2190"/>
                <a:gd name="T16" fmla="*/ 902 w 1115"/>
                <a:gd name="T17" fmla="*/ 254 h 2190"/>
                <a:gd name="T18" fmla="*/ 801 w 1115"/>
                <a:gd name="T19" fmla="*/ 302 h 2190"/>
                <a:gd name="T20" fmla="*/ 776 w 1115"/>
                <a:gd name="T21" fmla="*/ 350 h 2190"/>
                <a:gd name="T22" fmla="*/ 717 w 1115"/>
                <a:gd name="T23" fmla="*/ 470 h 2190"/>
                <a:gd name="T24" fmla="*/ 750 w 1115"/>
                <a:gd name="T25" fmla="*/ 574 h 2190"/>
                <a:gd name="T26" fmla="*/ 582 w 1115"/>
                <a:gd name="T27" fmla="*/ 574 h 2190"/>
                <a:gd name="T28" fmla="*/ 658 w 1115"/>
                <a:gd name="T29" fmla="*/ 638 h 2190"/>
                <a:gd name="T30" fmla="*/ 700 w 1115"/>
                <a:gd name="T31" fmla="*/ 670 h 2190"/>
                <a:gd name="T32" fmla="*/ 649 w 1115"/>
                <a:gd name="T33" fmla="*/ 702 h 2190"/>
                <a:gd name="T34" fmla="*/ 523 w 1115"/>
                <a:gd name="T35" fmla="*/ 670 h 2190"/>
                <a:gd name="T36" fmla="*/ 438 w 1115"/>
                <a:gd name="T37" fmla="*/ 542 h 2190"/>
                <a:gd name="T38" fmla="*/ 380 w 1115"/>
                <a:gd name="T39" fmla="*/ 486 h 2190"/>
                <a:gd name="T40" fmla="*/ 287 w 1115"/>
                <a:gd name="T41" fmla="*/ 414 h 2190"/>
                <a:gd name="T42" fmla="*/ 565 w 1115"/>
                <a:gd name="T43" fmla="*/ 438 h 2190"/>
                <a:gd name="T44" fmla="*/ 683 w 1115"/>
                <a:gd name="T45" fmla="*/ 374 h 2190"/>
                <a:gd name="T46" fmla="*/ 708 w 1115"/>
                <a:gd name="T47" fmla="*/ 246 h 2190"/>
                <a:gd name="T48" fmla="*/ 447 w 1115"/>
                <a:gd name="T49" fmla="*/ 142 h 2190"/>
                <a:gd name="T50" fmla="*/ 152 w 1115"/>
                <a:gd name="T51" fmla="*/ 118 h 2190"/>
                <a:gd name="T52" fmla="*/ 169 w 1115"/>
                <a:gd name="T53" fmla="*/ 78 h 2190"/>
                <a:gd name="T54" fmla="*/ 76 w 1115"/>
                <a:gd name="T55" fmla="*/ 110 h 2190"/>
                <a:gd name="T56" fmla="*/ 9 w 1115"/>
                <a:gd name="T57" fmla="*/ 214 h 2190"/>
                <a:gd name="T58" fmla="*/ 68 w 1115"/>
                <a:gd name="T59" fmla="*/ 342 h 2190"/>
                <a:gd name="T60" fmla="*/ 144 w 1115"/>
                <a:gd name="T61" fmla="*/ 534 h 2190"/>
                <a:gd name="T62" fmla="*/ 177 w 1115"/>
                <a:gd name="T63" fmla="*/ 702 h 2190"/>
                <a:gd name="T64" fmla="*/ 270 w 1115"/>
                <a:gd name="T65" fmla="*/ 846 h 2190"/>
                <a:gd name="T66" fmla="*/ 380 w 1115"/>
                <a:gd name="T67" fmla="*/ 998 h 2190"/>
                <a:gd name="T68" fmla="*/ 262 w 1115"/>
                <a:gd name="T69" fmla="*/ 1238 h 2190"/>
                <a:gd name="T70" fmla="*/ 346 w 1115"/>
                <a:gd name="T71" fmla="*/ 1270 h 2190"/>
                <a:gd name="T72" fmla="*/ 388 w 1115"/>
                <a:gd name="T73" fmla="*/ 1294 h 2190"/>
                <a:gd name="T74" fmla="*/ 337 w 1115"/>
                <a:gd name="T75" fmla="*/ 1326 h 2190"/>
                <a:gd name="T76" fmla="*/ 287 w 1115"/>
                <a:gd name="T77" fmla="*/ 1382 h 2190"/>
                <a:gd name="T78" fmla="*/ 287 w 1115"/>
                <a:gd name="T79" fmla="*/ 1446 h 2190"/>
                <a:gd name="T80" fmla="*/ 312 w 1115"/>
                <a:gd name="T81" fmla="*/ 1622 h 2190"/>
                <a:gd name="T82" fmla="*/ 388 w 1115"/>
                <a:gd name="T83" fmla="*/ 1702 h 2190"/>
                <a:gd name="T84" fmla="*/ 438 w 1115"/>
                <a:gd name="T85" fmla="*/ 1758 h 2190"/>
                <a:gd name="T86" fmla="*/ 514 w 1115"/>
                <a:gd name="T87" fmla="*/ 1774 h 2190"/>
                <a:gd name="T88" fmla="*/ 607 w 1115"/>
                <a:gd name="T89" fmla="*/ 1774 h 2190"/>
                <a:gd name="T90" fmla="*/ 649 w 1115"/>
                <a:gd name="T91" fmla="*/ 1862 h 2190"/>
                <a:gd name="T92" fmla="*/ 717 w 1115"/>
                <a:gd name="T93" fmla="*/ 1918 h 2190"/>
                <a:gd name="T94" fmla="*/ 835 w 1115"/>
                <a:gd name="T95" fmla="*/ 1966 h 2190"/>
                <a:gd name="T96" fmla="*/ 826 w 1115"/>
                <a:gd name="T97" fmla="*/ 2030 h 2190"/>
                <a:gd name="T98" fmla="*/ 792 w 1115"/>
                <a:gd name="T99" fmla="*/ 2078 h 2190"/>
                <a:gd name="T100" fmla="*/ 835 w 1115"/>
                <a:gd name="T101" fmla="*/ 2158 h 2190"/>
                <a:gd name="T102" fmla="*/ 877 w 1115"/>
                <a:gd name="T103" fmla="*/ 2118 h 2190"/>
                <a:gd name="T104" fmla="*/ 1011 w 1115"/>
                <a:gd name="T105" fmla="*/ 2102 h 2190"/>
                <a:gd name="T106" fmla="*/ 1054 w 1115"/>
                <a:gd name="T107" fmla="*/ 2182 h 2190"/>
                <a:gd name="T108" fmla="*/ 1115 w 1115"/>
                <a:gd name="T109" fmla="*/ 0 h 21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15" h="2190">
                  <a:moveTo>
                    <a:pt x="1011" y="0"/>
                  </a:moveTo>
                  <a:lnTo>
                    <a:pt x="995" y="54"/>
                  </a:lnTo>
                  <a:lnTo>
                    <a:pt x="1011" y="102"/>
                  </a:lnTo>
                  <a:lnTo>
                    <a:pt x="1011" y="126"/>
                  </a:lnTo>
                  <a:lnTo>
                    <a:pt x="1003" y="150"/>
                  </a:lnTo>
                  <a:lnTo>
                    <a:pt x="961" y="174"/>
                  </a:lnTo>
                  <a:lnTo>
                    <a:pt x="936" y="174"/>
                  </a:lnTo>
                  <a:lnTo>
                    <a:pt x="919" y="158"/>
                  </a:lnTo>
                  <a:lnTo>
                    <a:pt x="902" y="150"/>
                  </a:lnTo>
                  <a:lnTo>
                    <a:pt x="893" y="158"/>
                  </a:lnTo>
                  <a:lnTo>
                    <a:pt x="877" y="158"/>
                  </a:lnTo>
                  <a:lnTo>
                    <a:pt x="877" y="134"/>
                  </a:lnTo>
                  <a:lnTo>
                    <a:pt x="877" y="102"/>
                  </a:lnTo>
                  <a:lnTo>
                    <a:pt x="893" y="78"/>
                  </a:lnTo>
                  <a:lnTo>
                    <a:pt x="902" y="54"/>
                  </a:lnTo>
                  <a:lnTo>
                    <a:pt x="893" y="38"/>
                  </a:lnTo>
                  <a:lnTo>
                    <a:pt x="851" y="6"/>
                  </a:lnTo>
                  <a:lnTo>
                    <a:pt x="801" y="14"/>
                  </a:lnTo>
                  <a:lnTo>
                    <a:pt x="750" y="30"/>
                  </a:lnTo>
                  <a:lnTo>
                    <a:pt x="700" y="38"/>
                  </a:lnTo>
                  <a:lnTo>
                    <a:pt x="742" y="54"/>
                  </a:lnTo>
                  <a:lnTo>
                    <a:pt x="784" y="78"/>
                  </a:lnTo>
                  <a:lnTo>
                    <a:pt x="809" y="166"/>
                  </a:lnTo>
                  <a:lnTo>
                    <a:pt x="818" y="190"/>
                  </a:lnTo>
                  <a:lnTo>
                    <a:pt x="843" y="190"/>
                  </a:lnTo>
                  <a:lnTo>
                    <a:pt x="877" y="214"/>
                  </a:lnTo>
                  <a:lnTo>
                    <a:pt x="902" y="254"/>
                  </a:lnTo>
                  <a:lnTo>
                    <a:pt x="910" y="302"/>
                  </a:lnTo>
                  <a:lnTo>
                    <a:pt x="851" y="294"/>
                  </a:lnTo>
                  <a:lnTo>
                    <a:pt x="801" y="302"/>
                  </a:lnTo>
                  <a:lnTo>
                    <a:pt x="784" y="310"/>
                  </a:lnTo>
                  <a:lnTo>
                    <a:pt x="784" y="318"/>
                  </a:lnTo>
                  <a:lnTo>
                    <a:pt x="776" y="350"/>
                  </a:lnTo>
                  <a:lnTo>
                    <a:pt x="750" y="390"/>
                  </a:lnTo>
                  <a:lnTo>
                    <a:pt x="725" y="438"/>
                  </a:lnTo>
                  <a:lnTo>
                    <a:pt x="717" y="470"/>
                  </a:lnTo>
                  <a:lnTo>
                    <a:pt x="733" y="486"/>
                  </a:lnTo>
                  <a:lnTo>
                    <a:pt x="818" y="550"/>
                  </a:lnTo>
                  <a:lnTo>
                    <a:pt x="750" y="574"/>
                  </a:lnTo>
                  <a:lnTo>
                    <a:pt x="666" y="574"/>
                  </a:lnTo>
                  <a:lnTo>
                    <a:pt x="599" y="558"/>
                  </a:lnTo>
                  <a:lnTo>
                    <a:pt x="582" y="574"/>
                  </a:lnTo>
                  <a:lnTo>
                    <a:pt x="573" y="598"/>
                  </a:lnTo>
                  <a:lnTo>
                    <a:pt x="607" y="630"/>
                  </a:lnTo>
                  <a:lnTo>
                    <a:pt x="658" y="638"/>
                  </a:lnTo>
                  <a:lnTo>
                    <a:pt x="683" y="638"/>
                  </a:lnTo>
                  <a:lnTo>
                    <a:pt x="700" y="654"/>
                  </a:lnTo>
                  <a:lnTo>
                    <a:pt x="700" y="670"/>
                  </a:lnTo>
                  <a:lnTo>
                    <a:pt x="683" y="694"/>
                  </a:lnTo>
                  <a:lnTo>
                    <a:pt x="674" y="702"/>
                  </a:lnTo>
                  <a:lnTo>
                    <a:pt x="649" y="702"/>
                  </a:lnTo>
                  <a:lnTo>
                    <a:pt x="599" y="686"/>
                  </a:lnTo>
                  <a:lnTo>
                    <a:pt x="548" y="678"/>
                  </a:lnTo>
                  <a:lnTo>
                    <a:pt x="523" y="670"/>
                  </a:lnTo>
                  <a:lnTo>
                    <a:pt x="506" y="654"/>
                  </a:lnTo>
                  <a:lnTo>
                    <a:pt x="447" y="582"/>
                  </a:lnTo>
                  <a:lnTo>
                    <a:pt x="438" y="542"/>
                  </a:lnTo>
                  <a:lnTo>
                    <a:pt x="438" y="526"/>
                  </a:lnTo>
                  <a:lnTo>
                    <a:pt x="430" y="502"/>
                  </a:lnTo>
                  <a:lnTo>
                    <a:pt x="380" y="486"/>
                  </a:lnTo>
                  <a:lnTo>
                    <a:pt x="337" y="470"/>
                  </a:lnTo>
                  <a:lnTo>
                    <a:pt x="253" y="414"/>
                  </a:lnTo>
                  <a:lnTo>
                    <a:pt x="287" y="414"/>
                  </a:lnTo>
                  <a:lnTo>
                    <a:pt x="321" y="430"/>
                  </a:lnTo>
                  <a:lnTo>
                    <a:pt x="396" y="430"/>
                  </a:lnTo>
                  <a:lnTo>
                    <a:pt x="565" y="438"/>
                  </a:lnTo>
                  <a:lnTo>
                    <a:pt x="624" y="422"/>
                  </a:lnTo>
                  <a:lnTo>
                    <a:pt x="658" y="406"/>
                  </a:lnTo>
                  <a:lnTo>
                    <a:pt x="683" y="374"/>
                  </a:lnTo>
                  <a:lnTo>
                    <a:pt x="708" y="310"/>
                  </a:lnTo>
                  <a:lnTo>
                    <a:pt x="717" y="278"/>
                  </a:lnTo>
                  <a:lnTo>
                    <a:pt x="708" y="246"/>
                  </a:lnTo>
                  <a:lnTo>
                    <a:pt x="666" y="198"/>
                  </a:lnTo>
                  <a:lnTo>
                    <a:pt x="599" y="182"/>
                  </a:lnTo>
                  <a:lnTo>
                    <a:pt x="447" y="142"/>
                  </a:lnTo>
                  <a:lnTo>
                    <a:pt x="371" y="118"/>
                  </a:lnTo>
                  <a:lnTo>
                    <a:pt x="304" y="118"/>
                  </a:lnTo>
                  <a:lnTo>
                    <a:pt x="152" y="118"/>
                  </a:lnTo>
                  <a:lnTo>
                    <a:pt x="177" y="94"/>
                  </a:lnTo>
                  <a:lnTo>
                    <a:pt x="186" y="86"/>
                  </a:lnTo>
                  <a:lnTo>
                    <a:pt x="169" y="78"/>
                  </a:lnTo>
                  <a:lnTo>
                    <a:pt x="127" y="70"/>
                  </a:lnTo>
                  <a:lnTo>
                    <a:pt x="110" y="102"/>
                  </a:lnTo>
                  <a:lnTo>
                    <a:pt x="76" y="110"/>
                  </a:lnTo>
                  <a:lnTo>
                    <a:pt x="76" y="134"/>
                  </a:lnTo>
                  <a:lnTo>
                    <a:pt x="42" y="166"/>
                  </a:lnTo>
                  <a:lnTo>
                    <a:pt x="9" y="214"/>
                  </a:lnTo>
                  <a:lnTo>
                    <a:pt x="0" y="262"/>
                  </a:lnTo>
                  <a:lnTo>
                    <a:pt x="26" y="326"/>
                  </a:lnTo>
                  <a:lnTo>
                    <a:pt x="68" y="342"/>
                  </a:lnTo>
                  <a:lnTo>
                    <a:pt x="110" y="382"/>
                  </a:lnTo>
                  <a:lnTo>
                    <a:pt x="93" y="438"/>
                  </a:lnTo>
                  <a:lnTo>
                    <a:pt x="144" y="534"/>
                  </a:lnTo>
                  <a:lnTo>
                    <a:pt x="211" y="598"/>
                  </a:lnTo>
                  <a:lnTo>
                    <a:pt x="169" y="646"/>
                  </a:lnTo>
                  <a:lnTo>
                    <a:pt x="177" y="702"/>
                  </a:lnTo>
                  <a:lnTo>
                    <a:pt x="245" y="742"/>
                  </a:lnTo>
                  <a:lnTo>
                    <a:pt x="287" y="798"/>
                  </a:lnTo>
                  <a:lnTo>
                    <a:pt x="270" y="846"/>
                  </a:lnTo>
                  <a:lnTo>
                    <a:pt x="337" y="886"/>
                  </a:lnTo>
                  <a:lnTo>
                    <a:pt x="388" y="934"/>
                  </a:lnTo>
                  <a:lnTo>
                    <a:pt x="380" y="998"/>
                  </a:lnTo>
                  <a:lnTo>
                    <a:pt x="337" y="1070"/>
                  </a:lnTo>
                  <a:lnTo>
                    <a:pt x="287" y="1142"/>
                  </a:lnTo>
                  <a:lnTo>
                    <a:pt x="262" y="1238"/>
                  </a:lnTo>
                  <a:lnTo>
                    <a:pt x="278" y="1222"/>
                  </a:lnTo>
                  <a:lnTo>
                    <a:pt x="304" y="1254"/>
                  </a:lnTo>
                  <a:lnTo>
                    <a:pt x="346" y="1270"/>
                  </a:lnTo>
                  <a:lnTo>
                    <a:pt x="396" y="1278"/>
                  </a:lnTo>
                  <a:lnTo>
                    <a:pt x="396" y="1286"/>
                  </a:lnTo>
                  <a:lnTo>
                    <a:pt x="388" y="1294"/>
                  </a:lnTo>
                  <a:lnTo>
                    <a:pt x="363" y="1302"/>
                  </a:lnTo>
                  <a:lnTo>
                    <a:pt x="346" y="1302"/>
                  </a:lnTo>
                  <a:lnTo>
                    <a:pt x="337" y="1326"/>
                  </a:lnTo>
                  <a:lnTo>
                    <a:pt x="287" y="1334"/>
                  </a:lnTo>
                  <a:lnTo>
                    <a:pt x="287" y="1358"/>
                  </a:lnTo>
                  <a:lnTo>
                    <a:pt x="287" y="1382"/>
                  </a:lnTo>
                  <a:lnTo>
                    <a:pt x="278" y="1382"/>
                  </a:lnTo>
                  <a:lnTo>
                    <a:pt x="287" y="1398"/>
                  </a:lnTo>
                  <a:lnTo>
                    <a:pt x="287" y="1446"/>
                  </a:lnTo>
                  <a:lnTo>
                    <a:pt x="287" y="1510"/>
                  </a:lnTo>
                  <a:lnTo>
                    <a:pt x="329" y="1558"/>
                  </a:lnTo>
                  <a:lnTo>
                    <a:pt x="312" y="1622"/>
                  </a:lnTo>
                  <a:lnTo>
                    <a:pt x="346" y="1630"/>
                  </a:lnTo>
                  <a:lnTo>
                    <a:pt x="354" y="1670"/>
                  </a:lnTo>
                  <a:lnTo>
                    <a:pt x="388" y="1702"/>
                  </a:lnTo>
                  <a:lnTo>
                    <a:pt x="413" y="1766"/>
                  </a:lnTo>
                  <a:lnTo>
                    <a:pt x="413" y="1758"/>
                  </a:lnTo>
                  <a:lnTo>
                    <a:pt x="438" y="1758"/>
                  </a:lnTo>
                  <a:lnTo>
                    <a:pt x="464" y="1774"/>
                  </a:lnTo>
                  <a:lnTo>
                    <a:pt x="481" y="1766"/>
                  </a:lnTo>
                  <a:lnTo>
                    <a:pt x="514" y="1774"/>
                  </a:lnTo>
                  <a:lnTo>
                    <a:pt x="531" y="1790"/>
                  </a:lnTo>
                  <a:lnTo>
                    <a:pt x="573" y="1766"/>
                  </a:lnTo>
                  <a:lnTo>
                    <a:pt x="607" y="1774"/>
                  </a:lnTo>
                  <a:lnTo>
                    <a:pt x="641" y="1798"/>
                  </a:lnTo>
                  <a:lnTo>
                    <a:pt x="649" y="1830"/>
                  </a:lnTo>
                  <a:lnTo>
                    <a:pt x="649" y="1862"/>
                  </a:lnTo>
                  <a:lnTo>
                    <a:pt x="683" y="1878"/>
                  </a:lnTo>
                  <a:lnTo>
                    <a:pt x="683" y="1894"/>
                  </a:lnTo>
                  <a:lnTo>
                    <a:pt x="717" y="1918"/>
                  </a:lnTo>
                  <a:lnTo>
                    <a:pt x="759" y="1926"/>
                  </a:lnTo>
                  <a:lnTo>
                    <a:pt x="767" y="1950"/>
                  </a:lnTo>
                  <a:lnTo>
                    <a:pt x="835" y="1966"/>
                  </a:lnTo>
                  <a:lnTo>
                    <a:pt x="860" y="1990"/>
                  </a:lnTo>
                  <a:lnTo>
                    <a:pt x="843" y="2014"/>
                  </a:lnTo>
                  <a:lnTo>
                    <a:pt x="826" y="2030"/>
                  </a:lnTo>
                  <a:lnTo>
                    <a:pt x="776" y="2038"/>
                  </a:lnTo>
                  <a:lnTo>
                    <a:pt x="767" y="2062"/>
                  </a:lnTo>
                  <a:lnTo>
                    <a:pt x="792" y="2078"/>
                  </a:lnTo>
                  <a:lnTo>
                    <a:pt x="792" y="2102"/>
                  </a:lnTo>
                  <a:lnTo>
                    <a:pt x="809" y="2126"/>
                  </a:lnTo>
                  <a:lnTo>
                    <a:pt x="835" y="2158"/>
                  </a:lnTo>
                  <a:lnTo>
                    <a:pt x="868" y="2158"/>
                  </a:lnTo>
                  <a:lnTo>
                    <a:pt x="877" y="2118"/>
                  </a:lnTo>
                  <a:lnTo>
                    <a:pt x="910" y="2118"/>
                  </a:lnTo>
                  <a:lnTo>
                    <a:pt x="969" y="2086"/>
                  </a:lnTo>
                  <a:lnTo>
                    <a:pt x="1011" y="2102"/>
                  </a:lnTo>
                  <a:lnTo>
                    <a:pt x="1054" y="2126"/>
                  </a:lnTo>
                  <a:lnTo>
                    <a:pt x="1037" y="2142"/>
                  </a:lnTo>
                  <a:lnTo>
                    <a:pt x="1054" y="2182"/>
                  </a:lnTo>
                  <a:lnTo>
                    <a:pt x="1079" y="2190"/>
                  </a:lnTo>
                  <a:lnTo>
                    <a:pt x="1113" y="2190"/>
                  </a:lnTo>
                  <a:lnTo>
                    <a:pt x="1115" y="0"/>
                  </a:lnTo>
                  <a:lnTo>
                    <a:pt x="1011" y="0"/>
                  </a:lnTo>
                  <a:close/>
                </a:path>
              </a:pathLst>
            </a:custGeom>
            <a:solidFill>
              <a:srgbClr val="FFFFFF"/>
            </a:solidFill>
            <a:ln w="12700">
              <a:solidFill>
                <a:srgbClr val="000000"/>
              </a:solidFill>
              <a:prstDash val="solid"/>
              <a:round/>
              <a:headEnd/>
              <a:tailEnd/>
            </a:ln>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1" name="Freeform 100"/>
            <p:cNvSpPr>
              <a:spLocks/>
            </p:cNvSpPr>
            <p:nvPr/>
          </p:nvSpPr>
          <p:spPr bwMode="auto">
            <a:xfrm>
              <a:off x="4274" y="136"/>
              <a:ext cx="801" cy="1272"/>
            </a:xfrm>
            <a:custGeom>
              <a:avLst/>
              <a:gdLst>
                <a:gd name="T0" fmla="*/ 683 w 801"/>
                <a:gd name="T1" fmla="*/ 720 h 1272"/>
                <a:gd name="T2" fmla="*/ 658 w 801"/>
                <a:gd name="T3" fmla="*/ 616 h 1272"/>
                <a:gd name="T4" fmla="*/ 582 w 801"/>
                <a:gd name="T5" fmla="*/ 520 h 1272"/>
                <a:gd name="T6" fmla="*/ 557 w 801"/>
                <a:gd name="T7" fmla="*/ 408 h 1272"/>
                <a:gd name="T8" fmla="*/ 523 w 801"/>
                <a:gd name="T9" fmla="*/ 256 h 1272"/>
                <a:gd name="T10" fmla="*/ 439 w 801"/>
                <a:gd name="T11" fmla="*/ 200 h 1272"/>
                <a:gd name="T12" fmla="*/ 422 w 801"/>
                <a:gd name="T13" fmla="*/ 88 h 1272"/>
                <a:gd name="T14" fmla="*/ 413 w 801"/>
                <a:gd name="T15" fmla="*/ 32 h 1272"/>
                <a:gd name="T16" fmla="*/ 295 w 801"/>
                <a:gd name="T17" fmla="*/ 0 h 1272"/>
                <a:gd name="T18" fmla="*/ 262 w 801"/>
                <a:gd name="T19" fmla="*/ 112 h 1272"/>
                <a:gd name="T20" fmla="*/ 186 w 801"/>
                <a:gd name="T21" fmla="*/ 168 h 1272"/>
                <a:gd name="T22" fmla="*/ 43 w 801"/>
                <a:gd name="T23" fmla="*/ 136 h 1272"/>
                <a:gd name="T24" fmla="*/ 51 w 801"/>
                <a:gd name="T25" fmla="*/ 216 h 1272"/>
                <a:gd name="T26" fmla="*/ 177 w 801"/>
                <a:gd name="T27" fmla="*/ 296 h 1272"/>
                <a:gd name="T28" fmla="*/ 220 w 801"/>
                <a:gd name="T29" fmla="*/ 368 h 1272"/>
                <a:gd name="T30" fmla="*/ 228 w 801"/>
                <a:gd name="T31" fmla="*/ 464 h 1272"/>
                <a:gd name="T32" fmla="*/ 262 w 801"/>
                <a:gd name="T33" fmla="*/ 552 h 1272"/>
                <a:gd name="T34" fmla="*/ 329 w 801"/>
                <a:gd name="T35" fmla="*/ 576 h 1272"/>
                <a:gd name="T36" fmla="*/ 354 w 801"/>
                <a:gd name="T37" fmla="*/ 600 h 1272"/>
                <a:gd name="T38" fmla="*/ 354 w 801"/>
                <a:gd name="T39" fmla="*/ 632 h 1272"/>
                <a:gd name="T40" fmla="*/ 236 w 801"/>
                <a:gd name="T41" fmla="*/ 832 h 1272"/>
                <a:gd name="T42" fmla="*/ 177 w 801"/>
                <a:gd name="T43" fmla="*/ 896 h 1272"/>
                <a:gd name="T44" fmla="*/ 186 w 801"/>
                <a:gd name="T45" fmla="*/ 976 h 1272"/>
                <a:gd name="T46" fmla="*/ 228 w 801"/>
                <a:gd name="T47" fmla="*/ 1080 h 1272"/>
                <a:gd name="T48" fmla="*/ 236 w 801"/>
                <a:gd name="T49" fmla="*/ 1160 h 1272"/>
                <a:gd name="T50" fmla="*/ 287 w 801"/>
                <a:gd name="T51" fmla="*/ 1208 h 1272"/>
                <a:gd name="T52" fmla="*/ 312 w 801"/>
                <a:gd name="T53" fmla="*/ 1272 h 1272"/>
                <a:gd name="T54" fmla="*/ 380 w 801"/>
                <a:gd name="T55" fmla="*/ 1264 h 1272"/>
                <a:gd name="T56" fmla="*/ 506 w 801"/>
                <a:gd name="T57" fmla="*/ 1192 h 1272"/>
                <a:gd name="T58" fmla="*/ 675 w 801"/>
                <a:gd name="T59" fmla="*/ 1112 h 1272"/>
                <a:gd name="T60" fmla="*/ 750 w 801"/>
                <a:gd name="T61" fmla="*/ 944 h 1272"/>
                <a:gd name="T62" fmla="*/ 801 w 801"/>
                <a:gd name="T63" fmla="*/ 808 h 12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1" h="1272">
                  <a:moveTo>
                    <a:pt x="750" y="760"/>
                  </a:moveTo>
                  <a:lnTo>
                    <a:pt x="683" y="720"/>
                  </a:lnTo>
                  <a:lnTo>
                    <a:pt x="700" y="672"/>
                  </a:lnTo>
                  <a:lnTo>
                    <a:pt x="658" y="616"/>
                  </a:lnTo>
                  <a:lnTo>
                    <a:pt x="590" y="576"/>
                  </a:lnTo>
                  <a:lnTo>
                    <a:pt x="582" y="520"/>
                  </a:lnTo>
                  <a:lnTo>
                    <a:pt x="624" y="472"/>
                  </a:lnTo>
                  <a:lnTo>
                    <a:pt x="557" y="408"/>
                  </a:lnTo>
                  <a:lnTo>
                    <a:pt x="506" y="312"/>
                  </a:lnTo>
                  <a:lnTo>
                    <a:pt x="523" y="256"/>
                  </a:lnTo>
                  <a:lnTo>
                    <a:pt x="481" y="216"/>
                  </a:lnTo>
                  <a:lnTo>
                    <a:pt x="439" y="200"/>
                  </a:lnTo>
                  <a:lnTo>
                    <a:pt x="413" y="136"/>
                  </a:lnTo>
                  <a:lnTo>
                    <a:pt x="422" y="88"/>
                  </a:lnTo>
                  <a:lnTo>
                    <a:pt x="430" y="72"/>
                  </a:lnTo>
                  <a:lnTo>
                    <a:pt x="413" y="32"/>
                  </a:lnTo>
                  <a:lnTo>
                    <a:pt x="346" y="0"/>
                  </a:lnTo>
                  <a:lnTo>
                    <a:pt x="295" y="0"/>
                  </a:lnTo>
                  <a:lnTo>
                    <a:pt x="262" y="40"/>
                  </a:lnTo>
                  <a:lnTo>
                    <a:pt x="262" y="112"/>
                  </a:lnTo>
                  <a:lnTo>
                    <a:pt x="245" y="184"/>
                  </a:lnTo>
                  <a:lnTo>
                    <a:pt x="186" y="168"/>
                  </a:lnTo>
                  <a:lnTo>
                    <a:pt x="144" y="184"/>
                  </a:lnTo>
                  <a:lnTo>
                    <a:pt x="43" y="136"/>
                  </a:lnTo>
                  <a:lnTo>
                    <a:pt x="0" y="160"/>
                  </a:lnTo>
                  <a:lnTo>
                    <a:pt x="51" y="216"/>
                  </a:lnTo>
                  <a:lnTo>
                    <a:pt x="144" y="256"/>
                  </a:lnTo>
                  <a:lnTo>
                    <a:pt x="177" y="296"/>
                  </a:lnTo>
                  <a:lnTo>
                    <a:pt x="177" y="336"/>
                  </a:lnTo>
                  <a:lnTo>
                    <a:pt x="220" y="368"/>
                  </a:lnTo>
                  <a:lnTo>
                    <a:pt x="220" y="416"/>
                  </a:lnTo>
                  <a:lnTo>
                    <a:pt x="228" y="464"/>
                  </a:lnTo>
                  <a:lnTo>
                    <a:pt x="245" y="504"/>
                  </a:lnTo>
                  <a:lnTo>
                    <a:pt x="262" y="552"/>
                  </a:lnTo>
                  <a:lnTo>
                    <a:pt x="295" y="560"/>
                  </a:lnTo>
                  <a:lnTo>
                    <a:pt x="329" y="576"/>
                  </a:lnTo>
                  <a:lnTo>
                    <a:pt x="354" y="584"/>
                  </a:lnTo>
                  <a:lnTo>
                    <a:pt x="354" y="600"/>
                  </a:lnTo>
                  <a:lnTo>
                    <a:pt x="363" y="616"/>
                  </a:lnTo>
                  <a:lnTo>
                    <a:pt x="354" y="632"/>
                  </a:lnTo>
                  <a:lnTo>
                    <a:pt x="321" y="696"/>
                  </a:lnTo>
                  <a:lnTo>
                    <a:pt x="236" y="832"/>
                  </a:lnTo>
                  <a:lnTo>
                    <a:pt x="203" y="864"/>
                  </a:lnTo>
                  <a:lnTo>
                    <a:pt x="177" y="896"/>
                  </a:lnTo>
                  <a:lnTo>
                    <a:pt x="177" y="936"/>
                  </a:lnTo>
                  <a:lnTo>
                    <a:pt x="186" y="976"/>
                  </a:lnTo>
                  <a:lnTo>
                    <a:pt x="211" y="1048"/>
                  </a:lnTo>
                  <a:lnTo>
                    <a:pt x="228" y="1080"/>
                  </a:lnTo>
                  <a:lnTo>
                    <a:pt x="228" y="1120"/>
                  </a:lnTo>
                  <a:lnTo>
                    <a:pt x="236" y="1160"/>
                  </a:lnTo>
                  <a:lnTo>
                    <a:pt x="253" y="1192"/>
                  </a:lnTo>
                  <a:lnTo>
                    <a:pt x="287" y="1208"/>
                  </a:lnTo>
                  <a:lnTo>
                    <a:pt x="321" y="1224"/>
                  </a:lnTo>
                  <a:lnTo>
                    <a:pt x="312" y="1272"/>
                  </a:lnTo>
                  <a:lnTo>
                    <a:pt x="363" y="1272"/>
                  </a:lnTo>
                  <a:lnTo>
                    <a:pt x="380" y="1264"/>
                  </a:lnTo>
                  <a:lnTo>
                    <a:pt x="405" y="1248"/>
                  </a:lnTo>
                  <a:lnTo>
                    <a:pt x="506" y="1192"/>
                  </a:lnTo>
                  <a:lnTo>
                    <a:pt x="599" y="1152"/>
                  </a:lnTo>
                  <a:lnTo>
                    <a:pt x="675" y="1112"/>
                  </a:lnTo>
                  <a:lnTo>
                    <a:pt x="700" y="1016"/>
                  </a:lnTo>
                  <a:lnTo>
                    <a:pt x="750" y="944"/>
                  </a:lnTo>
                  <a:lnTo>
                    <a:pt x="793" y="872"/>
                  </a:lnTo>
                  <a:lnTo>
                    <a:pt x="801" y="808"/>
                  </a:lnTo>
                  <a:lnTo>
                    <a:pt x="750" y="760"/>
                  </a:lnTo>
                  <a:close/>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2" name="Freeform 101"/>
            <p:cNvSpPr>
              <a:spLocks/>
            </p:cNvSpPr>
            <p:nvPr/>
          </p:nvSpPr>
          <p:spPr bwMode="auto">
            <a:xfrm>
              <a:off x="3845" y="312"/>
              <a:ext cx="691" cy="1696"/>
            </a:xfrm>
            <a:custGeom>
              <a:avLst/>
              <a:gdLst>
                <a:gd name="T0" fmla="*/ 354 w 691"/>
                <a:gd name="T1" fmla="*/ 72 h 1696"/>
                <a:gd name="T2" fmla="*/ 295 w 691"/>
                <a:gd name="T3" fmla="*/ 128 h 1696"/>
                <a:gd name="T4" fmla="*/ 261 w 691"/>
                <a:gd name="T5" fmla="*/ 216 h 1696"/>
                <a:gd name="T6" fmla="*/ 210 w 691"/>
                <a:gd name="T7" fmla="*/ 312 h 1696"/>
                <a:gd name="T8" fmla="*/ 168 w 691"/>
                <a:gd name="T9" fmla="*/ 400 h 1696"/>
                <a:gd name="T10" fmla="*/ 118 w 691"/>
                <a:gd name="T11" fmla="*/ 576 h 1696"/>
                <a:gd name="T12" fmla="*/ 143 w 691"/>
                <a:gd name="T13" fmla="*/ 656 h 1696"/>
                <a:gd name="T14" fmla="*/ 33 w 691"/>
                <a:gd name="T15" fmla="*/ 736 h 1696"/>
                <a:gd name="T16" fmla="*/ 50 w 691"/>
                <a:gd name="T17" fmla="*/ 936 h 1696"/>
                <a:gd name="T18" fmla="*/ 92 w 691"/>
                <a:gd name="T19" fmla="*/ 1016 h 1696"/>
                <a:gd name="T20" fmla="*/ 67 w 691"/>
                <a:gd name="T21" fmla="*/ 1144 h 1696"/>
                <a:gd name="T22" fmla="*/ 17 w 691"/>
                <a:gd name="T23" fmla="*/ 1272 h 1696"/>
                <a:gd name="T24" fmla="*/ 8 w 691"/>
                <a:gd name="T25" fmla="*/ 1328 h 1696"/>
                <a:gd name="T26" fmla="*/ 42 w 691"/>
                <a:gd name="T27" fmla="*/ 1376 h 1696"/>
                <a:gd name="T28" fmla="*/ 84 w 691"/>
                <a:gd name="T29" fmla="*/ 1504 h 1696"/>
                <a:gd name="T30" fmla="*/ 118 w 691"/>
                <a:gd name="T31" fmla="*/ 1568 h 1696"/>
                <a:gd name="T32" fmla="*/ 109 w 691"/>
                <a:gd name="T33" fmla="*/ 1616 h 1696"/>
                <a:gd name="T34" fmla="*/ 135 w 691"/>
                <a:gd name="T35" fmla="*/ 1664 h 1696"/>
                <a:gd name="T36" fmla="*/ 202 w 691"/>
                <a:gd name="T37" fmla="*/ 1696 h 1696"/>
                <a:gd name="T38" fmla="*/ 244 w 691"/>
                <a:gd name="T39" fmla="*/ 1648 h 1696"/>
                <a:gd name="T40" fmla="*/ 286 w 691"/>
                <a:gd name="T41" fmla="*/ 1600 h 1696"/>
                <a:gd name="T42" fmla="*/ 387 w 691"/>
                <a:gd name="T43" fmla="*/ 1472 h 1696"/>
                <a:gd name="T44" fmla="*/ 387 w 691"/>
                <a:gd name="T45" fmla="*/ 1408 h 1696"/>
                <a:gd name="T46" fmla="*/ 396 w 691"/>
                <a:gd name="T47" fmla="*/ 1336 h 1696"/>
                <a:gd name="T48" fmla="*/ 421 w 691"/>
                <a:gd name="T49" fmla="*/ 1272 h 1696"/>
                <a:gd name="T50" fmla="*/ 497 w 691"/>
                <a:gd name="T51" fmla="*/ 1224 h 1696"/>
                <a:gd name="T52" fmla="*/ 505 w 691"/>
                <a:gd name="T53" fmla="*/ 1168 h 1696"/>
                <a:gd name="T54" fmla="*/ 480 w 691"/>
                <a:gd name="T55" fmla="*/ 1088 h 1696"/>
                <a:gd name="T56" fmla="*/ 396 w 691"/>
                <a:gd name="T57" fmla="*/ 1040 h 1696"/>
                <a:gd name="T58" fmla="*/ 387 w 691"/>
                <a:gd name="T59" fmla="*/ 984 h 1696"/>
                <a:gd name="T60" fmla="*/ 387 w 691"/>
                <a:gd name="T61" fmla="*/ 832 h 1696"/>
                <a:gd name="T62" fmla="*/ 480 w 691"/>
                <a:gd name="T63" fmla="*/ 704 h 1696"/>
                <a:gd name="T64" fmla="*/ 556 w 691"/>
                <a:gd name="T65" fmla="*/ 624 h 1696"/>
                <a:gd name="T66" fmla="*/ 581 w 691"/>
                <a:gd name="T67" fmla="*/ 560 h 1696"/>
                <a:gd name="T68" fmla="*/ 573 w 691"/>
                <a:gd name="T69" fmla="*/ 496 h 1696"/>
                <a:gd name="T70" fmla="*/ 606 w 691"/>
                <a:gd name="T71" fmla="*/ 424 h 1696"/>
                <a:gd name="T72" fmla="*/ 682 w 691"/>
                <a:gd name="T73" fmla="*/ 376 h 1696"/>
                <a:gd name="T74" fmla="*/ 674 w 691"/>
                <a:gd name="T75" fmla="*/ 328 h 1696"/>
                <a:gd name="T76" fmla="*/ 649 w 691"/>
                <a:gd name="T77" fmla="*/ 240 h 1696"/>
                <a:gd name="T78" fmla="*/ 606 w 691"/>
                <a:gd name="T79" fmla="*/ 160 h 1696"/>
                <a:gd name="T80" fmla="*/ 573 w 691"/>
                <a:gd name="T81" fmla="*/ 80 h 1696"/>
                <a:gd name="T82" fmla="*/ 446 w 691"/>
                <a:gd name="T83" fmla="*/ 0 h 1696"/>
                <a:gd name="T84" fmla="*/ 429 w 691"/>
                <a:gd name="T85" fmla="*/ 88 h 16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91" h="1696">
                  <a:moveTo>
                    <a:pt x="429" y="88"/>
                  </a:moveTo>
                  <a:lnTo>
                    <a:pt x="354" y="72"/>
                  </a:lnTo>
                  <a:lnTo>
                    <a:pt x="337" y="128"/>
                  </a:lnTo>
                  <a:lnTo>
                    <a:pt x="295" y="128"/>
                  </a:lnTo>
                  <a:lnTo>
                    <a:pt x="261" y="168"/>
                  </a:lnTo>
                  <a:lnTo>
                    <a:pt x="261" y="216"/>
                  </a:lnTo>
                  <a:lnTo>
                    <a:pt x="269" y="256"/>
                  </a:lnTo>
                  <a:lnTo>
                    <a:pt x="210" y="312"/>
                  </a:lnTo>
                  <a:lnTo>
                    <a:pt x="210" y="376"/>
                  </a:lnTo>
                  <a:lnTo>
                    <a:pt x="168" y="400"/>
                  </a:lnTo>
                  <a:lnTo>
                    <a:pt x="168" y="496"/>
                  </a:lnTo>
                  <a:lnTo>
                    <a:pt x="118" y="576"/>
                  </a:lnTo>
                  <a:lnTo>
                    <a:pt x="160" y="600"/>
                  </a:lnTo>
                  <a:lnTo>
                    <a:pt x="143" y="656"/>
                  </a:lnTo>
                  <a:lnTo>
                    <a:pt x="67" y="664"/>
                  </a:lnTo>
                  <a:lnTo>
                    <a:pt x="33" y="736"/>
                  </a:lnTo>
                  <a:lnTo>
                    <a:pt x="50" y="856"/>
                  </a:lnTo>
                  <a:lnTo>
                    <a:pt x="50" y="936"/>
                  </a:lnTo>
                  <a:lnTo>
                    <a:pt x="92" y="976"/>
                  </a:lnTo>
                  <a:lnTo>
                    <a:pt x="92" y="1016"/>
                  </a:lnTo>
                  <a:lnTo>
                    <a:pt x="67" y="1056"/>
                  </a:lnTo>
                  <a:lnTo>
                    <a:pt x="67" y="1144"/>
                  </a:lnTo>
                  <a:lnTo>
                    <a:pt x="33" y="1176"/>
                  </a:lnTo>
                  <a:lnTo>
                    <a:pt x="17" y="1272"/>
                  </a:lnTo>
                  <a:lnTo>
                    <a:pt x="0" y="1280"/>
                  </a:lnTo>
                  <a:lnTo>
                    <a:pt x="8" y="1328"/>
                  </a:lnTo>
                  <a:lnTo>
                    <a:pt x="33" y="1352"/>
                  </a:lnTo>
                  <a:lnTo>
                    <a:pt x="42" y="1376"/>
                  </a:lnTo>
                  <a:lnTo>
                    <a:pt x="42" y="1440"/>
                  </a:lnTo>
                  <a:lnTo>
                    <a:pt x="84" y="1504"/>
                  </a:lnTo>
                  <a:lnTo>
                    <a:pt x="109" y="1536"/>
                  </a:lnTo>
                  <a:lnTo>
                    <a:pt x="118" y="1568"/>
                  </a:lnTo>
                  <a:lnTo>
                    <a:pt x="109" y="1592"/>
                  </a:lnTo>
                  <a:lnTo>
                    <a:pt x="109" y="1616"/>
                  </a:lnTo>
                  <a:lnTo>
                    <a:pt x="126" y="1632"/>
                  </a:lnTo>
                  <a:lnTo>
                    <a:pt x="135" y="1664"/>
                  </a:lnTo>
                  <a:lnTo>
                    <a:pt x="135" y="1696"/>
                  </a:lnTo>
                  <a:lnTo>
                    <a:pt x="202" y="1696"/>
                  </a:lnTo>
                  <a:lnTo>
                    <a:pt x="236" y="1680"/>
                  </a:lnTo>
                  <a:lnTo>
                    <a:pt x="244" y="1648"/>
                  </a:lnTo>
                  <a:lnTo>
                    <a:pt x="261" y="1616"/>
                  </a:lnTo>
                  <a:lnTo>
                    <a:pt x="286" y="1600"/>
                  </a:lnTo>
                  <a:lnTo>
                    <a:pt x="354" y="1608"/>
                  </a:lnTo>
                  <a:lnTo>
                    <a:pt x="387" y="1472"/>
                  </a:lnTo>
                  <a:lnTo>
                    <a:pt x="396" y="1440"/>
                  </a:lnTo>
                  <a:lnTo>
                    <a:pt x="387" y="1408"/>
                  </a:lnTo>
                  <a:lnTo>
                    <a:pt x="387" y="1368"/>
                  </a:lnTo>
                  <a:lnTo>
                    <a:pt x="396" y="1336"/>
                  </a:lnTo>
                  <a:lnTo>
                    <a:pt x="404" y="1296"/>
                  </a:lnTo>
                  <a:lnTo>
                    <a:pt x="421" y="1272"/>
                  </a:lnTo>
                  <a:lnTo>
                    <a:pt x="472" y="1240"/>
                  </a:lnTo>
                  <a:lnTo>
                    <a:pt x="497" y="1224"/>
                  </a:lnTo>
                  <a:lnTo>
                    <a:pt x="497" y="1192"/>
                  </a:lnTo>
                  <a:lnTo>
                    <a:pt x="505" y="1168"/>
                  </a:lnTo>
                  <a:lnTo>
                    <a:pt x="522" y="1144"/>
                  </a:lnTo>
                  <a:lnTo>
                    <a:pt x="480" y="1088"/>
                  </a:lnTo>
                  <a:lnTo>
                    <a:pt x="413" y="1048"/>
                  </a:lnTo>
                  <a:lnTo>
                    <a:pt x="396" y="1040"/>
                  </a:lnTo>
                  <a:lnTo>
                    <a:pt x="387" y="1024"/>
                  </a:lnTo>
                  <a:lnTo>
                    <a:pt x="387" y="984"/>
                  </a:lnTo>
                  <a:lnTo>
                    <a:pt x="379" y="904"/>
                  </a:lnTo>
                  <a:lnTo>
                    <a:pt x="387" y="832"/>
                  </a:lnTo>
                  <a:lnTo>
                    <a:pt x="429" y="760"/>
                  </a:lnTo>
                  <a:lnTo>
                    <a:pt x="480" y="704"/>
                  </a:lnTo>
                  <a:lnTo>
                    <a:pt x="539" y="648"/>
                  </a:lnTo>
                  <a:lnTo>
                    <a:pt x="556" y="624"/>
                  </a:lnTo>
                  <a:lnTo>
                    <a:pt x="564" y="584"/>
                  </a:lnTo>
                  <a:lnTo>
                    <a:pt x="581" y="560"/>
                  </a:lnTo>
                  <a:lnTo>
                    <a:pt x="581" y="536"/>
                  </a:lnTo>
                  <a:lnTo>
                    <a:pt x="573" y="496"/>
                  </a:lnTo>
                  <a:lnTo>
                    <a:pt x="581" y="464"/>
                  </a:lnTo>
                  <a:lnTo>
                    <a:pt x="606" y="424"/>
                  </a:lnTo>
                  <a:lnTo>
                    <a:pt x="615" y="384"/>
                  </a:lnTo>
                  <a:lnTo>
                    <a:pt x="682" y="376"/>
                  </a:lnTo>
                  <a:lnTo>
                    <a:pt x="691" y="376"/>
                  </a:lnTo>
                  <a:lnTo>
                    <a:pt x="674" y="328"/>
                  </a:lnTo>
                  <a:lnTo>
                    <a:pt x="657" y="288"/>
                  </a:lnTo>
                  <a:lnTo>
                    <a:pt x="649" y="240"/>
                  </a:lnTo>
                  <a:lnTo>
                    <a:pt x="649" y="192"/>
                  </a:lnTo>
                  <a:lnTo>
                    <a:pt x="606" y="160"/>
                  </a:lnTo>
                  <a:lnTo>
                    <a:pt x="606" y="120"/>
                  </a:lnTo>
                  <a:lnTo>
                    <a:pt x="573" y="80"/>
                  </a:lnTo>
                  <a:lnTo>
                    <a:pt x="480" y="40"/>
                  </a:lnTo>
                  <a:lnTo>
                    <a:pt x="446" y="0"/>
                  </a:lnTo>
                  <a:lnTo>
                    <a:pt x="429" y="8"/>
                  </a:lnTo>
                  <a:lnTo>
                    <a:pt x="429" y="88"/>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3" name="Freeform 102"/>
            <p:cNvSpPr>
              <a:spLocks/>
            </p:cNvSpPr>
            <p:nvPr/>
          </p:nvSpPr>
          <p:spPr bwMode="auto">
            <a:xfrm>
              <a:off x="4274" y="128"/>
              <a:ext cx="801" cy="1272"/>
            </a:xfrm>
            <a:custGeom>
              <a:avLst/>
              <a:gdLst>
                <a:gd name="T0" fmla="*/ 683 w 801"/>
                <a:gd name="T1" fmla="*/ 720 h 1272"/>
                <a:gd name="T2" fmla="*/ 658 w 801"/>
                <a:gd name="T3" fmla="*/ 616 h 1272"/>
                <a:gd name="T4" fmla="*/ 582 w 801"/>
                <a:gd name="T5" fmla="*/ 520 h 1272"/>
                <a:gd name="T6" fmla="*/ 557 w 801"/>
                <a:gd name="T7" fmla="*/ 408 h 1272"/>
                <a:gd name="T8" fmla="*/ 523 w 801"/>
                <a:gd name="T9" fmla="*/ 256 h 1272"/>
                <a:gd name="T10" fmla="*/ 439 w 801"/>
                <a:gd name="T11" fmla="*/ 200 h 1272"/>
                <a:gd name="T12" fmla="*/ 422 w 801"/>
                <a:gd name="T13" fmla="*/ 88 h 1272"/>
                <a:gd name="T14" fmla="*/ 413 w 801"/>
                <a:gd name="T15" fmla="*/ 32 h 1272"/>
                <a:gd name="T16" fmla="*/ 295 w 801"/>
                <a:gd name="T17" fmla="*/ 0 h 1272"/>
                <a:gd name="T18" fmla="*/ 262 w 801"/>
                <a:gd name="T19" fmla="*/ 112 h 1272"/>
                <a:gd name="T20" fmla="*/ 186 w 801"/>
                <a:gd name="T21" fmla="*/ 168 h 1272"/>
                <a:gd name="T22" fmla="*/ 43 w 801"/>
                <a:gd name="T23" fmla="*/ 136 h 1272"/>
                <a:gd name="T24" fmla="*/ 51 w 801"/>
                <a:gd name="T25" fmla="*/ 216 h 1272"/>
                <a:gd name="T26" fmla="*/ 177 w 801"/>
                <a:gd name="T27" fmla="*/ 296 h 1272"/>
                <a:gd name="T28" fmla="*/ 220 w 801"/>
                <a:gd name="T29" fmla="*/ 368 h 1272"/>
                <a:gd name="T30" fmla="*/ 228 w 801"/>
                <a:gd name="T31" fmla="*/ 464 h 1272"/>
                <a:gd name="T32" fmla="*/ 262 w 801"/>
                <a:gd name="T33" fmla="*/ 552 h 1272"/>
                <a:gd name="T34" fmla="*/ 329 w 801"/>
                <a:gd name="T35" fmla="*/ 576 h 1272"/>
                <a:gd name="T36" fmla="*/ 354 w 801"/>
                <a:gd name="T37" fmla="*/ 600 h 1272"/>
                <a:gd name="T38" fmla="*/ 354 w 801"/>
                <a:gd name="T39" fmla="*/ 632 h 1272"/>
                <a:gd name="T40" fmla="*/ 236 w 801"/>
                <a:gd name="T41" fmla="*/ 832 h 1272"/>
                <a:gd name="T42" fmla="*/ 177 w 801"/>
                <a:gd name="T43" fmla="*/ 896 h 1272"/>
                <a:gd name="T44" fmla="*/ 186 w 801"/>
                <a:gd name="T45" fmla="*/ 976 h 1272"/>
                <a:gd name="T46" fmla="*/ 228 w 801"/>
                <a:gd name="T47" fmla="*/ 1080 h 1272"/>
                <a:gd name="T48" fmla="*/ 236 w 801"/>
                <a:gd name="T49" fmla="*/ 1160 h 1272"/>
                <a:gd name="T50" fmla="*/ 287 w 801"/>
                <a:gd name="T51" fmla="*/ 1208 h 1272"/>
                <a:gd name="T52" fmla="*/ 312 w 801"/>
                <a:gd name="T53" fmla="*/ 1272 h 1272"/>
                <a:gd name="T54" fmla="*/ 380 w 801"/>
                <a:gd name="T55" fmla="*/ 1264 h 1272"/>
                <a:gd name="T56" fmla="*/ 506 w 801"/>
                <a:gd name="T57" fmla="*/ 1192 h 1272"/>
                <a:gd name="T58" fmla="*/ 675 w 801"/>
                <a:gd name="T59" fmla="*/ 1112 h 1272"/>
                <a:gd name="T60" fmla="*/ 750 w 801"/>
                <a:gd name="T61" fmla="*/ 944 h 1272"/>
                <a:gd name="T62" fmla="*/ 801 w 801"/>
                <a:gd name="T63" fmla="*/ 808 h 12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1" h="1272">
                  <a:moveTo>
                    <a:pt x="750" y="760"/>
                  </a:moveTo>
                  <a:lnTo>
                    <a:pt x="683" y="720"/>
                  </a:lnTo>
                  <a:lnTo>
                    <a:pt x="700" y="672"/>
                  </a:lnTo>
                  <a:lnTo>
                    <a:pt x="658" y="616"/>
                  </a:lnTo>
                  <a:lnTo>
                    <a:pt x="590" y="576"/>
                  </a:lnTo>
                  <a:lnTo>
                    <a:pt x="582" y="520"/>
                  </a:lnTo>
                  <a:lnTo>
                    <a:pt x="624" y="472"/>
                  </a:lnTo>
                  <a:lnTo>
                    <a:pt x="557" y="408"/>
                  </a:lnTo>
                  <a:lnTo>
                    <a:pt x="506" y="312"/>
                  </a:lnTo>
                  <a:lnTo>
                    <a:pt x="523" y="256"/>
                  </a:lnTo>
                  <a:lnTo>
                    <a:pt x="481" y="216"/>
                  </a:lnTo>
                  <a:lnTo>
                    <a:pt x="439" y="200"/>
                  </a:lnTo>
                  <a:lnTo>
                    <a:pt x="413" y="136"/>
                  </a:lnTo>
                  <a:lnTo>
                    <a:pt x="422" y="88"/>
                  </a:lnTo>
                  <a:lnTo>
                    <a:pt x="430" y="72"/>
                  </a:lnTo>
                  <a:lnTo>
                    <a:pt x="413" y="32"/>
                  </a:lnTo>
                  <a:lnTo>
                    <a:pt x="346" y="0"/>
                  </a:lnTo>
                  <a:lnTo>
                    <a:pt x="295" y="0"/>
                  </a:lnTo>
                  <a:lnTo>
                    <a:pt x="262" y="40"/>
                  </a:lnTo>
                  <a:lnTo>
                    <a:pt x="262" y="112"/>
                  </a:lnTo>
                  <a:lnTo>
                    <a:pt x="245" y="184"/>
                  </a:lnTo>
                  <a:lnTo>
                    <a:pt x="186" y="168"/>
                  </a:lnTo>
                  <a:lnTo>
                    <a:pt x="144" y="184"/>
                  </a:lnTo>
                  <a:lnTo>
                    <a:pt x="43" y="136"/>
                  </a:lnTo>
                  <a:lnTo>
                    <a:pt x="0" y="160"/>
                  </a:lnTo>
                  <a:lnTo>
                    <a:pt x="51" y="216"/>
                  </a:lnTo>
                  <a:lnTo>
                    <a:pt x="144" y="256"/>
                  </a:lnTo>
                  <a:lnTo>
                    <a:pt x="177" y="296"/>
                  </a:lnTo>
                  <a:lnTo>
                    <a:pt x="177" y="336"/>
                  </a:lnTo>
                  <a:lnTo>
                    <a:pt x="220" y="368"/>
                  </a:lnTo>
                  <a:lnTo>
                    <a:pt x="220" y="416"/>
                  </a:lnTo>
                  <a:lnTo>
                    <a:pt x="228" y="464"/>
                  </a:lnTo>
                  <a:lnTo>
                    <a:pt x="245" y="504"/>
                  </a:lnTo>
                  <a:lnTo>
                    <a:pt x="262" y="552"/>
                  </a:lnTo>
                  <a:lnTo>
                    <a:pt x="295" y="560"/>
                  </a:lnTo>
                  <a:lnTo>
                    <a:pt x="329" y="576"/>
                  </a:lnTo>
                  <a:lnTo>
                    <a:pt x="354" y="584"/>
                  </a:lnTo>
                  <a:lnTo>
                    <a:pt x="354" y="600"/>
                  </a:lnTo>
                  <a:lnTo>
                    <a:pt x="363" y="616"/>
                  </a:lnTo>
                  <a:lnTo>
                    <a:pt x="354" y="632"/>
                  </a:lnTo>
                  <a:lnTo>
                    <a:pt x="321" y="696"/>
                  </a:lnTo>
                  <a:lnTo>
                    <a:pt x="236" y="832"/>
                  </a:lnTo>
                  <a:lnTo>
                    <a:pt x="203" y="864"/>
                  </a:lnTo>
                  <a:lnTo>
                    <a:pt x="177" y="896"/>
                  </a:lnTo>
                  <a:lnTo>
                    <a:pt x="177" y="936"/>
                  </a:lnTo>
                  <a:lnTo>
                    <a:pt x="186" y="976"/>
                  </a:lnTo>
                  <a:lnTo>
                    <a:pt x="211" y="1048"/>
                  </a:lnTo>
                  <a:lnTo>
                    <a:pt x="228" y="1080"/>
                  </a:lnTo>
                  <a:lnTo>
                    <a:pt x="228" y="1120"/>
                  </a:lnTo>
                  <a:lnTo>
                    <a:pt x="236" y="1160"/>
                  </a:lnTo>
                  <a:lnTo>
                    <a:pt x="253" y="1192"/>
                  </a:lnTo>
                  <a:lnTo>
                    <a:pt x="287" y="1208"/>
                  </a:lnTo>
                  <a:lnTo>
                    <a:pt x="321" y="1224"/>
                  </a:lnTo>
                  <a:lnTo>
                    <a:pt x="312" y="1272"/>
                  </a:lnTo>
                  <a:lnTo>
                    <a:pt x="363" y="1272"/>
                  </a:lnTo>
                  <a:lnTo>
                    <a:pt x="380" y="1264"/>
                  </a:lnTo>
                  <a:lnTo>
                    <a:pt x="405" y="1248"/>
                  </a:lnTo>
                  <a:lnTo>
                    <a:pt x="506" y="1192"/>
                  </a:lnTo>
                  <a:lnTo>
                    <a:pt x="599" y="1152"/>
                  </a:lnTo>
                  <a:lnTo>
                    <a:pt x="675" y="1112"/>
                  </a:lnTo>
                  <a:lnTo>
                    <a:pt x="700" y="1016"/>
                  </a:lnTo>
                  <a:lnTo>
                    <a:pt x="750" y="944"/>
                  </a:lnTo>
                  <a:lnTo>
                    <a:pt x="793" y="872"/>
                  </a:lnTo>
                  <a:lnTo>
                    <a:pt x="801" y="808"/>
                  </a:lnTo>
                  <a:lnTo>
                    <a:pt x="750" y="760"/>
                  </a:lnTo>
                  <a:close/>
                </a:path>
              </a:pathLst>
            </a:custGeom>
            <a:solidFill>
              <a:schemeClr val="accent1">
                <a:lumMod val="40000"/>
                <a:lumOff val="60000"/>
              </a:schemeClr>
            </a:solidFill>
            <a:ln w="12700">
              <a:solidFill>
                <a:srgbClr val="000000"/>
              </a:solidFill>
              <a:prstDash val="solid"/>
              <a:round/>
              <a:headEnd/>
              <a:tailEnd/>
            </a:ln>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4" name="Freeform 103"/>
            <p:cNvSpPr>
              <a:spLocks/>
            </p:cNvSpPr>
            <p:nvPr/>
          </p:nvSpPr>
          <p:spPr bwMode="auto">
            <a:xfrm>
              <a:off x="3845" y="304"/>
              <a:ext cx="691" cy="1696"/>
            </a:xfrm>
            <a:custGeom>
              <a:avLst/>
              <a:gdLst>
                <a:gd name="T0" fmla="*/ 354 w 691"/>
                <a:gd name="T1" fmla="*/ 72 h 1696"/>
                <a:gd name="T2" fmla="*/ 295 w 691"/>
                <a:gd name="T3" fmla="*/ 128 h 1696"/>
                <a:gd name="T4" fmla="*/ 261 w 691"/>
                <a:gd name="T5" fmla="*/ 216 h 1696"/>
                <a:gd name="T6" fmla="*/ 210 w 691"/>
                <a:gd name="T7" fmla="*/ 312 h 1696"/>
                <a:gd name="T8" fmla="*/ 168 w 691"/>
                <a:gd name="T9" fmla="*/ 400 h 1696"/>
                <a:gd name="T10" fmla="*/ 118 w 691"/>
                <a:gd name="T11" fmla="*/ 576 h 1696"/>
                <a:gd name="T12" fmla="*/ 143 w 691"/>
                <a:gd name="T13" fmla="*/ 656 h 1696"/>
                <a:gd name="T14" fmla="*/ 33 w 691"/>
                <a:gd name="T15" fmla="*/ 736 h 1696"/>
                <a:gd name="T16" fmla="*/ 50 w 691"/>
                <a:gd name="T17" fmla="*/ 936 h 1696"/>
                <a:gd name="T18" fmla="*/ 92 w 691"/>
                <a:gd name="T19" fmla="*/ 1016 h 1696"/>
                <a:gd name="T20" fmla="*/ 67 w 691"/>
                <a:gd name="T21" fmla="*/ 1144 h 1696"/>
                <a:gd name="T22" fmla="*/ 17 w 691"/>
                <a:gd name="T23" fmla="*/ 1272 h 1696"/>
                <a:gd name="T24" fmla="*/ 8 w 691"/>
                <a:gd name="T25" fmla="*/ 1328 h 1696"/>
                <a:gd name="T26" fmla="*/ 42 w 691"/>
                <a:gd name="T27" fmla="*/ 1376 h 1696"/>
                <a:gd name="T28" fmla="*/ 84 w 691"/>
                <a:gd name="T29" fmla="*/ 1504 h 1696"/>
                <a:gd name="T30" fmla="*/ 118 w 691"/>
                <a:gd name="T31" fmla="*/ 1568 h 1696"/>
                <a:gd name="T32" fmla="*/ 109 w 691"/>
                <a:gd name="T33" fmla="*/ 1616 h 1696"/>
                <a:gd name="T34" fmla="*/ 135 w 691"/>
                <a:gd name="T35" fmla="*/ 1664 h 1696"/>
                <a:gd name="T36" fmla="*/ 202 w 691"/>
                <a:gd name="T37" fmla="*/ 1696 h 1696"/>
                <a:gd name="T38" fmla="*/ 244 w 691"/>
                <a:gd name="T39" fmla="*/ 1648 h 1696"/>
                <a:gd name="T40" fmla="*/ 286 w 691"/>
                <a:gd name="T41" fmla="*/ 1600 h 1696"/>
                <a:gd name="T42" fmla="*/ 387 w 691"/>
                <a:gd name="T43" fmla="*/ 1472 h 1696"/>
                <a:gd name="T44" fmla="*/ 387 w 691"/>
                <a:gd name="T45" fmla="*/ 1408 h 1696"/>
                <a:gd name="T46" fmla="*/ 396 w 691"/>
                <a:gd name="T47" fmla="*/ 1336 h 1696"/>
                <a:gd name="T48" fmla="*/ 421 w 691"/>
                <a:gd name="T49" fmla="*/ 1272 h 1696"/>
                <a:gd name="T50" fmla="*/ 497 w 691"/>
                <a:gd name="T51" fmla="*/ 1224 h 1696"/>
                <a:gd name="T52" fmla="*/ 505 w 691"/>
                <a:gd name="T53" fmla="*/ 1168 h 1696"/>
                <a:gd name="T54" fmla="*/ 480 w 691"/>
                <a:gd name="T55" fmla="*/ 1088 h 1696"/>
                <a:gd name="T56" fmla="*/ 396 w 691"/>
                <a:gd name="T57" fmla="*/ 1040 h 1696"/>
                <a:gd name="T58" fmla="*/ 387 w 691"/>
                <a:gd name="T59" fmla="*/ 984 h 1696"/>
                <a:gd name="T60" fmla="*/ 387 w 691"/>
                <a:gd name="T61" fmla="*/ 832 h 1696"/>
                <a:gd name="T62" fmla="*/ 480 w 691"/>
                <a:gd name="T63" fmla="*/ 704 h 1696"/>
                <a:gd name="T64" fmla="*/ 556 w 691"/>
                <a:gd name="T65" fmla="*/ 624 h 1696"/>
                <a:gd name="T66" fmla="*/ 581 w 691"/>
                <a:gd name="T67" fmla="*/ 560 h 1696"/>
                <a:gd name="T68" fmla="*/ 573 w 691"/>
                <a:gd name="T69" fmla="*/ 496 h 1696"/>
                <a:gd name="T70" fmla="*/ 606 w 691"/>
                <a:gd name="T71" fmla="*/ 424 h 1696"/>
                <a:gd name="T72" fmla="*/ 682 w 691"/>
                <a:gd name="T73" fmla="*/ 376 h 1696"/>
                <a:gd name="T74" fmla="*/ 674 w 691"/>
                <a:gd name="T75" fmla="*/ 328 h 1696"/>
                <a:gd name="T76" fmla="*/ 649 w 691"/>
                <a:gd name="T77" fmla="*/ 240 h 1696"/>
                <a:gd name="T78" fmla="*/ 606 w 691"/>
                <a:gd name="T79" fmla="*/ 160 h 1696"/>
                <a:gd name="T80" fmla="*/ 573 w 691"/>
                <a:gd name="T81" fmla="*/ 80 h 1696"/>
                <a:gd name="T82" fmla="*/ 446 w 691"/>
                <a:gd name="T83" fmla="*/ 0 h 1696"/>
                <a:gd name="T84" fmla="*/ 429 w 691"/>
                <a:gd name="T85" fmla="*/ 88 h 16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91" h="1696">
                  <a:moveTo>
                    <a:pt x="429" y="88"/>
                  </a:moveTo>
                  <a:lnTo>
                    <a:pt x="354" y="72"/>
                  </a:lnTo>
                  <a:lnTo>
                    <a:pt x="337" y="128"/>
                  </a:lnTo>
                  <a:lnTo>
                    <a:pt x="295" y="128"/>
                  </a:lnTo>
                  <a:lnTo>
                    <a:pt x="261" y="168"/>
                  </a:lnTo>
                  <a:lnTo>
                    <a:pt x="261" y="216"/>
                  </a:lnTo>
                  <a:lnTo>
                    <a:pt x="269" y="256"/>
                  </a:lnTo>
                  <a:lnTo>
                    <a:pt x="210" y="312"/>
                  </a:lnTo>
                  <a:lnTo>
                    <a:pt x="210" y="376"/>
                  </a:lnTo>
                  <a:lnTo>
                    <a:pt x="168" y="400"/>
                  </a:lnTo>
                  <a:lnTo>
                    <a:pt x="168" y="496"/>
                  </a:lnTo>
                  <a:lnTo>
                    <a:pt x="118" y="576"/>
                  </a:lnTo>
                  <a:lnTo>
                    <a:pt x="160" y="600"/>
                  </a:lnTo>
                  <a:lnTo>
                    <a:pt x="143" y="656"/>
                  </a:lnTo>
                  <a:lnTo>
                    <a:pt x="67" y="664"/>
                  </a:lnTo>
                  <a:lnTo>
                    <a:pt x="33" y="736"/>
                  </a:lnTo>
                  <a:lnTo>
                    <a:pt x="50" y="856"/>
                  </a:lnTo>
                  <a:lnTo>
                    <a:pt x="50" y="936"/>
                  </a:lnTo>
                  <a:lnTo>
                    <a:pt x="92" y="976"/>
                  </a:lnTo>
                  <a:lnTo>
                    <a:pt x="92" y="1016"/>
                  </a:lnTo>
                  <a:lnTo>
                    <a:pt x="67" y="1056"/>
                  </a:lnTo>
                  <a:lnTo>
                    <a:pt x="67" y="1144"/>
                  </a:lnTo>
                  <a:lnTo>
                    <a:pt x="33" y="1176"/>
                  </a:lnTo>
                  <a:lnTo>
                    <a:pt x="17" y="1272"/>
                  </a:lnTo>
                  <a:lnTo>
                    <a:pt x="0" y="1280"/>
                  </a:lnTo>
                  <a:lnTo>
                    <a:pt x="8" y="1328"/>
                  </a:lnTo>
                  <a:lnTo>
                    <a:pt x="33" y="1352"/>
                  </a:lnTo>
                  <a:lnTo>
                    <a:pt x="42" y="1376"/>
                  </a:lnTo>
                  <a:lnTo>
                    <a:pt x="42" y="1440"/>
                  </a:lnTo>
                  <a:lnTo>
                    <a:pt x="84" y="1504"/>
                  </a:lnTo>
                  <a:lnTo>
                    <a:pt x="109" y="1536"/>
                  </a:lnTo>
                  <a:lnTo>
                    <a:pt x="118" y="1568"/>
                  </a:lnTo>
                  <a:lnTo>
                    <a:pt x="109" y="1592"/>
                  </a:lnTo>
                  <a:lnTo>
                    <a:pt x="109" y="1616"/>
                  </a:lnTo>
                  <a:lnTo>
                    <a:pt x="126" y="1632"/>
                  </a:lnTo>
                  <a:lnTo>
                    <a:pt x="135" y="1664"/>
                  </a:lnTo>
                  <a:lnTo>
                    <a:pt x="135" y="1696"/>
                  </a:lnTo>
                  <a:lnTo>
                    <a:pt x="202" y="1696"/>
                  </a:lnTo>
                  <a:lnTo>
                    <a:pt x="236" y="1680"/>
                  </a:lnTo>
                  <a:lnTo>
                    <a:pt x="244" y="1648"/>
                  </a:lnTo>
                  <a:lnTo>
                    <a:pt x="261" y="1616"/>
                  </a:lnTo>
                  <a:lnTo>
                    <a:pt x="286" y="1600"/>
                  </a:lnTo>
                  <a:lnTo>
                    <a:pt x="354" y="1608"/>
                  </a:lnTo>
                  <a:lnTo>
                    <a:pt x="387" y="1472"/>
                  </a:lnTo>
                  <a:lnTo>
                    <a:pt x="396" y="1440"/>
                  </a:lnTo>
                  <a:lnTo>
                    <a:pt x="387" y="1408"/>
                  </a:lnTo>
                  <a:lnTo>
                    <a:pt x="387" y="1368"/>
                  </a:lnTo>
                  <a:lnTo>
                    <a:pt x="396" y="1336"/>
                  </a:lnTo>
                  <a:lnTo>
                    <a:pt x="404" y="1296"/>
                  </a:lnTo>
                  <a:lnTo>
                    <a:pt x="421" y="1272"/>
                  </a:lnTo>
                  <a:lnTo>
                    <a:pt x="472" y="1240"/>
                  </a:lnTo>
                  <a:lnTo>
                    <a:pt x="497" y="1224"/>
                  </a:lnTo>
                  <a:lnTo>
                    <a:pt x="497" y="1192"/>
                  </a:lnTo>
                  <a:lnTo>
                    <a:pt x="505" y="1168"/>
                  </a:lnTo>
                  <a:lnTo>
                    <a:pt x="522" y="1144"/>
                  </a:lnTo>
                  <a:lnTo>
                    <a:pt x="480" y="1088"/>
                  </a:lnTo>
                  <a:lnTo>
                    <a:pt x="413" y="1048"/>
                  </a:lnTo>
                  <a:lnTo>
                    <a:pt x="396" y="1040"/>
                  </a:lnTo>
                  <a:lnTo>
                    <a:pt x="387" y="1024"/>
                  </a:lnTo>
                  <a:lnTo>
                    <a:pt x="387" y="984"/>
                  </a:lnTo>
                  <a:lnTo>
                    <a:pt x="379" y="904"/>
                  </a:lnTo>
                  <a:lnTo>
                    <a:pt x="387" y="832"/>
                  </a:lnTo>
                  <a:lnTo>
                    <a:pt x="429" y="760"/>
                  </a:lnTo>
                  <a:lnTo>
                    <a:pt x="480" y="704"/>
                  </a:lnTo>
                  <a:lnTo>
                    <a:pt x="539" y="648"/>
                  </a:lnTo>
                  <a:lnTo>
                    <a:pt x="556" y="624"/>
                  </a:lnTo>
                  <a:lnTo>
                    <a:pt x="564" y="584"/>
                  </a:lnTo>
                  <a:lnTo>
                    <a:pt x="581" y="560"/>
                  </a:lnTo>
                  <a:lnTo>
                    <a:pt x="581" y="536"/>
                  </a:lnTo>
                  <a:lnTo>
                    <a:pt x="573" y="496"/>
                  </a:lnTo>
                  <a:lnTo>
                    <a:pt x="581" y="464"/>
                  </a:lnTo>
                  <a:lnTo>
                    <a:pt x="606" y="424"/>
                  </a:lnTo>
                  <a:lnTo>
                    <a:pt x="615" y="384"/>
                  </a:lnTo>
                  <a:lnTo>
                    <a:pt x="682" y="376"/>
                  </a:lnTo>
                  <a:lnTo>
                    <a:pt x="691" y="376"/>
                  </a:lnTo>
                  <a:lnTo>
                    <a:pt x="674" y="328"/>
                  </a:lnTo>
                  <a:lnTo>
                    <a:pt x="657" y="288"/>
                  </a:lnTo>
                  <a:lnTo>
                    <a:pt x="649" y="240"/>
                  </a:lnTo>
                  <a:lnTo>
                    <a:pt x="649" y="192"/>
                  </a:lnTo>
                  <a:lnTo>
                    <a:pt x="606" y="160"/>
                  </a:lnTo>
                  <a:lnTo>
                    <a:pt x="606" y="120"/>
                  </a:lnTo>
                  <a:lnTo>
                    <a:pt x="573" y="80"/>
                  </a:lnTo>
                  <a:lnTo>
                    <a:pt x="480" y="40"/>
                  </a:lnTo>
                  <a:lnTo>
                    <a:pt x="446" y="0"/>
                  </a:lnTo>
                  <a:lnTo>
                    <a:pt x="429" y="8"/>
                  </a:lnTo>
                  <a:lnTo>
                    <a:pt x="429" y="88"/>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5" name="Freeform 104"/>
            <p:cNvSpPr>
              <a:spLocks/>
            </p:cNvSpPr>
            <p:nvPr/>
          </p:nvSpPr>
          <p:spPr bwMode="auto">
            <a:xfrm>
              <a:off x="3423" y="0"/>
              <a:ext cx="1340" cy="1688"/>
            </a:xfrm>
            <a:custGeom>
              <a:avLst/>
              <a:gdLst>
                <a:gd name="T0" fmla="*/ 1323 w 1340"/>
                <a:gd name="T1" fmla="*/ 40 h 1688"/>
                <a:gd name="T2" fmla="*/ 1205 w 1340"/>
                <a:gd name="T3" fmla="*/ 24 h 1688"/>
                <a:gd name="T4" fmla="*/ 1172 w 1340"/>
                <a:gd name="T5" fmla="*/ 0 h 1688"/>
                <a:gd name="T6" fmla="*/ 1130 w 1340"/>
                <a:gd name="T7" fmla="*/ 24 h 1688"/>
                <a:gd name="T8" fmla="*/ 1071 w 1340"/>
                <a:gd name="T9" fmla="*/ 120 h 1688"/>
                <a:gd name="T10" fmla="*/ 1012 w 1340"/>
                <a:gd name="T11" fmla="*/ 40 h 1688"/>
                <a:gd name="T12" fmla="*/ 961 w 1340"/>
                <a:gd name="T13" fmla="*/ 136 h 1688"/>
                <a:gd name="T14" fmla="*/ 877 w 1340"/>
                <a:gd name="T15" fmla="*/ 184 h 1688"/>
                <a:gd name="T16" fmla="*/ 809 w 1340"/>
                <a:gd name="T17" fmla="*/ 176 h 1688"/>
                <a:gd name="T18" fmla="*/ 717 w 1340"/>
                <a:gd name="T19" fmla="*/ 248 h 1688"/>
                <a:gd name="T20" fmla="*/ 700 w 1340"/>
                <a:gd name="T21" fmla="*/ 328 h 1688"/>
                <a:gd name="T22" fmla="*/ 645 w 1340"/>
                <a:gd name="T23" fmla="*/ 418 h 1688"/>
                <a:gd name="T24" fmla="*/ 590 w 1340"/>
                <a:gd name="T25" fmla="*/ 504 h 1688"/>
                <a:gd name="T26" fmla="*/ 565 w 1340"/>
                <a:gd name="T27" fmla="*/ 560 h 1688"/>
                <a:gd name="T28" fmla="*/ 472 w 1340"/>
                <a:gd name="T29" fmla="*/ 744 h 1688"/>
                <a:gd name="T30" fmla="*/ 396 w 1340"/>
                <a:gd name="T31" fmla="*/ 848 h 1688"/>
                <a:gd name="T32" fmla="*/ 396 w 1340"/>
                <a:gd name="T33" fmla="*/ 896 h 1688"/>
                <a:gd name="T34" fmla="*/ 304 w 1340"/>
                <a:gd name="T35" fmla="*/ 1024 h 1688"/>
                <a:gd name="T36" fmla="*/ 236 w 1340"/>
                <a:gd name="T37" fmla="*/ 1032 h 1688"/>
                <a:gd name="T38" fmla="*/ 186 w 1340"/>
                <a:gd name="T39" fmla="*/ 1088 h 1688"/>
                <a:gd name="T40" fmla="*/ 93 w 1340"/>
                <a:gd name="T41" fmla="*/ 1144 h 1688"/>
                <a:gd name="T42" fmla="*/ 26 w 1340"/>
                <a:gd name="T43" fmla="*/ 1200 h 1688"/>
                <a:gd name="T44" fmla="*/ 9 w 1340"/>
                <a:gd name="T45" fmla="*/ 1264 h 1688"/>
                <a:gd name="T46" fmla="*/ 9 w 1340"/>
                <a:gd name="T47" fmla="*/ 1304 h 1688"/>
                <a:gd name="T48" fmla="*/ 0 w 1340"/>
                <a:gd name="T49" fmla="*/ 1352 h 1688"/>
                <a:gd name="T50" fmla="*/ 9 w 1340"/>
                <a:gd name="T51" fmla="*/ 1424 h 1688"/>
                <a:gd name="T52" fmla="*/ 51 w 1340"/>
                <a:gd name="T53" fmla="*/ 1464 h 1688"/>
                <a:gd name="T54" fmla="*/ 17 w 1340"/>
                <a:gd name="T55" fmla="*/ 1512 h 1688"/>
                <a:gd name="T56" fmla="*/ 59 w 1340"/>
                <a:gd name="T57" fmla="*/ 1552 h 1688"/>
                <a:gd name="T58" fmla="*/ 17 w 1340"/>
                <a:gd name="T59" fmla="*/ 1584 h 1688"/>
                <a:gd name="T60" fmla="*/ 51 w 1340"/>
                <a:gd name="T61" fmla="*/ 1632 h 1688"/>
                <a:gd name="T62" fmla="*/ 102 w 1340"/>
                <a:gd name="T63" fmla="*/ 1688 h 1688"/>
                <a:gd name="T64" fmla="*/ 278 w 1340"/>
                <a:gd name="T65" fmla="*/ 1624 h 1688"/>
                <a:gd name="T66" fmla="*/ 346 w 1340"/>
                <a:gd name="T67" fmla="*/ 1576 h 1688"/>
                <a:gd name="T68" fmla="*/ 388 w 1340"/>
                <a:gd name="T69" fmla="*/ 1512 h 1688"/>
                <a:gd name="T70" fmla="*/ 422 w 1340"/>
                <a:gd name="T71" fmla="*/ 1592 h 1688"/>
                <a:gd name="T72" fmla="*/ 489 w 1340"/>
                <a:gd name="T73" fmla="*/ 1456 h 1688"/>
                <a:gd name="T74" fmla="*/ 514 w 1340"/>
                <a:gd name="T75" fmla="*/ 1288 h 1688"/>
                <a:gd name="T76" fmla="*/ 455 w 1340"/>
                <a:gd name="T77" fmla="*/ 1048 h 1688"/>
                <a:gd name="T78" fmla="*/ 582 w 1340"/>
                <a:gd name="T79" fmla="*/ 912 h 1688"/>
                <a:gd name="T80" fmla="*/ 590 w 1340"/>
                <a:gd name="T81" fmla="*/ 712 h 1688"/>
                <a:gd name="T82" fmla="*/ 691 w 1340"/>
                <a:gd name="T83" fmla="*/ 568 h 1688"/>
                <a:gd name="T84" fmla="*/ 717 w 1340"/>
                <a:gd name="T85" fmla="*/ 440 h 1688"/>
                <a:gd name="T86" fmla="*/ 851 w 1340"/>
                <a:gd name="T87" fmla="*/ 400 h 1688"/>
                <a:gd name="T88" fmla="*/ 851 w 1340"/>
                <a:gd name="T89" fmla="*/ 296 h 1688"/>
                <a:gd name="T90" fmla="*/ 1037 w 1340"/>
                <a:gd name="T91" fmla="*/ 304 h 1688"/>
                <a:gd name="T92" fmla="*/ 1113 w 1340"/>
                <a:gd name="T93" fmla="*/ 176 h 1688"/>
                <a:gd name="T94" fmla="*/ 1264 w 1340"/>
                <a:gd name="T95" fmla="*/ 168 h 1688"/>
                <a:gd name="T96" fmla="*/ 1340 w 1340"/>
                <a:gd name="T97" fmla="*/ 144 h 16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40" h="1688">
                  <a:moveTo>
                    <a:pt x="1239" y="104"/>
                  </a:moveTo>
                  <a:lnTo>
                    <a:pt x="1281" y="80"/>
                  </a:lnTo>
                  <a:lnTo>
                    <a:pt x="1323" y="40"/>
                  </a:lnTo>
                  <a:lnTo>
                    <a:pt x="1239" y="16"/>
                  </a:lnTo>
                  <a:lnTo>
                    <a:pt x="1214" y="8"/>
                  </a:lnTo>
                  <a:lnTo>
                    <a:pt x="1205" y="24"/>
                  </a:lnTo>
                  <a:lnTo>
                    <a:pt x="1180" y="56"/>
                  </a:lnTo>
                  <a:lnTo>
                    <a:pt x="1172" y="16"/>
                  </a:lnTo>
                  <a:lnTo>
                    <a:pt x="1172" y="0"/>
                  </a:lnTo>
                  <a:lnTo>
                    <a:pt x="1146" y="0"/>
                  </a:lnTo>
                  <a:lnTo>
                    <a:pt x="1130" y="0"/>
                  </a:lnTo>
                  <a:lnTo>
                    <a:pt x="1130" y="24"/>
                  </a:lnTo>
                  <a:lnTo>
                    <a:pt x="1130" y="64"/>
                  </a:lnTo>
                  <a:lnTo>
                    <a:pt x="1104" y="24"/>
                  </a:lnTo>
                  <a:lnTo>
                    <a:pt x="1071" y="120"/>
                  </a:lnTo>
                  <a:lnTo>
                    <a:pt x="1062" y="48"/>
                  </a:lnTo>
                  <a:lnTo>
                    <a:pt x="1037" y="24"/>
                  </a:lnTo>
                  <a:lnTo>
                    <a:pt x="1012" y="40"/>
                  </a:lnTo>
                  <a:lnTo>
                    <a:pt x="961" y="80"/>
                  </a:lnTo>
                  <a:lnTo>
                    <a:pt x="953" y="112"/>
                  </a:lnTo>
                  <a:lnTo>
                    <a:pt x="961" y="136"/>
                  </a:lnTo>
                  <a:lnTo>
                    <a:pt x="902" y="144"/>
                  </a:lnTo>
                  <a:lnTo>
                    <a:pt x="885" y="160"/>
                  </a:lnTo>
                  <a:lnTo>
                    <a:pt x="877" y="184"/>
                  </a:lnTo>
                  <a:lnTo>
                    <a:pt x="851" y="192"/>
                  </a:lnTo>
                  <a:lnTo>
                    <a:pt x="826" y="192"/>
                  </a:lnTo>
                  <a:lnTo>
                    <a:pt x="809" y="176"/>
                  </a:lnTo>
                  <a:lnTo>
                    <a:pt x="784" y="176"/>
                  </a:lnTo>
                  <a:lnTo>
                    <a:pt x="750" y="208"/>
                  </a:lnTo>
                  <a:lnTo>
                    <a:pt x="717" y="248"/>
                  </a:lnTo>
                  <a:lnTo>
                    <a:pt x="683" y="296"/>
                  </a:lnTo>
                  <a:lnTo>
                    <a:pt x="683" y="320"/>
                  </a:lnTo>
                  <a:lnTo>
                    <a:pt x="700" y="328"/>
                  </a:lnTo>
                  <a:lnTo>
                    <a:pt x="659" y="374"/>
                  </a:lnTo>
                  <a:lnTo>
                    <a:pt x="641" y="368"/>
                  </a:lnTo>
                  <a:lnTo>
                    <a:pt x="645" y="418"/>
                  </a:lnTo>
                  <a:lnTo>
                    <a:pt x="616" y="456"/>
                  </a:lnTo>
                  <a:lnTo>
                    <a:pt x="599" y="480"/>
                  </a:lnTo>
                  <a:lnTo>
                    <a:pt x="590" y="504"/>
                  </a:lnTo>
                  <a:lnTo>
                    <a:pt x="607" y="520"/>
                  </a:lnTo>
                  <a:lnTo>
                    <a:pt x="573" y="536"/>
                  </a:lnTo>
                  <a:lnTo>
                    <a:pt x="565" y="560"/>
                  </a:lnTo>
                  <a:lnTo>
                    <a:pt x="540" y="576"/>
                  </a:lnTo>
                  <a:lnTo>
                    <a:pt x="523" y="624"/>
                  </a:lnTo>
                  <a:lnTo>
                    <a:pt x="472" y="744"/>
                  </a:lnTo>
                  <a:lnTo>
                    <a:pt x="455" y="816"/>
                  </a:lnTo>
                  <a:lnTo>
                    <a:pt x="439" y="840"/>
                  </a:lnTo>
                  <a:lnTo>
                    <a:pt x="396" y="848"/>
                  </a:lnTo>
                  <a:lnTo>
                    <a:pt x="405" y="872"/>
                  </a:lnTo>
                  <a:lnTo>
                    <a:pt x="413" y="888"/>
                  </a:lnTo>
                  <a:lnTo>
                    <a:pt x="396" y="896"/>
                  </a:lnTo>
                  <a:lnTo>
                    <a:pt x="346" y="952"/>
                  </a:lnTo>
                  <a:lnTo>
                    <a:pt x="321" y="1008"/>
                  </a:lnTo>
                  <a:lnTo>
                    <a:pt x="304" y="1024"/>
                  </a:lnTo>
                  <a:lnTo>
                    <a:pt x="295" y="1032"/>
                  </a:lnTo>
                  <a:lnTo>
                    <a:pt x="262" y="1024"/>
                  </a:lnTo>
                  <a:lnTo>
                    <a:pt x="236" y="1032"/>
                  </a:lnTo>
                  <a:lnTo>
                    <a:pt x="228" y="1040"/>
                  </a:lnTo>
                  <a:lnTo>
                    <a:pt x="220" y="1064"/>
                  </a:lnTo>
                  <a:lnTo>
                    <a:pt x="186" y="1088"/>
                  </a:lnTo>
                  <a:lnTo>
                    <a:pt x="152" y="1104"/>
                  </a:lnTo>
                  <a:lnTo>
                    <a:pt x="127" y="1128"/>
                  </a:lnTo>
                  <a:lnTo>
                    <a:pt x="93" y="1144"/>
                  </a:lnTo>
                  <a:lnTo>
                    <a:pt x="68" y="1168"/>
                  </a:lnTo>
                  <a:lnTo>
                    <a:pt x="51" y="1192"/>
                  </a:lnTo>
                  <a:lnTo>
                    <a:pt x="26" y="1200"/>
                  </a:lnTo>
                  <a:lnTo>
                    <a:pt x="17" y="1208"/>
                  </a:lnTo>
                  <a:lnTo>
                    <a:pt x="17" y="1248"/>
                  </a:lnTo>
                  <a:lnTo>
                    <a:pt x="9" y="1264"/>
                  </a:lnTo>
                  <a:lnTo>
                    <a:pt x="17" y="1272"/>
                  </a:lnTo>
                  <a:lnTo>
                    <a:pt x="17" y="1288"/>
                  </a:lnTo>
                  <a:lnTo>
                    <a:pt x="9" y="1304"/>
                  </a:lnTo>
                  <a:lnTo>
                    <a:pt x="17" y="1312"/>
                  </a:lnTo>
                  <a:lnTo>
                    <a:pt x="17" y="1328"/>
                  </a:lnTo>
                  <a:lnTo>
                    <a:pt x="0" y="1352"/>
                  </a:lnTo>
                  <a:lnTo>
                    <a:pt x="17" y="1384"/>
                  </a:lnTo>
                  <a:lnTo>
                    <a:pt x="43" y="1408"/>
                  </a:lnTo>
                  <a:lnTo>
                    <a:pt x="9" y="1424"/>
                  </a:lnTo>
                  <a:lnTo>
                    <a:pt x="34" y="1432"/>
                  </a:lnTo>
                  <a:lnTo>
                    <a:pt x="9" y="1480"/>
                  </a:lnTo>
                  <a:lnTo>
                    <a:pt x="51" y="1464"/>
                  </a:lnTo>
                  <a:lnTo>
                    <a:pt x="51" y="1480"/>
                  </a:lnTo>
                  <a:lnTo>
                    <a:pt x="43" y="1488"/>
                  </a:lnTo>
                  <a:lnTo>
                    <a:pt x="17" y="1512"/>
                  </a:lnTo>
                  <a:lnTo>
                    <a:pt x="17" y="1544"/>
                  </a:lnTo>
                  <a:lnTo>
                    <a:pt x="43" y="1544"/>
                  </a:lnTo>
                  <a:lnTo>
                    <a:pt x="59" y="1552"/>
                  </a:lnTo>
                  <a:lnTo>
                    <a:pt x="59" y="1568"/>
                  </a:lnTo>
                  <a:lnTo>
                    <a:pt x="34" y="1584"/>
                  </a:lnTo>
                  <a:lnTo>
                    <a:pt x="17" y="1584"/>
                  </a:lnTo>
                  <a:lnTo>
                    <a:pt x="9" y="1592"/>
                  </a:lnTo>
                  <a:lnTo>
                    <a:pt x="26" y="1616"/>
                  </a:lnTo>
                  <a:lnTo>
                    <a:pt x="51" y="1632"/>
                  </a:lnTo>
                  <a:lnTo>
                    <a:pt x="76" y="1656"/>
                  </a:lnTo>
                  <a:lnTo>
                    <a:pt x="118" y="1664"/>
                  </a:lnTo>
                  <a:lnTo>
                    <a:pt x="102" y="1688"/>
                  </a:lnTo>
                  <a:lnTo>
                    <a:pt x="177" y="1688"/>
                  </a:lnTo>
                  <a:lnTo>
                    <a:pt x="236" y="1664"/>
                  </a:lnTo>
                  <a:lnTo>
                    <a:pt x="278" y="1624"/>
                  </a:lnTo>
                  <a:lnTo>
                    <a:pt x="312" y="1576"/>
                  </a:lnTo>
                  <a:lnTo>
                    <a:pt x="329" y="1584"/>
                  </a:lnTo>
                  <a:lnTo>
                    <a:pt x="346" y="1576"/>
                  </a:lnTo>
                  <a:lnTo>
                    <a:pt x="363" y="1544"/>
                  </a:lnTo>
                  <a:lnTo>
                    <a:pt x="363" y="1512"/>
                  </a:lnTo>
                  <a:lnTo>
                    <a:pt x="388" y="1512"/>
                  </a:lnTo>
                  <a:lnTo>
                    <a:pt x="396" y="1528"/>
                  </a:lnTo>
                  <a:lnTo>
                    <a:pt x="405" y="1560"/>
                  </a:lnTo>
                  <a:lnTo>
                    <a:pt x="422" y="1592"/>
                  </a:lnTo>
                  <a:lnTo>
                    <a:pt x="439" y="1584"/>
                  </a:lnTo>
                  <a:lnTo>
                    <a:pt x="455" y="1488"/>
                  </a:lnTo>
                  <a:lnTo>
                    <a:pt x="489" y="1456"/>
                  </a:lnTo>
                  <a:lnTo>
                    <a:pt x="489" y="1368"/>
                  </a:lnTo>
                  <a:lnTo>
                    <a:pt x="514" y="1328"/>
                  </a:lnTo>
                  <a:lnTo>
                    <a:pt x="514" y="1288"/>
                  </a:lnTo>
                  <a:lnTo>
                    <a:pt x="472" y="1248"/>
                  </a:lnTo>
                  <a:lnTo>
                    <a:pt x="472" y="1168"/>
                  </a:lnTo>
                  <a:lnTo>
                    <a:pt x="455" y="1048"/>
                  </a:lnTo>
                  <a:lnTo>
                    <a:pt x="489" y="976"/>
                  </a:lnTo>
                  <a:lnTo>
                    <a:pt x="565" y="968"/>
                  </a:lnTo>
                  <a:lnTo>
                    <a:pt x="582" y="912"/>
                  </a:lnTo>
                  <a:lnTo>
                    <a:pt x="540" y="888"/>
                  </a:lnTo>
                  <a:lnTo>
                    <a:pt x="590" y="808"/>
                  </a:lnTo>
                  <a:lnTo>
                    <a:pt x="590" y="712"/>
                  </a:lnTo>
                  <a:lnTo>
                    <a:pt x="632" y="688"/>
                  </a:lnTo>
                  <a:lnTo>
                    <a:pt x="632" y="624"/>
                  </a:lnTo>
                  <a:lnTo>
                    <a:pt x="691" y="568"/>
                  </a:lnTo>
                  <a:lnTo>
                    <a:pt x="683" y="528"/>
                  </a:lnTo>
                  <a:lnTo>
                    <a:pt x="683" y="480"/>
                  </a:lnTo>
                  <a:lnTo>
                    <a:pt x="717" y="440"/>
                  </a:lnTo>
                  <a:lnTo>
                    <a:pt x="759" y="440"/>
                  </a:lnTo>
                  <a:lnTo>
                    <a:pt x="776" y="384"/>
                  </a:lnTo>
                  <a:lnTo>
                    <a:pt x="851" y="400"/>
                  </a:lnTo>
                  <a:lnTo>
                    <a:pt x="851" y="320"/>
                  </a:lnTo>
                  <a:lnTo>
                    <a:pt x="868" y="312"/>
                  </a:lnTo>
                  <a:lnTo>
                    <a:pt x="851" y="296"/>
                  </a:lnTo>
                  <a:lnTo>
                    <a:pt x="894" y="272"/>
                  </a:lnTo>
                  <a:lnTo>
                    <a:pt x="995" y="320"/>
                  </a:lnTo>
                  <a:lnTo>
                    <a:pt x="1037" y="304"/>
                  </a:lnTo>
                  <a:lnTo>
                    <a:pt x="1096" y="320"/>
                  </a:lnTo>
                  <a:lnTo>
                    <a:pt x="1113" y="248"/>
                  </a:lnTo>
                  <a:lnTo>
                    <a:pt x="1113" y="176"/>
                  </a:lnTo>
                  <a:lnTo>
                    <a:pt x="1146" y="136"/>
                  </a:lnTo>
                  <a:lnTo>
                    <a:pt x="1197" y="136"/>
                  </a:lnTo>
                  <a:lnTo>
                    <a:pt x="1264" y="168"/>
                  </a:lnTo>
                  <a:lnTo>
                    <a:pt x="1281" y="208"/>
                  </a:lnTo>
                  <a:lnTo>
                    <a:pt x="1306" y="176"/>
                  </a:lnTo>
                  <a:lnTo>
                    <a:pt x="1340" y="144"/>
                  </a:lnTo>
                  <a:lnTo>
                    <a:pt x="1340" y="120"/>
                  </a:lnTo>
                  <a:lnTo>
                    <a:pt x="1239" y="10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sp>
          <p:nvSpPr>
            <p:cNvPr id="106" name="Freeform 105"/>
            <p:cNvSpPr>
              <a:spLocks/>
            </p:cNvSpPr>
            <p:nvPr/>
          </p:nvSpPr>
          <p:spPr bwMode="auto">
            <a:xfrm>
              <a:off x="3423" y="-8"/>
              <a:ext cx="1340" cy="1688"/>
            </a:xfrm>
            <a:custGeom>
              <a:avLst/>
              <a:gdLst>
                <a:gd name="T0" fmla="*/ 1323 w 1340"/>
                <a:gd name="T1" fmla="*/ 40 h 1688"/>
                <a:gd name="T2" fmla="*/ 1205 w 1340"/>
                <a:gd name="T3" fmla="*/ 24 h 1688"/>
                <a:gd name="T4" fmla="*/ 1172 w 1340"/>
                <a:gd name="T5" fmla="*/ 0 h 1688"/>
                <a:gd name="T6" fmla="*/ 1130 w 1340"/>
                <a:gd name="T7" fmla="*/ 24 h 1688"/>
                <a:gd name="T8" fmla="*/ 1071 w 1340"/>
                <a:gd name="T9" fmla="*/ 120 h 1688"/>
                <a:gd name="T10" fmla="*/ 1012 w 1340"/>
                <a:gd name="T11" fmla="*/ 40 h 1688"/>
                <a:gd name="T12" fmla="*/ 961 w 1340"/>
                <a:gd name="T13" fmla="*/ 136 h 1688"/>
                <a:gd name="T14" fmla="*/ 877 w 1340"/>
                <a:gd name="T15" fmla="*/ 184 h 1688"/>
                <a:gd name="T16" fmla="*/ 809 w 1340"/>
                <a:gd name="T17" fmla="*/ 176 h 1688"/>
                <a:gd name="T18" fmla="*/ 717 w 1340"/>
                <a:gd name="T19" fmla="*/ 248 h 1688"/>
                <a:gd name="T20" fmla="*/ 700 w 1340"/>
                <a:gd name="T21" fmla="*/ 328 h 1688"/>
                <a:gd name="T22" fmla="*/ 645 w 1340"/>
                <a:gd name="T23" fmla="*/ 422 h 1688"/>
                <a:gd name="T24" fmla="*/ 590 w 1340"/>
                <a:gd name="T25" fmla="*/ 504 h 1688"/>
                <a:gd name="T26" fmla="*/ 565 w 1340"/>
                <a:gd name="T27" fmla="*/ 560 h 1688"/>
                <a:gd name="T28" fmla="*/ 472 w 1340"/>
                <a:gd name="T29" fmla="*/ 744 h 1688"/>
                <a:gd name="T30" fmla="*/ 396 w 1340"/>
                <a:gd name="T31" fmla="*/ 848 h 1688"/>
                <a:gd name="T32" fmla="*/ 396 w 1340"/>
                <a:gd name="T33" fmla="*/ 896 h 1688"/>
                <a:gd name="T34" fmla="*/ 304 w 1340"/>
                <a:gd name="T35" fmla="*/ 1024 h 1688"/>
                <a:gd name="T36" fmla="*/ 236 w 1340"/>
                <a:gd name="T37" fmla="*/ 1032 h 1688"/>
                <a:gd name="T38" fmla="*/ 186 w 1340"/>
                <a:gd name="T39" fmla="*/ 1088 h 1688"/>
                <a:gd name="T40" fmla="*/ 93 w 1340"/>
                <a:gd name="T41" fmla="*/ 1144 h 1688"/>
                <a:gd name="T42" fmla="*/ 26 w 1340"/>
                <a:gd name="T43" fmla="*/ 1200 h 1688"/>
                <a:gd name="T44" fmla="*/ 9 w 1340"/>
                <a:gd name="T45" fmla="*/ 1264 h 1688"/>
                <a:gd name="T46" fmla="*/ 9 w 1340"/>
                <a:gd name="T47" fmla="*/ 1304 h 1688"/>
                <a:gd name="T48" fmla="*/ 0 w 1340"/>
                <a:gd name="T49" fmla="*/ 1352 h 1688"/>
                <a:gd name="T50" fmla="*/ 9 w 1340"/>
                <a:gd name="T51" fmla="*/ 1424 h 1688"/>
                <a:gd name="T52" fmla="*/ 51 w 1340"/>
                <a:gd name="T53" fmla="*/ 1464 h 1688"/>
                <a:gd name="T54" fmla="*/ 17 w 1340"/>
                <a:gd name="T55" fmla="*/ 1512 h 1688"/>
                <a:gd name="T56" fmla="*/ 59 w 1340"/>
                <a:gd name="T57" fmla="*/ 1552 h 1688"/>
                <a:gd name="T58" fmla="*/ 17 w 1340"/>
                <a:gd name="T59" fmla="*/ 1584 h 1688"/>
                <a:gd name="T60" fmla="*/ 51 w 1340"/>
                <a:gd name="T61" fmla="*/ 1632 h 1688"/>
                <a:gd name="T62" fmla="*/ 102 w 1340"/>
                <a:gd name="T63" fmla="*/ 1688 h 1688"/>
                <a:gd name="T64" fmla="*/ 278 w 1340"/>
                <a:gd name="T65" fmla="*/ 1624 h 1688"/>
                <a:gd name="T66" fmla="*/ 346 w 1340"/>
                <a:gd name="T67" fmla="*/ 1576 h 1688"/>
                <a:gd name="T68" fmla="*/ 388 w 1340"/>
                <a:gd name="T69" fmla="*/ 1512 h 1688"/>
                <a:gd name="T70" fmla="*/ 422 w 1340"/>
                <a:gd name="T71" fmla="*/ 1592 h 1688"/>
                <a:gd name="T72" fmla="*/ 489 w 1340"/>
                <a:gd name="T73" fmla="*/ 1456 h 1688"/>
                <a:gd name="T74" fmla="*/ 514 w 1340"/>
                <a:gd name="T75" fmla="*/ 1288 h 1688"/>
                <a:gd name="T76" fmla="*/ 455 w 1340"/>
                <a:gd name="T77" fmla="*/ 1048 h 1688"/>
                <a:gd name="T78" fmla="*/ 582 w 1340"/>
                <a:gd name="T79" fmla="*/ 912 h 1688"/>
                <a:gd name="T80" fmla="*/ 590 w 1340"/>
                <a:gd name="T81" fmla="*/ 712 h 1688"/>
                <a:gd name="T82" fmla="*/ 691 w 1340"/>
                <a:gd name="T83" fmla="*/ 568 h 1688"/>
                <a:gd name="T84" fmla="*/ 717 w 1340"/>
                <a:gd name="T85" fmla="*/ 440 h 1688"/>
                <a:gd name="T86" fmla="*/ 851 w 1340"/>
                <a:gd name="T87" fmla="*/ 400 h 1688"/>
                <a:gd name="T88" fmla="*/ 851 w 1340"/>
                <a:gd name="T89" fmla="*/ 296 h 1688"/>
                <a:gd name="T90" fmla="*/ 1037 w 1340"/>
                <a:gd name="T91" fmla="*/ 304 h 1688"/>
                <a:gd name="T92" fmla="*/ 1113 w 1340"/>
                <a:gd name="T93" fmla="*/ 176 h 1688"/>
                <a:gd name="T94" fmla="*/ 1264 w 1340"/>
                <a:gd name="T95" fmla="*/ 168 h 1688"/>
                <a:gd name="T96" fmla="*/ 1340 w 1340"/>
                <a:gd name="T97" fmla="*/ 144 h 1688"/>
                <a:gd name="T98" fmla="*/ 1239 w 1340"/>
                <a:gd name="T99" fmla="*/ 104 h 16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40" h="1688">
                  <a:moveTo>
                    <a:pt x="1239" y="104"/>
                  </a:moveTo>
                  <a:lnTo>
                    <a:pt x="1281" y="80"/>
                  </a:lnTo>
                  <a:lnTo>
                    <a:pt x="1323" y="40"/>
                  </a:lnTo>
                  <a:lnTo>
                    <a:pt x="1239" y="16"/>
                  </a:lnTo>
                  <a:lnTo>
                    <a:pt x="1214" y="8"/>
                  </a:lnTo>
                  <a:lnTo>
                    <a:pt x="1205" y="24"/>
                  </a:lnTo>
                  <a:lnTo>
                    <a:pt x="1180" y="56"/>
                  </a:lnTo>
                  <a:lnTo>
                    <a:pt x="1172" y="16"/>
                  </a:lnTo>
                  <a:lnTo>
                    <a:pt x="1172" y="0"/>
                  </a:lnTo>
                  <a:lnTo>
                    <a:pt x="1146" y="0"/>
                  </a:lnTo>
                  <a:lnTo>
                    <a:pt x="1130" y="0"/>
                  </a:lnTo>
                  <a:lnTo>
                    <a:pt x="1130" y="24"/>
                  </a:lnTo>
                  <a:lnTo>
                    <a:pt x="1130" y="64"/>
                  </a:lnTo>
                  <a:lnTo>
                    <a:pt x="1104" y="24"/>
                  </a:lnTo>
                  <a:lnTo>
                    <a:pt x="1071" y="120"/>
                  </a:lnTo>
                  <a:lnTo>
                    <a:pt x="1062" y="48"/>
                  </a:lnTo>
                  <a:lnTo>
                    <a:pt x="1037" y="24"/>
                  </a:lnTo>
                  <a:lnTo>
                    <a:pt x="1012" y="40"/>
                  </a:lnTo>
                  <a:lnTo>
                    <a:pt x="961" y="80"/>
                  </a:lnTo>
                  <a:lnTo>
                    <a:pt x="953" y="112"/>
                  </a:lnTo>
                  <a:lnTo>
                    <a:pt x="961" y="136"/>
                  </a:lnTo>
                  <a:lnTo>
                    <a:pt x="902" y="144"/>
                  </a:lnTo>
                  <a:lnTo>
                    <a:pt x="885" y="160"/>
                  </a:lnTo>
                  <a:lnTo>
                    <a:pt x="877" y="184"/>
                  </a:lnTo>
                  <a:lnTo>
                    <a:pt x="851" y="192"/>
                  </a:lnTo>
                  <a:lnTo>
                    <a:pt x="826" y="192"/>
                  </a:lnTo>
                  <a:lnTo>
                    <a:pt x="809" y="176"/>
                  </a:lnTo>
                  <a:lnTo>
                    <a:pt x="784" y="176"/>
                  </a:lnTo>
                  <a:lnTo>
                    <a:pt x="750" y="208"/>
                  </a:lnTo>
                  <a:lnTo>
                    <a:pt x="717" y="248"/>
                  </a:lnTo>
                  <a:lnTo>
                    <a:pt x="683" y="296"/>
                  </a:lnTo>
                  <a:lnTo>
                    <a:pt x="683" y="320"/>
                  </a:lnTo>
                  <a:lnTo>
                    <a:pt x="700" y="328"/>
                  </a:lnTo>
                  <a:lnTo>
                    <a:pt x="658" y="376"/>
                  </a:lnTo>
                  <a:lnTo>
                    <a:pt x="639" y="374"/>
                  </a:lnTo>
                  <a:lnTo>
                    <a:pt x="645" y="422"/>
                  </a:lnTo>
                  <a:lnTo>
                    <a:pt x="616" y="456"/>
                  </a:lnTo>
                  <a:lnTo>
                    <a:pt x="599" y="480"/>
                  </a:lnTo>
                  <a:lnTo>
                    <a:pt x="590" y="504"/>
                  </a:lnTo>
                  <a:lnTo>
                    <a:pt x="607" y="520"/>
                  </a:lnTo>
                  <a:lnTo>
                    <a:pt x="573" y="536"/>
                  </a:lnTo>
                  <a:lnTo>
                    <a:pt x="565" y="560"/>
                  </a:lnTo>
                  <a:lnTo>
                    <a:pt x="540" y="576"/>
                  </a:lnTo>
                  <a:lnTo>
                    <a:pt x="523" y="624"/>
                  </a:lnTo>
                  <a:lnTo>
                    <a:pt x="472" y="744"/>
                  </a:lnTo>
                  <a:lnTo>
                    <a:pt x="455" y="816"/>
                  </a:lnTo>
                  <a:lnTo>
                    <a:pt x="439" y="840"/>
                  </a:lnTo>
                  <a:lnTo>
                    <a:pt x="396" y="848"/>
                  </a:lnTo>
                  <a:lnTo>
                    <a:pt x="405" y="872"/>
                  </a:lnTo>
                  <a:lnTo>
                    <a:pt x="413" y="888"/>
                  </a:lnTo>
                  <a:lnTo>
                    <a:pt x="396" y="896"/>
                  </a:lnTo>
                  <a:lnTo>
                    <a:pt x="346" y="952"/>
                  </a:lnTo>
                  <a:lnTo>
                    <a:pt x="321" y="1008"/>
                  </a:lnTo>
                  <a:lnTo>
                    <a:pt x="304" y="1024"/>
                  </a:lnTo>
                  <a:lnTo>
                    <a:pt x="295" y="1032"/>
                  </a:lnTo>
                  <a:lnTo>
                    <a:pt x="262" y="1024"/>
                  </a:lnTo>
                  <a:lnTo>
                    <a:pt x="236" y="1032"/>
                  </a:lnTo>
                  <a:lnTo>
                    <a:pt x="228" y="1040"/>
                  </a:lnTo>
                  <a:lnTo>
                    <a:pt x="220" y="1064"/>
                  </a:lnTo>
                  <a:lnTo>
                    <a:pt x="186" y="1088"/>
                  </a:lnTo>
                  <a:lnTo>
                    <a:pt x="152" y="1104"/>
                  </a:lnTo>
                  <a:lnTo>
                    <a:pt x="127" y="1128"/>
                  </a:lnTo>
                  <a:lnTo>
                    <a:pt x="93" y="1144"/>
                  </a:lnTo>
                  <a:lnTo>
                    <a:pt x="68" y="1168"/>
                  </a:lnTo>
                  <a:lnTo>
                    <a:pt x="51" y="1192"/>
                  </a:lnTo>
                  <a:lnTo>
                    <a:pt x="26" y="1200"/>
                  </a:lnTo>
                  <a:lnTo>
                    <a:pt x="17" y="1208"/>
                  </a:lnTo>
                  <a:lnTo>
                    <a:pt x="17" y="1248"/>
                  </a:lnTo>
                  <a:lnTo>
                    <a:pt x="9" y="1264"/>
                  </a:lnTo>
                  <a:lnTo>
                    <a:pt x="17" y="1272"/>
                  </a:lnTo>
                  <a:lnTo>
                    <a:pt x="17" y="1288"/>
                  </a:lnTo>
                  <a:lnTo>
                    <a:pt x="9" y="1304"/>
                  </a:lnTo>
                  <a:lnTo>
                    <a:pt x="17" y="1312"/>
                  </a:lnTo>
                  <a:lnTo>
                    <a:pt x="17" y="1328"/>
                  </a:lnTo>
                  <a:lnTo>
                    <a:pt x="0" y="1352"/>
                  </a:lnTo>
                  <a:lnTo>
                    <a:pt x="17" y="1384"/>
                  </a:lnTo>
                  <a:lnTo>
                    <a:pt x="43" y="1408"/>
                  </a:lnTo>
                  <a:lnTo>
                    <a:pt x="9" y="1424"/>
                  </a:lnTo>
                  <a:lnTo>
                    <a:pt x="34" y="1432"/>
                  </a:lnTo>
                  <a:lnTo>
                    <a:pt x="9" y="1480"/>
                  </a:lnTo>
                  <a:lnTo>
                    <a:pt x="51" y="1464"/>
                  </a:lnTo>
                  <a:lnTo>
                    <a:pt x="51" y="1480"/>
                  </a:lnTo>
                  <a:lnTo>
                    <a:pt x="43" y="1488"/>
                  </a:lnTo>
                  <a:lnTo>
                    <a:pt x="17" y="1512"/>
                  </a:lnTo>
                  <a:lnTo>
                    <a:pt x="17" y="1544"/>
                  </a:lnTo>
                  <a:lnTo>
                    <a:pt x="43" y="1544"/>
                  </a:lnTo>
                  <a:lnTo>
                    <a:pt x="59" y="1552"/>
                  </a:lnTo>
                  <a:lnTo>
                    <a:pt x="59" y="1568"/>
                  </a:lnTo>
                  <a:lnTo>
                    <a:pt x="34" y="1584"/>
                  </a:lnTo>
                  <a:lnTo>
                    <a:pt x="17" y="1584"/>
                  </a:lnTo>
                  <a:lnTo>
                    <a:pt x="9" y="1592"/>
                  </a:lnTo>
                  <a:lnTo>
                    <a:pt x="26" y="1616"/>
                  </a:lnTo>
                  <a:lnTo>
                    <a:pt x="51" y="1632"/>
                  </a:lnTo>
                  <a:lnTo>
                    <a:pt x="76" y="1656"/>
                  </a:lnTo>
                  <a:lnTo>
                    <a:pt x="118" y="1664"/>
                  </a:lnTo>
                  <a:lnTo>
                    <a:pt x="102" y="1688"/>
                  </a:lnTo>
                  <a:lnTo>
                    <a:pt x="177" y="1688"/>
                  </a:lnTo>
                  <a:lnTo>
                    <a:pt x="236" y="1664"/>
                  </a:lnTo>
                  <a:lnTo>
                    <a:pt x="278" y="1624"/>
                  </a:lnTo>
                  <a:lnTo>
                    <a:pt x="312" y="1576"/>
                  </a:lnTo>
                  <a:lnTo>
                    <a:pt x="329" y="1584"/>
                  </a:lnTo>
                  <a:lnTo>
                    <a:pt x="346" y="1576"/>
                  </a:lnTo>
                  <a:lnTo>
                    <a:pt x="363" y="1544"/>
                  </a:lnTo>
                  <a:lnTo>
                    <a:pt x="363" y="1512"/>
                  </a:lnTo>
                  <a:lnTo>
                    <a:pt x="388" y="1512"/>
                  </a:lnTo>
                  <a:lnTo>
                    <a:pt x="396" y="1528"/>
                  </a:lnTo>
                  <a:lnTo>
                    <a:pt x="405" y="1560"/>
                  </a:lnTo>
                  <a:lnTo>
                    <a:pt x="422" y="1592"/>
                  </a:lnTo>
                  <a:lnTo>
                    <a:pt x="439" y="1584"/>
                  </a:lnTo>
                  <a:lnTo>
                    <a:pt x="455" y="1488"/>
                  </a:lnTo>
                  <a:lnTo>
                    <a:pt x="489" y="1456"/>
                  </a:lnTo>
                  <a:lnTo>
                    <a:pt x="489" y="1368"/>
                  </a:lnTo>
                  <a:lnTo>
                    <a:pt x="514" y="1328"/>
                  </a:lnTo>
                  <a:lnTo>
                    <a:pt x="514" y="1288"/>
                  </a:lnTo>
                  <a:lnTo>
                    <a:pt x="472" y="1248"/>
                  </a:lnTo>
                  <a:lnTo>
                    <a:pt x="472" y="1168"/>
                  </a:lnTo>
                  <a:lnTo>
                    <a:pt x="455" y="1048"/>
                  </a:lnTo>
                  <a:lnTo>
                    <a:pt x="489" y="976"/>
                  </a:lnTo>
                  <a:lnTo>
                    <a:pt x="565" y="968"/>
                  </a:lnTo>
                  <a:lnTo>
                    <a:pt x="582" y="912"/>
                  </a:lnTo>
                  <a:lnTo>
                    <a:pt x="540" y="888"/>
                  </a:lnTo>
                  <a:lnTo>
                    <a:pt x="590" y="808"/>
                  </a:lnTo>
                  <a:lnTo>
                    <a:pt x="590" y="712"/>
                  </a:lnTo>
                  <a:lnTo>
                    <a:pt x="632" y="688"/>
                  </a:lnTo>
                  <a:lnTo>
                    <a:pt x="632" y="624"/>
                  </a:lnTo>
                  <a:lnTo>
                    <a:pt x="691" y="568"/>
                  </a:lnTo>
                  <a:lnTo>
                    <a:pt x="683" y="528"/>
                  </a:lnTo>
                  <a:lnTo>
                    <a:pt x="683" y="480"/>
                  </a:lnTo>
                  <a:lnTo>
                    <a:pt x="717" y="440"/>
                  </a:lnTo>
                  <a:lnTo>
                    <a:pt x="759" y="440"/>
                  </a:lnTo>
                  <a:lnTo>
                    <a:pt x="776" y="384"/>
                  </a:lnTo>
                  <a:lnTo>
                    <a:pt x="851" y="400"/>
                  </a:lnTo>
                  <a:lnTo>
                    <a:pt x="851" y="320"/>
                  </a:lnTo>
                  <a:lnTo>
                    <a:pt x="868" y="312"/>
                  </a:lnTo>
                  <a:lnTo>
                    <a:pt x="851" y="296"/>
                  </a:lnTo>
                  <a:lnTo>
                    <a:pt x="894" y="272"/>
                  </a:lnTo>
                  <a:lnTo>
                    <a:pt x="995" y="320"/>
                  </a:lnTo>
                  <a:lnTo>
                    <a:pt x="1037" y="304"/>
                  </a:lnTo>
                  <a:lnTo>
                    <a:pt x="1096" y="320"/>
                  </a:lnTo>
                  <a:lnTo>
                    <a:pt x="1113" y="248"/>
                  </a:lnTo>
                  <a:lnTo>
                    <a:pt x="1113" y="176"/>
                  </a:lnTo>
                  <a:lnTo>
                    <a:pt x="1146" y="136"/>
                  </a:lnTo>
                  <a:lnTo>
                    <a:pt x="1197" y="136"/>
                  </a:lnTo>
                  <a:lnTo>
                    <a:pt x="1264" y="168"/>
                  </a:lnTo>
                  <a:lnTo>
                    <a:pt x="1281" y="208"/>
                  </a:lnTo>
                  <a:lnTo>
                    <a:pt x="1306" y="176"/>
                  </a:lnTo>
                  <a:lnTo>
                    <a:pt x="1340" y="144"/>
                  </a:lnTo>
                  <a:lnTo>
                    <a:pt x="1340" y="120"/>
                  </a:lnTo>
                  <a:lnTo>
                    <a:pt x="1239" y="104"/>
                  </a:lnTo>
                  <a:close/>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914400" eaLnBrk="0" fontAlgn="base" hangingPunct="0">
                <a:spcBef>
                  <a:spcPct val="0"/>
                </a:spcBef>
                <a:spcAft>
                  <a:spcPct val="0"/>
                </a:spcAft>
              </a:pPr>
              <a:endParaRPr lang="nl-BE">
                <a:solidFill>
                  <a:srgbClr val="00446A"/>
                </a:solidFill>
                <a:latin typeface="Calibri" pitchFamily="34" charset="0"/>
                <a:ea typeface="ヒラギノ角ゴ Pro W3" pitchFamily="1" charset="-128"/>
              </a:endParaRPr>
            </a:p>
          </p:txBody>
        </p:sp>
      </p:grpSp>
    </p:spTree>
    <p:extLst>
      <p:ext uri="{BB962C8B-B14F-4D97-AF65-F5344CB8AC3E}">
        <p14:creationId xmlns:p14="http://schemas.microsoft.com/office/powerpoint/2010/main" val="36312320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404664"/>
            <a:ext cx="8015529" cy="1077218"/>
          </a:xfrm>
          <a:prstGeom prst="rect">
            <a:avLst/>
          </a:prstGeom>
          <a:noFill/>
        </p:spPr>
        <p:txBody>
          <a:bodyPr wrap="none" rtlCol="0">
            <a:spAutoFit/>
          </a:bodyPr>
          <a:lstStyle/>
          <a:p>
            <a:pPr algn="ctr" defTabSz="457200" eaLnBrk="1" fontAlgn="auto" hangingPunct="1">
              <a:spcBef>
                <a:spcPts val="0"/>
              </a:spcBef>
              <a:spcAft>
                <a:spcPts val="0"/>
              </a:spcAft>
            </a:pPr>
            <a:r>
              <a:rPr lang="en-US" sz="3200" b="1" dirty="0" smtClean="0">
                <a:solidFill>
                  <a:srgbClr val="00446A"/>
                </a:solidFill>
                <a:latin typeface="Calibri"/>
                <a:ea typeface="+mn-ea"/>
              </a:rPr>
              <a:t>ALZHEIMER’S DISEASE:</a:t>
            </a:r>
          </a:p>
          <a:p>
            <a:pPr algn="ctr" defTabSz="457200" eaLnBrk="1" fontAlgn="auto" hangingPunct="1">
              <a:spcBef>
                <a:spcPts val="0"/>
              </a:spcBef>
              <a:spcAft>
                <a:spcPts val="0"/>
              </a:spcAft>
            </a:pPr>
            <a:r>
              <a:rPr lang="en-US" sz="3200" b="1" dirty="0" smtClean="0">
                <a:solidFill>
                  <a:srgbClr val="66BC29"/>
                </a:solidFill>
                <a:latin typeface="Calibri"/>
                <a:ea typeface="+mn-ea"/>
              </a:rPr>
              <a:t>An urgent need for new therapeutic strategies</a:t>
            </a:r>
          </a:p>
        </p:txBody>
      </p:sp>
      <p:sp>
        <p:nvSpPr>
          <p:cNvPr id="6" name="TextBox 6"/>
          <p:cNvSpPr txBox="1"/>
          <p:nvPr/>
        </p:nvSpPr>
        <p:spPr>
          <a:xfrm>
            <a:off x="53051" y="1605166"/>
            <a:ext cx="3108155" cy="1112460"/>
          </a:xfrm>
          <a:prstGeom prst="rect">
            <a:avLst/>
          </a:prstGeom>
          <a:solidFill>
            <a:schemeClr val="tx1"/>
          </a:solidFill>
          <a:ln>
            <a:solidFill>
              <a:schemeClr val="tx1"/>
            </a:solidFill>
          </a:ln>
        </p:spPr>
        <p:txBody>
          <a:bodyPr wrap="square" rtlCol="0" anchor="ctr" anchorCtr="0">
            <a:noAutofit/>
          </a:bodyPr>
          <a:lstStyle/>
          <a:p>
            <a:pPr algn="ctr" defTabSz="457200" eaLnBrk="1" fontAlgn="auto" hangingPunct="1">
              <a:spcBef>
                <a:spcPts val="0"/>
              </a:spcBef>
              <a:spcAft>
                <a:spcPts val="0"/>
              </a:spcAft>
            </a:pPr>
            <a:r>
              <a:rPr lang="en-US" sz="2200" b="1" dirty="0" smtClean="0">
                <a:solidFill>
                  <a:prstClr val="white"/>
                </a:solidFill>
                <a:latin typeface="Calibri"/>
                <a:ea typeface="+mn-ea"/>
              </a:rPr>
              <a:t>Major Public </a:t>
            </a:r>
          </a:p>
          <a:p>
            <a:pPr algn="ctr" defTabSz="457200" eaLnBrk="1" fontAlgn="auto" hangingPunct="1">
              <a:spcBef>
                <a:spcPts val="0"/>
              </a:spcBef>
              <a:spcAft>
                <a:spcPts val="0"/>
              </a:spcAft>
            </a:pPr>
            <a:r>
              <a:rPr lang="en-US" sz="2200" b="1" dirty="0" smtClean="0">
                <a:solidFill>
                  <a:prstClr val="white"/>
                </a:solidFill>
                <a:latin typeface="Calibri"/>
                <a:ea typeface="+mn-ea"/>
              </a:rPr>
              <a:t>Health Need</a:t>
            </a:r>
            <a:endParaRPr lang="en-US" sz="2200" b="1" dirty="0">
              <a:solidFill>
                <a:prstClr val="white"/>
              </a:solidFill>
              <a:latin typeface="Calibri"/>
              <a:ea typeface="+mn-ea"/>
            </a:endParaRPr>
          </a:p>
        </p:txBody>
      </p:sp>
      <p:sp>
        <p:nvSpPr>
          <p:cNvPr id="7" name="TextBox 8"/>
          <p:cNvSpPr txBox="1"/>
          <p:nvPr/>
        </p:nvSpPr>
        <p:spPr>
          <a:xfrm>
            <a:off x="53051" y="2717626"/>
            <a:ext cx="3108155" cy="2954655"/>
          </a:xfrm>
          <a:prstGeom prst="rect">
            <a:avLst/>
          </a:prstGeom>
          <a:noFill/>
          <a:ln>
            <a:solidFill>
              <a:srgbClr val="000000"/>
            </a:solidFill>
          </a:ln>
        </p:spPr>
        <p:txBody>
          <a:bodyPr wrap="square" rtlCol="0">
            <a:noAutofit/>
          </a:bodyPr>
          <a:lstStyle/>
          <a:p>
            <a:pPr indent="-285750" defTabSz="457200" eaLnBrk="1" fontAlgn="auto" hangingPunct="1">
              <a:spcBef>
                <a:spcPts val="0"/>
              </a:spcBef>
              <a:spcAft>
                <a:spcPts val="0"/>
              </a:spcAft>
              <a:buFontTx/>
              <a:buChar char="-"/>
            </a:pPr>
            <a:r>
              <a:rPr lang="en-US" b="1" dirty="0" smtClean="0">
                <a:solidFill>
                  <a:srgbClr val="00446A"/>
                </a:solidFill>
                <a:latin typeface="Calibri"/>
                <a:ea typeface="+mn-ea"/>
              </a:rPr>
              <a:t>10m</a:t>
            </a:r>
            <a:r>
              <a:rPr lang="en-US" dirty="0" smtClean="0">
                <a:solidFill>
                  <a:srgbClr val="00446A"/>
                </a:solidFill>
                <a:latin typeface="Calibri"/>
                <a:ea typeface="+mn-ea"/>
              </a:rPr>
              <a:t> Europeans affected, </a:t>
            </a:r>
            <a:r>
              <a:rPr lang="en-US" dirty="0" smtClean="0">
                <a:solidFill>
                  <a:srgbClr val="00446A"/>
                </a:solidFill>
                <a:latin typeface="Calibri"/>
              </a:rPr>
              <a:t>will</a:t>
            </a:r>
            <a:r>
              <a:rPr lang="en-US" dirty="0" smtClean="0">
                <a:solidFill>
                  <a:srgbClr val="00446A"/>
                </a:solidFill>
                <a:latin typeface="Calibri"/>
                <a:ea typeface="+mn-ea"/>
              </a:rPr>
              <a:t> reach</a:t>
            </a:r>
            <a:r>
              <a:rPr lang="en-US" b="1" dirty="0" smtClean="0">
                <a:solidFill>
                  <a:srgbClr val="00446A"/>
                </a:solidFill>
                <a:latin typeface="Calibri"/>
                <a:ea typeface="+mn-ea"/>
              </a:rPr>
              <a:t> 14m by</a:t>
            </a:r>
            <a:r>
              <a:rPr lang="en-US" dirty="0" smtClean="0">
                <a:solidFill>
                  <a:srgbClr val="00446A"/>
                </a:solidFill>
                <a:latin typeface="Calibri"/>
                <a:ea typeface="+mn-ea"/>
              </a:rPr>
              <a:t> </a:t>
            </a:r>
            <a:r>
              <a:rPr lang="en-US" b="1" dirty="0" smtClean="0">
                <a:solidFill>
                  <a:srgbClr val="00446A"/>
                </a:solidFill>
                <a:latin typeface="Calibri"/>
                <a:ea typeface="+mn-ea"/>
              </a:rPr>
              <a:t>2040</a:t>
            </a:r>
            <a:endParaRPr lang="en-US" b="1" dirty="0">
              <a:solidFill>
                <a:srgbClr val="00446A"/>
              </a:solidFill>
              <a:latin typeface="Calibri"/>
              <a:ea typeface="+mn-ea"/>
            </a:endParaRPr>
          </a:p>
          <a:p>
            <a:pPr defTabSz="457200" eaLnBrk="1" fontAlgn="auto" hangingPunct="1">
              <a:spcBef>
                <a:spcPts val="0"/>
              </a:spcBef>
              <a:spcAft>
                <a:spcPts val="0"/>
              </a:spcAft>
            </a:pPr>
            <a:endParaRPr lang="en-US" b="1" dirty="0" smtClean="0">
              <a:solidFill>
                <a:srgbClr val="00446A"/>
              </a:solidFill>
              <a:latin typeface="Calibri"/>
              <a:ea typeface="+mn-ea"/>
            </a:endParaRPr>
          </a:p>
          <a:p>
            <a:pPr defTabSz="457200" eaLnBrk="1" fontAlgn="auto" hangingPunct="1">
              <a:spcBef>
                <a:spcPts val="0"/>
              </a:spcBef>
              <a:spcAft>
                <a:spcPts val="0"/>
              </a:spcAft>
            </a:pPr>
            <a:endParaRPr lang="en-US" sz="800" b="1" dirty="0" smtClean="0">
              <a:solidFill>
                <a:srgbClr val="00446A"/>
              </a:solidFill>
              <a:latin typeface="Calibri"/>
              <a:ea typeface="+mn-ea"/>
            </a:endParaRPr>
          </a:p>
          <a:p>
            <a:pPr marL="285750" indent="-285750" defTabSz="457200" eaLnBrk="1" fontAlgn="auto" hangingPunct="1">
              <a:spcBef>
                <a:spcPts val="0"/>
              </a:spcBef>
              <a:spcAft>
                <a:spcPts val="0"/>
              </a:spcAft>
              <a:buFontTx/>
              <a:buChar char="-"/>
            </a:pPr>
            <a:r>
              <a:rPr lang="en-US" dirty="0" smtClean="0">
                <a:solidFill>
                  <a:srgbClr val="00446A"/>
                </a:solidFill>
                <a:latin typeface="Calibri"/>
                <a:ea typeface="+mn-ea"/>
              </a:rPr>
              <a:t>Annual cost in EU: </a:t>
            </a:r>
          </a:p>
          <a:p>
            <a:pPr defTabSz="457200" eaLnBrk="1" fontAlgn="auto" hangingPunct="1">
              <a:spcBef>
                <a:spcPts val="0"/>
              </a:spcBef>
              <a:spcAft>
                <a:spcPts val="0"/>
              </a:spcAft>
            </a:pPr>
            <a:r>
              <a:rPr lang="en-US" b="1" dirty="0" smtClean="0">
                <a:solidFill>
                  <a:srgbClr val="00446A"/>
                </a:solidFill>
                <a:latin typeface="Calibri"/>
                <a:ea typeface="+mn-ea"/>
              </a:rPr>
              <a:t>€180b, </a:t>
            </a:r>
            <a:r>
              <a:rPr lang="en-US" dirty="0" smtClean="0">
                <a:solidFill>
                  <a:srgbClr val="00446A"/>
                </a:solidFill>
                <a:latin typeface="Calibri"/>
                <a:ea typeface="+mn-ea"/>
              </a:rPr>
              <a:t>will reach</a:t>
            </a:r>
            <a:r>
              <a:rPr lang="en-US" b="1" dirty="0" smtClean="0">
                <a:solidFill>
                  <a:srgbClr val="00446A"/>
                </a:solidFill>
                <a:latin typeface="Calibri"/>
                <a:ea typeface="+mn-ea"/>
              </a:rPr>
              <a:t> 250b by</a:t>
            </a:r>
            <a:r>
              <a:rPr lang="en-US" dirty="0" smtClean="0">
                <a:solidFill>
                  <a:srgbClr val="00446A"/>
                </a:solidFill>
                <a:latin typeface="Calibri"/>
                <a:ea typeface="+mn-ea"/>
              </a:rPr>
              <a:t> </a:t>
            </a:r>
            <a:r>
              <a:rPr lang="en-US" b="1" dirty="0" smtClean="0">
                <a:solidFill>
                  <a:srgbClr val="00446A"/>
                </a:solidFill>
                <a:latin typeface="Calibri"/>
                <a:ea typeface="+mn-ea"/>
              </a:rPr>
              <a:t>2030</a:t>
            </a:r>
          </a:p>
          <a:p>
            <a:pPr marL="285750" indent="-285750" defTabSz="457200" eaLnBrk="1" fontAlgn="auto" hangingPunct="1">
              <a:spcBef>
                <a:spcPts val="0"/>
              </a:spcBef>
              <a:spcAft>
                <a:spcPts val="0"/>
              </a:spcAft>
              <a:buFontTx/>
              <a:buChar char="-"/>
            </a:pPr>
            <a:endParaRPr lang="en-US" sz="800" dirty="0" smtClean="0">
              <a:solidFill>
                <a:srgbClr val="00446A"/>
              </a:solidFill>
              <a:latin typeface="Calibri"/>
              <a:ea typeface="+mn-ea"/>
            </a:endParaRPr>
          </a:p>
          <a:p>
            <a:pPr marL="285750" indent="-285750" defTabSz="457200" eaLnBrk="1" fontAlgn="auto" hangingPunct="1">
              <a:spcBef>
                <a:spcPts val="0"/>
              </a:spcBef>
              <a:spcAft>
                <a:spcPts val="0"/>
              </a:spcAft>
              <a:buFontTx/>
              <a:buChar char="-"/>
            </a:pPr>
            <a:endParaRPr lang="en-US" dirty="0" smtClean="0">
              <a:solidFill>
                <a:srgbClr val="00446A"/>
              </a:solidFill>
              <a:latin typeface="Calibri"/>
              <a:ea typeface="+mn-ea"/>
            </a:endParaRPr>
          </a:p>
        </p:txBody>
      </p:sp>
      <p:sp>
        <p:nvSpPr>
          <p:cNvPr id="8" name="TextBox 10"/>
          <p:cNvSpPr txBox="1"/>
          <p:nvPr/>
        </p:nvSpPr>
        <p:spPr>
          <a:xfrm>
            <a:off x="3233378" y="1605193"/>
            <a:ext cx="2647507" cy="1112459"/>
          </a:xfrm>
          <a:prstGeom prst="rect">
            <a:avLst/>
          </a:prstGeom>
          <a:solidFill>
            <a:schemeClr val="tx1"/>
          </a:solidFill>
          <a:ln>
            <a:solidFill>
              <a:schemeClr val="tx1"/>
            </a:solidFill>
          </a:ln>
        </p:spPr>
        <p:txBody>
          <a:bodyPr wrap="square" rtlCol="0" anchor="ctr" anchorCtr="0">
            <a:noAutofit/>
          </a:bodyPr>
          <a:lstStyle/>
          <a:p>
            <a:pPr algn="ctr" defTabSz="457200" eaLnBrk="1" fontAlgn="auto" hangingPunct="1">
              <a:spcBef>
                <a:spcPts val="0"/>
              </a:spcBef>
              <a:spcAft>
                <a:spcPts val="0"/>
              </a:spcAft>
            </a:pPr>
            <a:r>
              <a:rPr lang="en-US" sz="2200" b="1" dirty="0" smtClean="0">
                <a:solidFill>
                  <a:prstClr val="white"/>
                </a:solidFill>
                <a:latin typeface="Calibri"/>
                <a:ea typeface="+mn-ea"/>
              </a:rPr>
              <a:t>Recent failures</a:t>
            </a:r>
          </a:p>
        </p:txBody>
      </p:sp>
      <p:sp>
        <p:nvSpPr>
          <p:cNvPr id="9" name="TextBox 11"/>
          <p:cNvSpPr txBox="1"/>
          <p:nvPr/>
        </p:nvSpPr>
        <p:spPr>
          <a:xfrm>
            <a:off x="3233329" y="2717626"/>
            <a:ext cx="2647506" cy="2954655"/>
          </a:xfrm>
          <a:prstGeom prst="rect">
            <a:avLst/>
          </a:prstGeom>
          <a:noFill/>
          <a:ln>
            <a:solidFill>
              <a:srgbClr val="000000"/>
            </a:solidFill>
          </a:ln>
        </p:spPr>
        <p:txBody>
          <a:bodyPr wrap="square" rtlCol="0">
            <a:noAutofit/>
          </a:bodyPr>
          <a:lstStyle/>
          <a:p>
            <a:pPr defTabSz="457200" eaLnBrk="1" fontAlgn="auto" hangingPunct="1">
              <a:spcBef>
                <a:spcPts val="0"/>
              </a:spcBef>
              <a:spcAft>
                <a:spcPts val="0"/>
              </a:spcAft>
            </a:pPr>
            <a:r>
              <a:rPr lang="en-US" b="1" dirty="0" smtClean="0">
                <a:solidFill>
                  <a:srgbClr val="00446A"/>
                </a:solidFill>
                <a:latin typeface="Calibri"/>
                <a:ea typeface="+mn-ea"/>
              </a:rPr>
              <a:t>Inconclusive results of 3 large clinical trials:</a:t>
            </a:r>
          </a:p>
          <a:p>
            <a:pPr marL="285750" indent="-285750" defTabSz="457200" eaLnBrk="1" fontAlgn="auto" hangingPunct="1">
              <a:spcBef>
                <a:spcPts val="600"/>
              </a:spcBef>
              <a:spcAft>
                <a:spcPts val="0"/>
              </a:spcAft>
              <a:buFontTx/>
              <a:buChar char="-"/>
            </a:pPr>
            <a:r>
              <a:rPr lang="en-US" dirty="0" err="1" smtClean="0">
                <a:solidFill>
                  <a:srgbClr val="00446A"/>
                </a:solidFill>
                <a:latin typeface="Calibri"/>
                <a:ea typeface="+mn-ea"/>
              </a:rPr>
              <a:t>solanezumab</a:t>
            </a:r>
            <a:endParaRPr lang="en-US" dirty="0" smtClean="0">
              <a:solidFill>
                <a:srgbClr val="00446A"/>
              </a:solidFill>
              <a:latin typeface="Calibri"/>
              <a:ea typeface="+mn-ea"/>
            </a:endParaRPr>
          </a:p>
          <a:p>
            <a:pPr marL="285750" indent="-285750" defTabSz="457200" eaLnBrk="1" fontAlgn="auto" hangingPunct="1">
              <a:spcBef>
                <a:spcPts val="600"/>
              </a:spcBef>
              <a:spcAft>
                <a:spcPts val="0"/>
              </a:spcAft>
              <a:buFontTx/>
              <a:buChar char="-"/>
            </a:pPr>
            <a:r>
              <a:rPr lang="en-US" dirty="0" err="1" smtClean="0">
                <a:solidFill>
                  <a:srgbClr val="00446A"/>
                </a:solidFill>
                <a:latin typeface="Calibri"/>
                <a:ea typeface="+mn-ea"/>
              </a:rPr>
              <a:t>bapineuzumab</a:t>
            </a:r>
            <a:endParaRPr lang="en-US" dirty="0" smtClean="0">
              <a:solidFill>
                <a:srgbClr val="00446A"/>
              </a:solidFill>
              <a:latin typeface="Calibri"/>
              <a:ea typeface="+mn-ea"/>
            </a:endParaRPr>
          </a:p>
          <a:p>
            <a:pPr marL="285750" indent="-285750" defTabSz="457200" eaLnBrk="1" fontAlgn="auto" hangingPunct="1">
              <a:spcBef>
                <a:spcPts val="600"/>
              </a:spcBef>
              <a:spcAft>
                <a:spcPts val="0"/>
              </a:spcAft>
              <a:buFontTx/>
              <a:buChar char="-"/>
            </a:pPr>
            <a:r>
              <a:rPr lang="en-US" dirty="0" smtClean="0">
                <a:solidFill>
                  <a:srgbClr val="00446A"/>
                </a:solidFill>
                <a:latin typeface="Calibri"/>
                <a:ea typeface="+mn-ea"/>
              </a:rPr>
              <a:t>human </a:t>
            </a:r>
            <a:r>
              <a:rPr lang="en-US" dirty="0" err="1" smtClean="0">
                <a:solidFill>
                  <a:srgbClr val="00446A"/>
                </a:solidFill>
                <a:latin typeface="Calibri"/>
                <a:ea typeface="+mn-ea"/>
              </a:rPr>
              <a:t>immunoglobulins</a:t>
            </a:r>
            <a:endParaRPr lang="en-US" dirty="0" smtClean="0">
              <a:solidFill>
                <a:srgbClr val="00446A"/>
              </a:solidFill>
              <a:latin typeface="Calibri"/>
              <a:ea typeface="+mn-ea"/>
            </a:endParaRPr>
          </a:p>
          <a:p>
            <a:pPr defTabSz="457200" eaLnBrk="1" fontAlgn="auto" hangingPunct="1">
              <a:spcBef>
                <a:spcPts val="0"/>
              </a:spcBef>
              <a:spcAft>
                <a:spcPts val="0"/>
              </a:spcAft>
            </a:pPr>
            <a:endParaRPr lang="en-US" sz="5500" dirty="0">
              <a:solidFill>
                <a:srgbClr val="C0504D"/>
              </a:solidFill>
              <a:latin typeface="Calibri"/>
              <a:ea typeface="+mn-ea"/>
            </a:endParaRPr>
          </a:p>
          <a:p>
            <a:pPr defTabSz="457200" eaLnBrk="1" fontAlgn="auto" hangingPunct="1">
              <a:spcBef>
                <a:spcPts val="0"/>
              </a:spcBef>
              <a:spcAft>
                <a:spcPts val="0"/>
              </a:spcAft>
            </a:pPr>
            <a:endParaRPr lang="en-US" sz="300" dirty="0" smtClean="0">
              <a:solidFill>
                <a:srgbClr val="C0504D"/>
              </a:solidFill>
              <a:latin typeface="Calibri"/>
              <a:ea typeface="+mn-ea"/>
            </a:endParaRPr>
          </a:p>
        </p:txBody>
      </p:sp>
      <p:sp>
        <p:nvSpPr>
          <p:cNvPr id="10" name="TextBox 12"/>
          <p:cNvSpPr txBox="1"/>
          <p:nvPr/>
        </p:nvSpPr>
        <p:spPr>
          <a:xfrm>
            <a:off x="5959950" y="1611900"/>
            <a:ext cx="3044523" cy="1105726"/>
          </a:xfrm>
          <a:prstGeom prst="rect">
            <a:avLst/>
          </a:prstGeom>
          <a:solidFill>
            <a:schemeClr val="tx1"/>
          </a:solidFill>
          <a:ln>
            <a:solidFill>
              <a:schemeClr val="tx1"/>
            </a:solidFill>
          </a:ln>
        </p:spPr>
        <p:txBody>
          <a:bodyPr wrap="square" rtlCol="0" anchor="ctr" anchorCtr="0">
            <a:noAutofit/>
          </a:bodyPr>
          <a:lstStyle/>
          <a:p>
            <a:pPr algn="ctr" defTabSz="457200" eaLnBrk="1" fontAlgn="auto" hangingPunct="1">
              <a:spcBef>
                <a:spcPts val="0"/>
              </a:spcBef>
              <a:spcAft>
                <a:spcPts val="0"/>
              </a:spcAft>
            </a:pPr>
            <a:r>
              <a:rPr lang="en-US" sz="2200" b="1" dirty="0" smtClean="0">
                <a:solidFill>
                  <a:prstClr val="white"/>
                </a:solidFill>
                <a:latin typeface="Calibri"/>
                <a:ea typeface="+mn-ea"/>
              </a:rPr>
              <a:t>Hurdles to drug </a:t>
            </a:r>
          </a:p>
          <a:p>
            <a:pPr algn="ctr" defTabSz="457200" eaLnBrk="1" fontAlgn="auto" hangingPunct="1">
              <a:spcBef>
                <a:spcPts val="0"/>
              </a:spcBef>
              <a:spcAft>
                <a:spcPts val="0"/>
              </a:spcAft>
            </a:pPr>
            <a:r>
              <a:rPr lang="en-US" sz="2200" b="1" dirty="0" smtClean="0">
                <a:solidFill>
                  <a:prstClr val="white"/>
                </a:solidFill>
                <a:latin typeface="Calibri"/>
                <a:ea typeface="+mn-ea"/>
              </a:rPr>
              <a:t>development</a:t>
            </a:r>
          </a:p>
        </p:txBody>
      </p:sp>
      <p:sp>
        <p:nvSpPr>
          <p:cNvPr id="11" name="TextBox 13"/>
          <p:cNvSpPr txBox="1"/>
          <p:nvPr/>
        </p:nvSpPr>
        <p:spPr>
          <a:xfrm>
            <a:off x="5959950" y="2717655"/>
            <a:ext cx="3044523" cy="2942119"/>
          </a:xfrm>
          <a:prstGeom prst="rect">
            <a:avLst/>
          </a:prstGeom>
          <a:noFill/>
          <a:ln>
            <a:solidFill>
              <a:srgbClr val="000000"/>
            </a:solidFill>
          </a:ln>
        </p:spPr>
        <p:txBody>
          <a:bodyPr wrap="square" rtlCol="0">
            <a:noAutofit/>
          </a:bodyPr>
          <a:lstStyle/>
          <a:p>
            <a:pPr defTabSz="457200" eaLnBrk="1" fontAlgn="auto" hangingPunct="1">
              <a:spcBef>
                <a:spcPts val="0"/>
              </a:spcBef>
              <a:spcAft>
                <a:spcPts val="0"/>
              </a:spcAft>
            </a:pPr>
            <a:endParaRPr lang="en-US" sz="800" b="1" dirty="0" smtClean="0">
              <a:solidFill>
                <a:srgbClr val="C0504D"/>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Complexity of brain pathology</a:t>
            </a:r>
          </a:p>
          <a:p>
            <a:pPr defTabSz="457200" eaLnBrk="1" fontAlgn="auto" hangingPunct="1">
              <a:spcBef>
                <a:spcPts val="0"/>
              </a:spcBef>
              <a:spcAft>
                <a:spcPts val="0"/>
              </a:spcAft>
            </a:pPr>
            <a:endParaRPr lang="en-US" b="1" dirty="0">
              <a:solidFill>
                <a:srgbClr val="00446A"/>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Patients’ heterogeneity</a:t>
            </a:r>
          </a:p>
          <a:p>
            <a:pPr defTabSz="457200" eaLnBrk="1" fontAlgn="auto" hangingPunct="1">
              <a:spcBef>
                <a:spcPts val="0"/>
              </a:spcBef>
              <a:spcAft>
                <a:spcPts val="0"/>
              </a:spcAft>
            </a:pPr>
            <a:endParaRPr lang="en-US" b="1" dirty="0">
              <a:solidFill>
                <a:srgbClr val="00446A"/>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Lack of validated markers</a:t>
            </a:r>
          </a:p>
          <a:p>
            <a:pPr defTabSz="457200" eaLnBrk="1" fontAlgn="auto" hangingPunct="1">
              <a:spcBef>
                <a:spcPts val="0"/>
              </a:spcBef>
              <a:spcAft>
                <a:spcPts val="0"/>
              </a:spcAft>
            </a:pPr>
            <a:r>
              <a:rPr lang="en-US" b="1" dirty="0" smtClean="0">
                <a:solidFill>
                  <a:srgbClr val="00446A"/>
                </a:solidFill>
                <a:latin typeface="Calibri"/>
                <a:ea typeface="+mn-ea"/>
              </a:rPr>
              <a:t>for disease activity</a:t>
            </a:r>
          </a:p>
          <a:p>
            <a:pPr defTabSz="457200" eaLnBrk="1" fontAlgn="auto" hangingPunct="1">
              <a:spcBef>
                <a:spcPts val="0"/>
              </a:spcBef>
              <a:spcAft>
                <a:spcPts val="0"/>
              </a:spcAft>
            </a:pPr>
            <a:endParaRPr lang="en-US" b="1" dirty="0">
              <a:solidFill>
                <a:srgbClr val="00446A"/>
              </a:solidFill>
              <a:latin typeface="Calibri"/>
            </a:endParaRPr>
          </a:p>
          <a:p>
            <a:pPr defTabSz="457200" eaLnBrk="1" fontAlgn="auto" hangingPunct="1">
              <a:spcBef>
                <a:spcPts val="0"/>
              </a:spcBef>
              <a:spcAft>
                <a:spcPts val="0"/>
              </a:spcAft>
            </a:pPr>
            <a:endParaRPr lang="en-US" b="1" dirty="0" smtClean="0">
              <a:solidFill>
                <a:srgbClr val="00446A"/>
              </a:solidFill>
              <a:latin typeface="Calibri"/>
              <a:ea typeface="+mn-ea"/>
            </a:endParaRPr>
          </a:p>
          <a:p>
            <a:pPr defTabSz="457200" eaLnBrk="1" fontAlgn="auto" hangingPunct="1">
              <a:spcBef>
                <a:spcPts val="0"/>
              </a:spcBef>
              <a:spcAft>
                <a:spcPts val="0"/>
              </a:spcAft>
            </a:pPr>
            <a:endParaRPr lang="en-US" dirty="0">
              <a:solidFill>
                <a:srgbClr val="00446A"/>
              </a:solidFill>
              <a:latin typeface="Calibri"/>
              <a:ea typeface="+mn-ea"/>
            </a:endParaRPr>
          </a:p>
          <a:p>
            <a:pPr defTabSz="457200" eaLnBrk="1" fontAlgn="auto" hangingPunct="1">
              <a:spcBef>
                <a:spcPts val="0"/>
              </a:spcBef>
              <a:spcAft>
                <a:spcPts val="0"/>
              </a:spcAft>
            </a:pPr>
            <a:endParaRPr lang="en-US" sz="1300" dirty="0" smtClean="0">
              <a:solidFill>
                <a:srgbClr val="C0504D"/>
              </a:solidFill>
              <a:latin typeface="Calibri"/>
              <a:ea typeface="+mn-ea"/>
            </a:endParaRPr>
          </a:p>
          <a:p>
            <a:pPr defTabSz="457200" eaLnBrk="1" fontAlgn="auto" hangingPunct="1">
              <a:spcBef>
                <a:spcPts val="0"/>
              </a:spcBef>
              <a:spcAft>
                <a:spcPts val="0"/>
              </a:spcAft>
            </a:pPr>
            <a:endParaRPr lang="en-US" sz="800" dirty="0" smtClean="0">
              <a:solidFill>
                <a:srgbClr val="C0504D"/>
              </a:solidFill>
              <a:latin typeface="Calibri"/>
              <a:ea typeface="+mn-ea"/>
            </a:endParaRPr>
          </a:p>
        </p:txBody>
      </p:sp>
    </p:spTree>
    <p:extLst>
      <p:ext uri="{BB962C8B-B14F-4D97-AF65-F5344CB8AC3E}">
        <p14:creationId xmlns:p14="http://schemas.microsoft.com/office/powerpoint/2010/main" val="5889317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ChangeArrowheads="1"/>
          </p:cNvSpPr>
          <p:nvPr/>
        </p:nvSpPr>
        <p:spPr bwMode="auto">
          <a:xfrm>
            <a:off x="0" y="-49"/>
            <a:ext cx="8453804"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defRPr/>
            </a:pPr>
            <a:r>
              <a:rPr lang="fr-BE" sz="3600" b="1" dirty="0" smtClean="0">
                <a:solidFill>
                  <a:srgbClr val="00446A"/>
                </a:solidFill>
                <a:latin typeface="Calibri" pitchFamily="34" charset="0"/>
                <a:ea typeface="ヒラギノ角ゴ Pro W3" charset="-128"/>
              </a:rPr>
              <a:t>How IMI addresses Alzheimer’s disease</a:t>
            </a:r>
          </a:p>
        </p:txBody>
      </p:sp>
      <p:sp>
        <p:nvSpPr>
          <p:cNvPr id="5" name="TextBox 4"/>
          <p:cNvSpPr txBox="1"/>
          <p:nvPr/>
        </p:nvSpPr>
        <p:spPr>
          <a:xfrm>
            <a:off x="76301" y="1208937"/>
            <a:ext cx="8956719" cy="4816703"/>
          </a:xfrm>
          <a:prstGeom prst="rect">
            <a:avLst/>
          </a:prstGeom>
          <a:noFill/>
        </p:spPr>
        <p:txBody>
          <a:bodyPr wrap="square">
            <a:spAutoFit/>
          </a:bodyPr>
          <a:lstStyle/>
          <a:p>
            <a:pPr>
              <a:spcBef>
                <a:spcPts val="1200"/>
              </a:spcBef>
              <a:defRPr/>
            </a:pPr>
            <a:endParaRPr lang="en-US" sz="1200" b="1" dirty="0">
              <a:solidFill>
                <a:srgbClr val="00446A"/>
              </a:solidFill>
              <a:latin typeface="Calibri" pitchFamily="34" charset="0"/>
              <a:ea typeface="ヒラギノ角ゴ Pro W3" pitchFamily="-111" charset="-128"/>
            </a:endParaRPr>
          </a:p>
          <a:p>
            <a:pPr>
              <a:spcBef>
                <a:spcPts val="1200"/>
              </a:spcBef>
              <a:defRPr/>
            </a:pPr>
            <a:r>
              <a:rPr lang="en-US" sz="2200" dirty="0" smtClean="0">
                <a:solidFill>
                  <a:srgbClr val="00446A"/>
                </a:solidFill>
                <a:latin typeface="Calibri" pitchFamily="34" charset="0"/>
                <a:ea typeface="ヒラギノ角ゴ Pro W3" pitchFamily="-111" charset="-128"/>
              </a:rPr>
              <a:t>IMI invested </a:t>
            </a:r>
            <a:r>
              <a:rPr lang="en-US" sz="2200" b="1" dirty="0" smtClean="0">
                <a:solidFill>
                  <a:srgbClr val="66BC29"/>
                </a:solidFill>
                <a:latin typeface="Calibri" pitchFamily="34" charset="0"/>
                <a:ea typeface="ヒラギノ角ゴ Pro W3" pitchFamily="-111" charset="-128"/>
              </a:rPr>
              <a:t>€114 million </a:t>
            </a:r>
            <a:r>
              <a:rPr lang="en-US" sz="2200" dirty="0" smtClean="0">
                <a:solidFill>
                  <a:srgbClr val="00446A"/>
                </a:solidFill>
                <a:latin typeface="Calibri" pitchFamily="34" charset="0"/>
                <a:ea typeface="ヒラギノ角ゴ Pro W3" pitchFamily="-111" charset="-128"/>
              </a:rPr>
              <a:t>in 3 projects aiming at:</a:t>
            </a:r>
          </a:p>
          <a:p>
            <a:pPr>
              <a:spcBef>
                <a:spcPts val="1200"/>
              </a:spcBef>
              <a:defRPr/>
            </a:pPr>
            <a:endParaRPr lang="en-US" sz="1000" dirty="0" smtClean="0">
              <a:solidFill>
                <a:srgbClr val="00446A"/>
              </a:solidFill>
              <a:latin typeface="Calibri" pitchFamily="34" charset="0"/>
              <a:ea typeface="ヒラギノ角ゴ Pro W3" pitchFamily="-111" charset="-128"/>
            </a:endParaRPr>
          </a:p>
          <a:p>
            <a:pPr marL="342900" indent="-342900">
              <a:spcBef>
                <a:spcPts val="1200"/>
              </a:spcBef>
              <a:buFont typeface="Wingdings" charset="2"/>
              <a:buChar char="Ø"/>
              <a:defRPr/>
            </a:pPr>
            <a:r>
              <a:rPr lang="en-US" sz="2200" dirty="0" smtClean="0">
                <a:solidFill>
                  <a:srgbClr val="00446A"/>
                </a:solidFill>
                <a:latin typeface="Calibri" pitchFamily="34" charset="0"/>
                <a:ea typeface="ヒラギノ角ゴ Pro W3" pitchFamily="-111" charset="-128"/>
              </a:rPr>
              <a:t>Developing models to predict the efficacy of drug candidates in patients</a:t>
            </a:r>
          </a:p>
          <a:p>
            <a:pPr marL="342900" indent="-342900">
              <a:spcBef>
                <a:spcPts val="1200"/>
              </a:spcBef>
              <a:buFont typeface="Wingdings" charset="2"/>
              <a:buChar char="Ø"/>
              <a:defRPr/>
            </a:pPr>
            <a:endParaRPr lang="en-US" sz="1100" dirty="0" smtClean="0">
              <a:solidFill>
                <a:srgbClr val="00446A"/>
              </a:solidFill>
              <a:latin typeface="Calibri" pitchFamily="34" charset="0"/>
              <a:ea typeface="ヒラギノ角ゴ Pro W3" pitchFamily="-111" charset="-128"/>
            </a:endParaRPr>
          </a:p>
          <a:p>
            <a:pPr marL="342900" indent="-342900">
              <a:spcBef>
                <a:spcPts val="1200"/>
              </a:spcBef>
              <a:buFont typeface="Wingdings" charset="2"/>
              <a:buChar char="Ø"/>
              <a:defRPr/>
            </a:pPr>
            <a:r>
              <a:rPr lang="en-US" sz="2200" dirty="0" smtClean="0">
                <a:solidFill>
                  <a:srgbClr val="00446A"/>
                </a:solidFill>
                <a:latin typeface="Calibri" pitchFamily="34" charset="0"/>
                <a:ea typeface="ヒラギノ角ゴ Pro W3" pitchFamily="-111" charset="-128"/>
              </a:rPr>
              <a:t>Connecting data on 40 millions of individuals to decipher links between genetic background,  biological abnormalities, brain imaging changes, mental symptoms  and disease progression</a:t>
            </a:r>
          </a:p>
          <a:p>
            <a:pPr marL="342900" indent="-342900">
              <a:spcBef>
                <a:spcPts val="1200"/>
              </a:spcBef>
              <a:buFont typeface="Wingdings" charset="2"/>
              <a:buChar char="Ø"/>
              <a:defRPr/>
            </a:pPr>
            <a:endParaRPr lang="en-US" sz="1100" b="1" dirty="0" smtClean="0">
              <a:solidFill>
                <a:srgbClr val="00446A"/>
              </a:solidFill>
              <a:latin typeface="Calibri" pitchFamily="34" charset="0"/>
              <a:ea typeface="ヒラギノ角ゴ Pro W3" pitchFamily="-111" charset="-128"/>
            </a:endParaRPr>
          </a:p>
          <a:p>
            <a:pPr marL="342900" indent="-342900">
              <a:spcBef>
                <a:spcPts val="1800"/>
              </a:spcBef>
              <a:buFont typeface="Wingdings" charset="2"/>
              <a:buChar char="Ø"/>
              <a:defRPr/>
            </a:pPr>
            <a:r>
              <a:rPr lang="en-US" sz="2200" dirty="0" smtClean="0">
                <a:solidFill>
                  <a:srgbClr val="00446A"/>
                </a:solidFill>
                <a:latin typeface="Calibri" pitchFamily="34" charset="0"/>
                <a:ea typeface="ヒラギノ角ゴ Pro W3" pitchFamily="-111" charset="-128"/>
              </a:rPr>
              <a:t>Identifying subgroups of the disease allowing to tailor therapies according to the different causal factors involved  </a:t>
            </a:r>
          </a:p>
          <a:p>
            <a:pPr marL="342900" indent="-342900">
              <a:spcBef>
                <a:spcPts val="1200"/>
              </a:spcBef>
              <a:buFont typeface="Wingdings" charset="2"/>
              <a:buChar char="Ø"/>
              <a:defRPr/>
            </a:pPr>
            <a:endParaRPr lang="en-US" sz="2400" dirty="0">
              <a:solidFill>
                <a:srgbClr val="00446A"/>
              </a:solidFill>
              <a:latin typeface="Calibri" pitchFamily="34" charset="0"/>
              <a:ea typeface="ヒラギノ角ゴ Pro W3" pitchFamily="-111" charset="-128"/>
            </a:endParaRPr>
          </a:p>
        </p:txBody>
      </p:sp>
      <p:sp>
        <p:nvSpPr>
          <p:cNvPr id="10" name="Line 7"/>
          <p:cNvSpPr>
            <a:spLocks noChangeShapeType="1"/>
          </p:cNvSpPr>
          <p:nvPr/>
        </p:nvSpPr>
        <p:spPr bwMode="auto">
          <a:xfrm flipV="1">
            <a:off x="24" y="114413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en-GB">
              <a:solidFill>
                <a:srgbClr val="00446A"/>
              </a:solidFill>
              <a:latin typeface="Calibri" pitchFamily="34" charset="0"/>
            </a:endParaRPr>
          </a:p>
        </p:txBody>
      </p:sp>
    </p:spTree>
    <p:extLst>
      <p:ext uri="{BB962C8B-B14F-4D97-AF65-F5344CB8AC3E}">
        <p14:creationId xmlns:p14="http://schemas.microsoft.com/office/powerpoint/2010/main" val="35226509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06949" y="332656"/>
            <a:ext cx="5695149" cy="1569660"/>
          </a:xfrm>
          <a:prstGeom prst="rect">
            <a:avLst/>
          </a:prstGeom>
          <a:noFill/>
        </p:spPr>
        <p:txBody>
          <a:bodyPr wrap="none" rtlCol="0">
            <a:spAutoFit/>
          </a:bodyPr>
          <a:lstStyle/>
          <a:p>
            <a:pPr algn="ctr" defTabSz="457200" eaLnBrk="1" fontAlgn="auto" hangingPunct="1">
              <a:spcBef>
                <a:spcPts val="0"/>
              </a:spcBef>
              <a:spcAft>
                <a:spcPts val="0"/>
              </a:spcAft>
            </a:pPr>
            <a:r>
              <a:rPr lang="en-US" sz="3200" b="1" dirty="0" smtClean="0">
                <a:solidFill>
                  <a:srgbClr val="1F497D">
                    <a:lumMod val="75000"/>
                  </a:srgbClr>
                </a:solidFill>
                <a:latin typeface="Calibri"/>
                <a:ea typeface="Osaka"/>
                <a:cs typeface="Arial"/>
              </a:rPr>
              <a:t>AUTISM SPECTRUM DISORDERS:</a:t>
            </a:r>
          </a:p>
          <a:p>
            <a:pPr algn="ctr" defTabSz="457200" eaLnBrk="1" fontAlgn="auto" hangingPunct="1">
              <a:spcBef>
                <a:spcPts val="0"/>
              </a:spcBef>
              <a:spcAft>
                <a:spcPts val="0"/>
              </a:spcAft>
            </a:pPr>
            <a:r>
              <a:rPr lang="en-US" sz="3200" b="1" dirty="0" smtClean="0">
                <a:solidFill>
                  <a:srgbClr val="66BC29"/>
                </a:solidFill>
                <a:latin typeface="Calibri"/>
                <a:ea typeface="Osaka"/>
                <a:cs typeface="Arial"/>
              </a:rPr>
              <a:t>A paradigm for non-competitive</a:t>
            </a:r>
          </a:p>
          <a:p>
            <a:pPr algn="ctr" defTabSz="457200" eaLnBrk="1" fontAlgn="auto" hangingPunct="1">
              <a:spcBef>
                <a:spcPts val="0"/>
              </a:spcBef>
              <a:spcAft>
                <a:spcPts val="0"/>
              </a:spcAft>
            </a:pPr>
            <a:r>
              <a:rPr lang="en-US" sz="3200" b="1" dirty="0" smtClean="0">
                <a:solidFill>
                  <a:srgbClr val="66BC29"/>
                </a:solidFill>
                <a:latin typeface="Calibri"/>
                <a:ea typeface="Osaka"/>
                <a:cs typeface="Arial"/>
              </a:rPr>
              <a:t>Public-</a:t>
            </a:r>
            <a:r>
              <a:rPr lang="en-US" sz="3200" b="1" dirty="0">
                <a:solidFill>
                  <a:srgbClr val="66BC29"/>
                </a:solidFill>
                <a:latin typeface="Calibri"/>
                <a:ea typeface="Osaka"/>
                <a:cs typeface="Arial"/>
              </a:rPr>
              <a:t>P</a:t>
            </a:r>
            <a:r>
              <a:rPr lang="en-US" sz="3200" b="1" dirty="0" smtClean="0">
                <a:solidFill>
                  <a:srgbClr val="66BC29"/>
                </a:solidFill>
                <a:latin typeface="Calibri"/>
                <a:ea typeface="Osaka"/>
                <a:cs typeface="Arial"/>
              </a:rPr>
              <a:t>rivate Partnership</a:t>
            </a:r>
            <a:endParaRPr lang="en-US" sz="3200" b="1" dirty="0">
              <a:solidFill>
                <a:srgbClr val="66BC29"/>
              </a:solidFill>
              <a:latin typeface="Calibri"/>
              <a:ea typeface="Osaka"/>
              <a:cs typeface="Arial"/>
            </a:endParaRPr>
          </a:p>
        </p:txBody>
      </p:sp>
      <p:sp>
        <p:nvSpPr>
          <p:cNvPr id="6" name="TextBox 6"/>
          <p:cNvSpPr txBox="1"/>
          <p:nvPr/>
        </p:nvSpPr>
        <p:spPr>
          <a:xfrm>
            <a:off x="172583" y="2172110"/>
            <a:ext cx="2837665" cy="1107996"/>
          </a:xfrm>
          <a:prstGeom prst="rect">
            <a:avLst/>
          </a:prstGeom>
          <a:solidFill>
            <a:schemeClr val="tx1"/>
          </a:solidFill>
          <a:ln>
            <a:solidFill>
              <a:schemeClr val="tx1"/>
            </a:solidFill>
          </a:ln>
        </p:spPr>
        <p:txBody>
          <a:bodyPr wrap="square" rtlCol="0" anchor="ctr" anchorCtr="0">
            <a:noAutofit/>
          </a:bodyPr>
          <a:lstStyle/>
          <a:p>
            <a:pPr algn="ctr" defTabSz="457200" eaLnBrk="1" fontAlgn="auto" hangingPunct="1">
              <a:spcBef>
                <a:spcPts val="0"/>
              </a:spcBef>
              <a:spcAft>
                <a:spcPts val="0"/>
              </a:spcAft>
            </a:pPr>
            <a:r>
              <a:rPr lang="en-US" sz="2200" b="1" dirty="0" smtClean="0">
                <a:solidFill>
                  <a:prstClr val="white"/>
                </a:solidFill>
                <a:latin typeface="Calibri"/>
                <a:ea typeface="Osaka"/>
                <a:cs typeface="Arial"/>
              </a:rPr>
              <a:t>Major Public </a:t>
            </a:r>
          </a:p>
          <a:p>
            <a:pPr algn="ctr" defTabSz="457200" eaLnBrk="1" fontAlgn="auto" hangingPunct="1">
              <a:spcBef>
                <a:spcPts val="0"/>
              </a:spcBef>
              <a:spcAft>
                <a:spcPts val="0"/>
              </a:spcAft>
            </a:pPr>
            <a:r>
              <a:rPr lang="en-US" sz="2200" b="1" dirty="0" smtClean="0">
                <a:solidFill>
                  <a:prstClr val="white"/>
                </a:solidFill>
                <a:latin typeface="Calibri"/>
                <a:ea typeface="Osaka"/>
                <a:cs typeface="Arial"/>
              </a:rPr>
              <a:t>Health Need</a:t>
            </a:r>
            <a:endParaRPr lang="en-US" sz="2200" b="1" dirty="0">
              <a:solidFill>
                <a:prstClr val="white"/>
              </a:solidFill>
              <a:latin typeface="Calibri"/>
              <a:ea typeface="Osaka"/>
              <a:cs typeface="Arial"/>
            </a:endParaRPr>
          </a:p>
        </p:txBody>
      </p:sp>
      <p:sp>
        <p:nvSpPr>
          <p:cNvPr id="7" name="TextBox 8"/>
          <p:cNvSpPr txBox="1"/>
          <p:nvPr/>
        </p:nvSpPr>
        <p:spPr>
          <a:xfrm>
            <a:off x="172583" y="3285015"/>
            <a:ext cx="2837665" cy="2246769"/>
          </a:xfrm>
          <a:prstGeom prst="rect">
            <a:avLst/>
          </a:prstGeom>
          <a:noFill/>
          <a:ln>
            <a:solidFill>
              <a:srgbClr val="000000"/>
            </a:solidFill>
          </a:ln>
        </p:spPr>
        <p:txBody>
          <a:bodyPr wrap="square" rtlCol="0">
            <a:spAutoFit/>
          </a:bodyPr>
          <a:lstStyle/>
          <a:p>
            <a:pPr defTabSz="457200" eaLnBrk="1" fontAlgn="auto" hangingPunct="1">
              <a:spcBef>
                <a:spcPts val="0"/>
              </a:spcBef>
              <a:spcAft>
                <a:spcPts val="0"/>
              </a:spcAft>
            </a:pPr>
            <a:endParaRPr lang="en-US" sz="800" b="1" dirty="0" smtClean="0">
              <a:solidFill>
                <a:srgbClr val="77933C"/>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1% children affected</a:t>
            </a:r>
          </a:p>
          <a:p>
            <a:pPr defTabSz="457200" eaLnBrk="1" fontAlgn="auto" hangingPunct="1">
              <a:spcBef>
                <a:spcPts val="0"/>
              </a:spcBef>
              <a:spcAft>
                <a:spcPts val="0"/>
              </a:spcAft>
            </a:pPr>
            <a:endParaRPr lang="en-US" sz="800" b="1" dirty="0" smtClean="0">
              <a:solidFill>
                <a:srgbClr val="00446A"/>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High societal burden</a:t>
            </a:r>
          </a:p>
          <a:p>
            <a:pPr defTabSz="457200" eaLnBrk="1" fontAlgn="auto" hangingPunct="1">
              <a:spcBef>
                <a:spcPts val="0"/>
              </a:spcBef>
              <a:spcAft>
                <a:spcPts val="0"/>
              </a:spcAft>
            </a:pPr>
            <a:endParaRPr lang="en-US" sz="800" b="1" dirty="0" smtClean="0">
              <a:solidFill>
                <a:srgbClr val="00446A"/>
              </a:solidFill>
              <a:latin typeface="Calibri"/>
              <a:ea typeface="Osaka"/>
              <a:cs typeface="Arial"/>
            </a:endParaRPr>
          </a:p>
          <a:p>
            <a:pPr marL="285750" indent="-285750" defTabSz="457200" eaLnBrk="1" fontAlgn="auto" hangingPunct="1">
              <a:spcBef>
                <a:spcPts val="0"/>
              </a:spcBef>
              <a:spcAft>
                <a:spcPts val="0"/>
              </a:spcAft>
              <a:buFontTx/>
              <a:buChar char="-"/>
            </a:pPr>
            <a:r>
              <a:rPr lang="en-US" dirty="0" smtClean="0">
                <a:solidFill>
                  <a:srgbClr val="00446A"/>
                </a:solidFill>
                <a:latin typeface="Calibri"/>
                <a:ea typeface="Osaka"/>
                <a:cs typeface="Arial"/>
              </a:rPr>
              <a:t>Lifetime cost: €3mi/patient</a:t>
            </a:r>
          </a:p>
          <a:p>
            <a:pPr marL="285750" indent="-285750" defTabSz="457200" eaLnBrk="1" fontAlgn="auto" hangingPunct="1">
              <a:spcBef>
                <a:spcPts val="0"/>
              </a:spcBef>
              <a:spcAft>
                <a:spcPts val="0"/>
              </a:spcAft>
              <a:buFontTx/>
              <a:buChar char="-"/>
            </a:pPr>
            <a:r>
              <a:rPr lang="en-US" dirty="0" smtClean="0">
                <a:solidFill>
                  <a:srgbClr val="00446A"/>
                </a:solidFill>
                <a:latin typeface="Calibri"/>
                <a:ea typeface="Osaka"/>
                <a:cs typeface="Arial"/>
              </a:rPr>
              <a:t>UK annual cost: €40 billion</a:t>
            </a:r>
          </a:p>
          <a:p>
            <a:pPr marL="285750" indent="-285750" defTabSz="457200" eaLnBrk="1" fontAlgn="auto" hangingPunct="1">
              <a:spcBef>
                <a:spcPts val="0"/>
              </a:spcBef>
              <a:spcAft>
                <a:spcPts val="0"/>
              </a:spcAft>
              <a:buFontTx/>
              <a:buChar char="-"/>
            </a:pPr>
            <a:endParaRPr lang="en-US" sz="800" dirty="0" smtClean="0">
              <a:solidFill>
                <a:srgbClr val="00446A"/>
              </a:solidFill>
              <a:latin typeface="Calibri"/>
              <a:ea typeface="Osaka"/>
              <a:cs typeface="Arial"/>
            </a:endParaRPr>
          </a:p>
        </p:txBody>
      </p:sp>
      <p:sp>
        <p:nvSpPr>
          <p:cNvPr id="8" name="TextBox 10"/>
          <p:cNvSpPr txBox="1"/>
          <p:nvPr/>
        </p:nvSpPr>
        <p:spPr>
          <a:xfrm>
            <a:off x="3256727" y="2151190"/>
            <a:ext cx="2528493" cy="1128916"/>
          </a:xfrm>
          <a:prstGeom prst="rect">
            <a:avLst/>
          </a:prstGeom>
          <a:solidFill>
            <a:schemeClr val="tx1"/>
          </a:solidFill>
          <a:ln>
            <a:solidFill>
              <a:schemeClr val="tx1"/>
            </a:solidFill>
          </a:ln>
        </p:spPr>
        <p:txBody>
          <a:bodyPr wrap="square" rtlCol="0" anchor="ctr" anchorCtr="0">
            <a:noAutofit/>
          </a:bodyPr>
          <a:lstStyle/>
          <a:p>
            <a:pPr algn="ctr" defTabSz="457200" eaLnBrk="1" fontAlgn="auto" hangingPunct="1">
              <a:spcBef>
                <a:spcPts val="0"/>
              </a:spcBef>
              <a:spcAft>
                <a:spcPts val="0"/>
              </a:spcAft>
            </a:pPr>
            <a:r>
              <a:rPr lang="en-US" sz="2200" b="1" dirty="0" smtClean="0">
                <a:solidFill>
                  <a:prstClr val="white"/>
                </a:solidFill>
                <a:latin typeface="Calibri"/>
                <a:ea typeface="Osaka"/>
                <a:cs typeface="Arial"/>
              </a:rPr>
              <a:t>Distrust in </a:t>
            </a:r>
          </a:p>
          <a:p>
            <a:pPr algn="ctr" defTabSz="457200" eaLnBrk="1" fontAlgn="auto" hangingPunct="1">
              <a:spcBef>
                <a:spcPts val="0"/>
              </a:spcBef>
              <a:spcAft>
                <a:spcPts val="0"/>
              </a:spcAft>
            </a:pPr>
            <a:r>
              <a:rPr lang="en-US" sz="2200" b="1" dirty="0" smtClean="0">
                <a:solidFill>
                  <a:prstClr val="white"/>
                </a:solidFill>
                <a:latin typeface="Calibri"/>
                <a:ea typeface="Osaka"/>
                <a:cs typeface="Arial"/>
              </a:rPr>
              <a:t>past-research</a:t>
            </a:r>
          </a:p>
        </p:txBody>
      </p:sp>
      <p:sp>
        <p:nvSpPr>
          <p:cNvPr id="9" name="TextBox 11"/>
          <p:cNvSpPr txBox="1"/>
          <p:nvPr/>
        </p:nvSpPr>
        <p:spPr>
          <a:xfrm>
            <a:off x="3256560" y="3280106"/>
            <a:ext cx="2528492" cy="2528646"/>
          </a:xfrm>
          <a:prstGeom prst="rect">
            <a:avLst/>
          </a:prstGeom>
          <a:noFill/>
          <a:ln>
            <a:solidFill>
              <a:srgbClr val="000000"/>
            </a:solidFill>
          </a:ln>
        </p:spPr>
        <p:txBody>
          <a:bodyPr wrap="square" rtlCol="0">
            <a:noAutofit/>
          </a:bodyPr>
          <a:lstStyle/>
          <a:p>
            <a:pPr defTabSz="457200" eaLnBrk="1" fontAlgn="auto" hangingPunct="1">
              <a:spcBef>
                <a:spcPts val="0"/>
              </a:spcBef>
              <a:spcAft>
                <a:spcPts val="0"/>
              </a:spcAft>
            </a:pPr>
            <a:endParaRPr lang="en-US" sz="800" b="1" dirty="0" smtClean="0">
              <a:solidFill>
                <a:srgbClr val="C0504D"/>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MMR vaccine allegation</a:t>
            </a:r>
          </a:p>
          <a:p>
            <a:pPr defTabSz="457200" eaLnBrk="1" fontAlgn="auto" hangingPunct="1">
              <a:spcBef>
                <a:spcPts val="0"/>
              </a:spcBef>
              <a:spcAft>
                <a:spcPts val="0"/>
              </a:spcAft>
            </a:pPr>
            <a:endParaRPr lang="en-US" b="1" dirty="0">
              <a:solidFill>
                <a:srgbClr val="00446A"/>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Psychoanalytic theories</a:t>
            </a:r>
          </a:p>
          <a:p>
            <a:pPr defTabSz="457200" eaLnBrk="1" fontAlgn="auto" hangingPunct="1">
              <a:spcBef>
                <a:spcPts val="0"/>
              </a:spcBef>
              <a:spcAft>
                <a:spcPts val="0"/>
              </a:spcAft>
            </a:pPr>
            <a:r>
              <a:rPr lang="en-US" b="1" dirty="0" smtClean="0">
                <a:solidFill>
                  <a:srgbClr val="00446A"/>
                </a:solidFill>
                <a:latin typeface="Calibri"/>
                <a:ea typeface="Osaka"/>
                <a:cs typeface="Arial"/>
              </a:rPr>
              <a:t>(France)</a:t>
            </a:r>
          </a:p>
          <a:p>
            <a:pPr defTabSz="457200" eaLnBrk="1" fontAlgn="auto" hangingPunct="1">
              <a:spcBef>
                <a:spcPts val="0"/>
              </a:spcBef>
              <a:spcAft>
                <a:spcPts val="0"/>
              </a:spcAft>
            </a:pPr>
            <a:endParaRPr lang="en-US" sz="3600" dirty="0" smtClean="0">
              <a:solidFill>
                <a:srgbClr val="C0504D"/>
              </a:solidFill>
              <a:latin typeface="Calibri"/>
              <a:ea typeface="Osaka"/>
              <a:cs typeface="Arial"/>
            </a:endParaRPr>
          </a:p>
          <a:p>
            <a:pPr defTabSz="457200" eaLnBrk="1" fontAlgn="auto" hangingPunct="1">
              <a:spcBef>
                <a:spcPts val="0"/>
              </a:spcBef>
              <a:spcAft>
                <a:spcPts val="0"/>
              </a:spcAft>
            </a:pPr>
            <a:endParaRPr lang="en-US" sz="2500" dirty="0" smtClean="0">
              <a:solidFill>
                <a:srgbClr val="C0504D"/>
              </a:solidFill>
              <a:latin typeface="Calibri"/>
              <a:ea typeface="Osaka"/>
              <a:cs typeface="Arial"/>
            </a:endParaRPr>
          </a:p>
          <a:p>
            <a:pPr defTabSz="457200" eaLnBrk="1" fontAlgn="auto" hangingPunct="1">
              <a:spcBef>
                <a:spcPts val="0"/>
              </a:spcBef>
              <a:spcAft>
                <a:spcPts val="0"/>
              </a:spcAft>
            </a:pPr>
            <a:endParaRPr lang="en-US" sz="300" dirty="0" smtClean="0">
              <a:solidFill>
                <a:srgbClr val="C0504D"/>
              </a:solidFill>
              <a:latin typeface="Calibri"/>
              <a:ea typeface="Osaka"/>
              <a:cs typeface="Arial"/>
            </a:endParaRPr>
          </a:p>
        </p:txBody>
      </p:sp>
      <p:sp>
        <p:nvSpPr>
          <p:cNvPr id="10" name="TextBox 12"/>
          <p:cNvSpPr txBox="1"/>
          <p:nvPr/>
        </p:nvSpPr>
        <p:spPr>
          <a:xfrm>
            <a:off x="5983293" y="2132856"/>
            <a:ext cx="3044523" cy="1147250"/>
          </a:xfrm>
          <a:prstGeom prst="rect">
            <a:avLst/>
          </a:prstGeom>
          <a:solidFill>
            <a:schemeClr val="tx1"/>
          </a:solidFill>
          <a:ln>
            <a:solidFill>
              <a:schemeClr val="tx1"/>
            </a:solidFill>
          </a:ln>
        </p:spPr>
        <p:txBody>
          <a:bodyPr wrap="square" rtlCol="0" anchor="ctr" anchorCtr="0">
            <a:noAutofit/>
          </a:bodyPr>
          <a:lstStyle/>
          <a:p>
            <a:pPr algn="ctr" defTabSz="457200" eaLnBrk="1" fontAlgn="auto" hangingPunct="1">
              <a:spcBef>
                <a:spcPts val="0"/>
              </a:spcBef>
              <a:spcAft>
                <a:spcPts val="0"/>
              </a:spcAft>
            </a:pPr>
            <a:r>
              <a:rPr lang="en-US" sz="2200" b="1" dirty="0" smtClean="0">
                <a:solidFill>
                  <a:prstClr val="white"/>
                </a:solidFill>
                <a:latin typeface="Calibri"/>
                <a:ea typeface="Osaka"/>
                <a:cs typeface="Arial"/>
              </a:rPr>
              <a:t>Hurdles to drug </a:t>
            </a:r>
          </a:p>
          <a:p>
            <a:pPr algn="ctr" defTabSz="457200" eaLnBrk="1" fontAlgn="auto" hangingPunct="1">
              <a:spcBef>
                <a:spcPts val="0"/>
              </a:spcBef>
              <a:spcAft>
                <a:spcPts val="0"/>
              </a:spcAft>
            </a:pPr>
            <a:r>
              <a:rPr lang="en-US" sz="2200" b="1" dirty="0" smtClean="0">
                <a:solidFill>
                  <a:prstClr val="white"/>
                </a:solidFill>
                <a:latin typeface="Calibri"/>
                <a:ea typeface="Osaka"/>
                <a:cs typeface="Arial"/>
              </a:rPr>
              <a:t>development</a:t>
            </a:r>
          </a:p>
        </p:txBody>
      </p:sp>
      <p:sp>
        <p:nvSpPr>
          <p:cNvPr id="11" name="TextBox 13"/>
          <p:cNvSpPr txBox="1"/>
          <p:nvPr/>
        </p:nvSpPr>
        <p:spPr>
          <a:xfrm>
            <a:off x="5983293" y="3280106"/>
            <a:ext cx="3044523" cy="2528646"/>
          </a:xfrm>
          <a:prstGeom prst="rect">
            <a:avLst/>
          </a:prstGeom>
          <a:noFill/>
          <a:ln>
            <a:solidFill>
              <a:srgbClr val="000000"/>
            </a:solidFill>
          </a:ln>
        </p:spPr>
        <p:txBody>
          <a:bodyPr wrap="square" rtlCol="0">
            <a:noAutofit/>
          </a:bodyPr>
          <a:lstStyle/>
          <a:p>
            <a:pPr defTabSz="457200" eaLnBrk="1" fontAlgn="auto" hangingPunct="1">
              <a:spcBef>
                <a:spcPts val="0"/>
              </a:spcBef>
              <a:spcAft>
                <a:spcPts val="0"/>
              </a:spcAft>
            </a:pPr>
            <a:endParaRPr lang="en-US" sz="800" b="1" dirty="0" smtClean="0">
              <a:solidFill>
                <a:srgbClr val="C0504D"/>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Complexity of brain circuitry</a:t>
            </a:r>
          </a:p>
          <a:p>
            <a:pPr defTabSz="457200" eaLnBrk="1" fontAlgn="auto" hangingPunct="1">
              <a:spcBef>
                <a:spcPts val="0"/>
              </a:spcBef>
              <a:spcAft>
                <a:spcPts val="0"/>
              </a:spcAft>
            </a:pPr>
            <a:endParaRPr lang="en-US" b="1" dirty="0">
              <a:solidFill>
                <a:srgbClr val="00446A"/>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Patients heterogeneity</a:t>
            </a:r>
          </a:p>
          <a:p>
            <a:pPr defTabSz="457200" eaLnBrk="1" fontAlgn="auto" hangingPunct="1">
              <a:spcBef>
                <a:spcPts val="0"/>
              </a:spcBef>
              <a:spcAft>
                <a:spcPts val="0"/>
              </a:spcAft>
            </a:pPr>
            <a:endParaRPr lang="en-US" b="1" dirty="0">
              <a:solidFill>
                <a:srgbClr val="00446A"/>
              </a:solidFill>
              <a:latin typeface="Calibri"/>
              <a:ea typeface="Osaka"/>
              <a:cs typeface="Arial"/>
            </a:endParaRPr>
          </a:p>
          <a:p>
            <a:pPr defTabSz="457200" eaLnBrk="1" fontAlgn="auto" hangingPunct="1">
              <a:spcBef>
                <a:spcPts val="0"/>
              </a:spcBef>
              <a:spcAft>
                <a:spcPts val="0"/>
              </a:spcAft>
            </a:pPr>
            <a:r>
              <a:rPr lang="en-US" b="1" dirty="0" smtClean="0">
                <a:solidFill>
                  <a:srgbClr val="00446A"/>
                </a:solidFill>
                <a:latin typeface="Calibri"/>
                <a:ea typeface="Osaka"/>
                <a:cs typeface="Arial"/>
              </a:rPr>
              <a:t>Lack of validated markers</a:t>
            </a:r>
          </a:p>
          <a:p>
            <a:pPr defTabSz="457200" eaLnBrk="1" fontAlgn="auto" hangingPunct="1">
              <a:spcBef>
                <a:spcPts val="0"/>
              </a:spcBef>
              <a:spcAft>
                <a:spcPts val="0"/>
              </a:spcAft>
            </a:pPr>
            <a:r>
              <a:rPr lang="en-US" b="1" dirty="0" smtClean="0">
                <a:solidFill>
                  <a:srgbClr val="00446A"/>
                </a:solidFill>
                <a:latin typeface="Calibri"/>
                <a:ea typeface="Osaka"/>
                <a:cs typeface="Arial"/>
              </a:rPr>
              <a:t>for disease activity</a:t>
            </a:r>
          </a:p>
          <a:p>
            <a:pPr defTabSz="457200" eaLnBrk="1" fontAlgn="auto" hangingPunct="1">
              <a:spcBef>
                <a:spcPts val="0"/>
              </a:spcBef>
              <a:spcAft>
                <a:spcPts val="0"/>
              </a:spcAft>
            </a:pPr>
            <a:endParaRPr lang="en-US" dirty="0">
              <a:solidFill>
                <a:srgbClr val="C0504D"/>
              </a:solidFill>
              <a:latin typeface="Calibri"/>
              <a:ea typeface="Osaka"/>
              <a:cs typeface="Arial"/>
            </a:endParaRPr>
          </a:p>
          <a:p>
            <a:pPr defTabSz="457200" eaLnBrk="1" fontAlgn="auto" hangingPunct="1">
              <a:spcBef>
                <a:spcPts val="0"/>
              </a:spcBef>
              <a:spcAft>
                <a:spcPts val="0"/>
              </a:spcAft>
            </a:pPr>
            <a:endParaRPr lang="en-US" sz="1400" dirty="0" smtClean="0">
              <a:solidFill>
                <a:srgbClr val="C0504D"/>
              </a:solidFill>
              <a:latin typeface="Calibri"/>
              <a:ea typeface="Osaka"/>
              <a:cs typeface="Arial"/>
            </a:endParaRPr>
          </a:p>
        </p:txBody>
      </p:sp>
    </p:spTree>
    <p:extLst>
      <p:ext uri="{BB962C8B-B14F-4D97-AF65-F5344CB8AC3E}">
        <p14:creationId xmlns:p14="http://schemas.microsoft.com/office/powerpoint/2010/main" val="21121807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Picture 96" descr="EU-AIMS_RGB_72dpi.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7283" y="182088"/>
            <a:ext cx="3318374" cy="108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Image 108" descr="Sans tit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813" y="1206524"/>
            <a:ext cx="7749399" cy="4868132"/>
          </a:xfrm>
          <a:prstGeom prst="rect">
            <a:avLst/>
          </a:prstGeom>
        </p:spPr>
      </p:pic>
    </p:spTree>
    <p:extLst>
      <p:ext uri="{BB962C8B-B14F-4D97-AF65-F5344CB8AC3E}">
        <p14:creationId xmlns:p14="http://schemas.microsoft.com/office/powerpoint/2010/main" val="14942554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Picture 96" descr="EU-AIMS_RGB_72dp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86" y="121970"/>
            <a:ext cx="1831591" cy="59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956719" y="767606"/>
            <a:ext cx="7414210" cy="1077218"/>
          </a:xfrm>
          <a:prstGeom prst="rect">
            <a:avLst/>
          </a:prstGeom>
        </p:spPr>
        <p:txBody>
          <a:bodyPr wrap="none">
            <a:spAutoFit/>
          </a:bodyPr>
          <a:lstStyle/>
          <a:p>
            <a:pPr algn="ctr"/>
            <a:r>
              <a:rPr lang="en-GB" sz="3200" b="1" kern="0" dirty="0" smtClean="0">
                <a:solidFill>
                  <a:srgbClr val="00446A"/>
                </a:solidFill>
                <a:latin typeface="Calibri" pitchFamily="34" charset="0"/>
                <a:cs typeface="Arial"/>
              </a:rPr>
              <a:t>2 Largest Clinical Trials for Early Detection </a:t>
            </a:r>
          </a:p>
          <a:p>
            <a:pPr algn="ctr"/>
            <a:r>
              <a:rPr lang="en-GB" sz="3200" b="1" kern="0" dirty="0" smtClean="0">
                <a:solidFill>
                  <a:srgbClr val="00446A"/>
                </a:solidFill>
                <a:latin typeface="Calibri" pitchFamily="34" charset="0"/>
                <a:cs typeface="Arial"/>
              </a:rPr>
              <a:t>and Monitoring of ASD Children</a:t>
            </a:r>
            <a:endParaRPr lang="en-US" sz="3200" dirty="0">
              <a:solidFill>
                <a:srgbClr val="00446A"/>
              </a:solidFill>
              <a:cs typeface="Arial"/>
            </a:endParaRPr>
          </a:p>
        </p:txBody>
      </p:sp>
      <p:sp>
        <p:nvSpPr>
          <p:cNvPr id="9" name="Content Placeholder 2"/>
          <p:cNvSpPr txBox="1">
            <a:spLocks/>
          </p:cNvSpPr>
          <p:nvPr/>
        </p:nvSpPr>
        <p:spPr>
          <a:xfrm>
            <a:off x="2627818" y="2060848"/>
            <a:ext cx="6264697" cy="4032448"/>
          </a:xfrm>
          <a:prstGeom prst="rect">
            <a:avLst/>
          </a:prstGeom>
        </p:spPr>
        <p:txBody>
          <a:bodyPr/>
          <a:lstStyle>
            <a:lvl1pPr marL="342900" indent="-342900" algn="l" rtl="0" eaLnBrk="0" fontAlgn="base" hangingPunct="0">
              <a:lnSpc>
                <a:spcPct val="150000"/>
              </a:lnSpc>
              <a:spcBef>
                <a:spcPct val="20000"/>
              </a:spcBef>
              <a:spcAft>
                <a:spcPct val="0"/>
              </a:spcAft>
              <a:buClr>
                <a:srgbClr val="004151"/>
              </a:buClr>
              <a:buFont typeface="Times" pitchFamily="18" charset="0"/>
              <a:buChar char="•"/>
              <a:defRPr sz="2800" b="1">
                <a:solidFill>
                  <a:srgbClr val="004151"/>
                </a:solidFill>
                <a:latin typeface="Calibri" pitchFamily="34" charset="0"/>
                <a:ea typeface="+mn-ea"/>
                <a:cs typeface="Calibri" pitchFamily="34" charset="0"/>
              </a:defRPr>
            </a:lvl1pPr>
            <a:lvl2pPr marL="742950" indent="-28575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2pPr>
            <a:lvl3pPr marL="1143000" indent="-22860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3pPr>
            <a:lvl4pPr marL="16002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4pPr>
            <a:lvl5pPr marL="20574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5pPr>
            <a:lvl6pPr marL="2514600" indent="-228600" algn="l" rtl="0" eaLnBrk="0" fontAlgn="base" hangingPunct="0">
              <a:spcBef>
                <a:spcPct val="20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0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0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0000"/>
              </a:spcBef>
              <a:spcAft>
                <a:spcPct val="0"/>
              </a:spcAft>
              <a:buChar char="»"/>
              <a:defRPr sz="2000">
                <a:solidFill>
                  <a:schemeClr val="tx1"/>
                </a:solidFill>
                <a:latin typeface="+mn-lt"/>
                <a:ea typeface="+mn-ea"/>
                <a:cs typeface="+mn-cs"/>
              </a:defRPr>
            </a:lvl9pPr>
          </a:lstStyle>
          <a:p>
            <a:pPr marL="0" indent="0">
              <a:lnSpc>
                <a:spcPct val="100000"/>
              </a:lnSpc>
              <a:spcBef>
                <a:spcPts val="0"/>
              </a:spcBef>
              <a:spcAft>
                <a:spcPts val="1200"/>
              </a:spcAft>
              <a:buFont typeface="Times" pitchFamily="18" charset="0"/>
              <a:buNone/>
            </a:pPr>
            <a:r>
              <a:rPr lang="en-US" sz="2000" dirty="0" smtClean="0">
                <a:solidFill>
                  <a:srgbClr val="66BC29"/>
                </a:solidFill>
                <a:ea typeface="ＭＳ Ｐゴシック" pitchFamily="34" charset="-128"/>
              </a:rPr>
              <a:t>Identification of biomarkers that precede ASD onset</a:t>
            </a:r>
            <a:endParaRPr lang="en-US" sz="2000" dirty="0">
              <a:solidFill>
                <a:srgbClr val="66BC29"/>
              </a:solidFill>
              <a:ea typeface="ＭＳ Ｐゴシック" pitchFamily="34" charset="-128"/>
            </a:endParaRPr>
          </a:p>
          <a:p>
            <a:pPr>
              <a:lnSpc>
                <a:spcPct val="100000"/>
              </a:lnSpc>
              <a:spcBef>
                <a:spcPts val="0"/>
              </a:spcBef>
              <a:spcAft>
                <a:spcPts val="1200"/>
              </a:spcAft>
              <a:buFont typeface="Calibri" pitchFamily="34" charset="0"/>
              <a:buChar char="−"/>
            </a:pPr>
            <a:r>
              <a:rPr lang="en-US" sz="1700" b="0" dirty="0" smtClean="0">
                <a:solidFill>
                  <a:srgbClr val="00446A"/>
                </a:solidFill>
                <a:ea typeface="ＭＳ Ｐゴシック" pitchFamily="34" charset="-128"/>
              </a:rPr>
              <a:t>Prospective study of 300 high-risk infants (3 and 7 months) with older siblings with ASD, and 100 low-risk</a:t>
            </a:r>
          </a:p>
          <a:p>
            <a:pPr>
              <a:lnSpc>
                <a:spcPct val="100000"/>
              </a:lnSpc>
              <a:spcBef>
                <a:spcPts val="0"/>
              </a:spcBef>
              <a:spcAft>
                <a:spcPts val="1200"/>
              </a:spcAft>
              <a:buFont typeface="Calibri" pitchFamily="34" charset="0"/>
              <a:buChar char="−"/>
            </a:pPr>
            <a:r>
              <a:rPr lang="en-US" sz="1700" b="0" dirty="0" smtClean="0">
                <a:solidFill>
                  <a:srgbClr val="00446A"/>
                </a:solidFill>
                <a:ea typeface="ＭＳ Ｐゴシック" pitchFamily="34" charset="-128"/>
              </a:rPr>
              <a:t>Infant cognition, behavior, neuroimaging, neurophysiology</a:t>
            </a:r>
          </a:p>
          <a:p>
            <a:pPr>
              <a:lnSpc>
                <a:spcPct val="100000"/>
              </a:lnSpc>
              <a:spcBef>
                <a:spcPts val="0"/>
              </a:spcBef>
              <a:spcAft>
                <a:spcPts val="1800"/>
              </a:spcAft>
              <a:buFont typeface="Calibri" pitchFamily="34" charset="0"/>
              <a:buChar char="−"/>
            </a:pPr>
            <a:r>
              <a:rPr lang="en-US" sz="1700" b="0" dirty="0" smtClean="0">
                <a:solidFill>
                  <a:srgbClr val="00446A"/>
                </a:solidFill>
                <a:ea typeface="ＭＳ Ｐゴシック" pitchFamily="34" charset="-128"/>
              </a:rPr>
              <a:t>Relation to symptoms/diagnosis of ASD at outcome</a:t>
            </a:r>
          </a:p>
          <a:p>
            <a:pPr marL="0" indent="0">
              <a:lnSpc>
                <a:spcPct val="100000"/>
              </a:lnSpc>
              <a:spcBef>
                <a:spcPts val="0"/>
              </a:spcBef>
              <a:spcAft>
                <a:spcPts val="1200"/>
              </a:spcAft>
              <a:buFont typeface="Times" pitchFamily="18" charset="0"/>
              <a:buNone/>
            </a:pPr>
            <a:r>
              <a:rPr lang="en-US" sz="2000" dirty="0" smtClean="0">
                <a:solidFill>
                  <a:srgbClr val="66BC29"/>
                </a:solidFill>
                <a:ea typeface="ＭＳ Ｐゴシック" pitchFamily="34" charset="-128"/>
              </a:rPr>
              <a:t>Accelerated longitudinal study for validation of ASD biomarkers in children and adults</a:t>
            </a:r>
          </a:p>
          <a:p>
            <a:pPr>
              <a:lnSpc>
                <a:spcPct val="100000"/>
              </a:lnSpc>
              <a:spcBef>
                <a:spcPts val="0"/>
              </a:spcBef>
              <a:spcAft>
                <a:spcPts val="1200"/>
              </a:spcAft>
              <a:buFont typeface="Calibri" pitchFamily="34" charset="0"/>
              <a:buChar char="−"/>
            </a:pPr>
            <a:r>
              <a:rPr lang="en-US" sz="1700" b="0" dirty="0" smtClean="0">
                <a:solidFill>
                  <a:srgbClr val="00446A"/>
                </a:solidFill>
                <a:ea typeface="ＭＳ Ｐゴシック" pitchFamily="34" charset="-128"/>
              </a:rPr>
              <a:t>450 ASD patients and 300 controls</a:t>
            </a:r>
          </a:p>
          <a:p>
            <a:pPr>
              <a:lnSpc>
                <a:spcPct val="100000"/>
              </a:lnSpc>
              <a:spcBef>
                <a:spcPts val="0"/>
              </a:spcBef>
              <a:spcAft>
                <a:spcPts val="1200"/>
              </a:spcAft>
              <a:buFont typeface="Calibri" pitchFamily="34" charset="0"/>
              <a:buChar char="−"/>
            </a:pPr>
            <a:r>
              <a:rPr lang="en-US" sz="1700" b="0" dirty="0" smtClean="0">
                <a:solidFill>
                  <a:srgbClr val="00446A"/>
                </a:solidFill>
                <a:ea typeface="ＭＳ Ｐゴシック" pitchFamily="34" charset="-128"/>
              </a:rPr>
              <a:t>magnetic resonance imaging, event-related potential, eye-tracking</a:t>
            </a:r>
            <a:endParaRPr lang="en-US" sz="1700" b="0" dirty="0">
              <a:solidFill>
                <a:srgbClr val="00446A"/>
              </a:solidFill>
              <a:ea typeface="ＭＳ Ｐゴシック" pitchFamily="34" charset="-128"/>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47" t="6771" r="62352" b="6141"/>
          <a:stretch/>
        </p:blipFill>
        <p:spPr bwMode="auto">
          <a:xfrm>
            <a:off x="92900" y="2132880"/>
            <a:ext cx="2318865" cy="142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8587" t="5552" r="5772" b="6404"/>
          <a:stretch/>
        </p:blipFill>
        <p:spPr bwMode="auto">
          <a:xfrm>
            <a:off x="83779" y="3869430"/>
            <a:ext cx="2318865" cy="1431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368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rotWithShape="1">
          <a:blip r:embed="rId2"/>
          <a:srcRect b="67034"/>
          <a:stretch/>
        </p:blipFill>
        <p:spPr>
          <a:xfrm>
            <a:off x="675835" y="60289"/>
            <a:ext cx="7317524" cy="2045028"/>
          </a:xfrm>
          <a:prstGeom prst="rect">
            <a:avLst/>
          </a:prstGeom>
        </p:spPr>
      </p:pic>
      <p:pic>
        <p:nvPicPr>
          <p:cNvPr id="7" name="Image 6"/>
          <p:cNvPicPr>
            <a:picLocks noChangeAspect="1"/>
          </p:cNvPicPr>
          <p:nvPr/>
        </p:nvPicPr>
        <p:blipFill rotWithShape="1">
          <a:blip r:embed="rId2"/>
          <a:srcRect t="45042" r="67357" b="2371"/>
          <a:stretch/>
        </p:blipFill>
        <p:spPr>
          <a:xfrm>
            <a:off x="5437388" y="-3977"/>
            <a:ext cx="1623799" cy="2217644"/>
          </a:xfrm>
          <a:prstGeom prst="rect">
            <a:avLst/>
          </a:prstGeom>
        </p:spPr>
      </p:pic>
      <p:sp>
        <p:nvSpPr>
          <p:cNvPr id="4" name="Rectangle 3"/>
          <p:cNvSpPr/>
          <p:nvPr/>
        </p:nvSpPr>
        <p:spPr>
          <a:xfrm>
            <a:off x="7340835" y="60289"/>
            <a:ext cx="652524" cy="3474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8" name="ZoneTexte 7"/>
          <p:cNvSpPr txBox="1"/>
          <p:nvPr/>
        </p:nvSpPr>
        <p:spPr>
          <a:xfrm>
            <a:off x="7061187" y="71940"/>
            <a:ext cx="1093531" cy="369332"/>
          </a:xfrm>
          <a:prstGeom prst="rect">
            <a:avLst/>
          </a:prstGeom>
          <a:solidFill>
            <a:srgbClr val="FFFFFF"/>
          </a:solidFill>
        </p:spPr>
        <p:txBody>
          <a:bodyPr wrap="square" rtlCol="0">
            <a:spAutoFit/>
          </a:bodyPr>
          <a:lstStyle/>
          <a:p>
            <a:endParaRPr lang="en-GB" dirty="0">
              <a:solidFill>
                <a:prstClr val="black"/>
              </a:solidFill>
            </a:endParaRPr>
          </a:p>
        </p:txBody>
      </p:sp>
      <p:sp>
        <p:nvSpPr>
          <p:cNvPr id="3" name="Rectangle 2"/>
          <p:cNvSpPr/>
          <p:nvPr/>
        </p:nvSpPr>
        <p:spPr>
          <a:xfrm>
            <a:off x="769051" y="2669657"/>
            <a:ext cx="7583764" cy="3108544"/>
          </a:xfrm>
          <a:prstGeom prst="rect">
            <a:avLst/>
          </a:prstGeom>
          <a:ln>
            <a:solidFill>
              <a:schemeClr val="tx1"/>
            </a:solidFill>
          </a:ln>
        </p:spPr>
        <p:txBody>
          <a:bodyPr wrap="square">
            <a:spAutoFit/>
          </a:bodyPr>
          <a:lstStyle/>
          <a:p>
            <a:pPr algn="just"/>
            <a:r>
              <a:rPr lang="en-GB" sz="2800" dirty="0" smtClean="0">
                <a:solidFill>
                  <a:prstClr val="black"/>
                </a:solidFill>
              </a:rPr>
              <a:t>“We need a </a:t>
            </a:r>
            <a:r>
              <a:rPr lang="en-GB" sz="2800" dirty="0" smtClean="0">
                <a:solidFill>
                  <a:srgbClr val="FF0000"/>
                </a:solidFill>
              </a:rPr>
              <a:t>new approach </a:t>
            </a:r>
            <a:r>
              <a:rPr lang="en-GB" sz="2800" dirty="0" smtClean="0">
                <a:solidFill>
                  <a:prstClr val="black"/>
                </a:solidFill>
              </a:rPr>
              <a:t>that redirects the research and development (R&amp;D) engine toward </a:t>
            </a:r>
            <a:r>
              <a:rPr lang="en-GB" sz="2800" dirty="0" smtClean="0">
                <a:solidFill>
                  <a:srgbClr val="FF0000"/>
                </a:solidFill>
              </a:rPr>
              <a:t>deciphering the natural histories of human diseases </a:t>
            </a:r>
            <a:r>
              <a:rPr lang="en-GB" sz="2800" dirty="0" smtClean="0">
                <a:solidFill>
                  <a:prstClr val="black"/>
                </a:solidFill>
              </a:rPr>
              <a:t>and using this new understanding to identify therapeutic targets. Such a </a:t>
            </a:r>
            <a:r>
              <a:rPr lang="en-GB" sz="2800" dirty="0" smtClean="0">
                <a:solidFill>
                  <a:srgbClr val="FF0000"/>
                </a:solidFill>
              </a:rPr>
              <a:t>redesigned drug-development paradigm </a:t>
            </a:r>
            <a:r>
              <a:rPr lang="en-GB" sz="2800" dirty="0" smtClean="0">
                <a:solidFill>
                  <a:prstClr val="black"/>
                </a:solidFill>
              </a:rPr>
              <a:t>must begin with the </a:t>
            </a:r>
            <a:r>
              <a:rPr lang="en-GB" sz="2800" dirty="0" smtClean="0">
                <a:solidFill>
                  <a:srgbClr val="FF0000"/>
                </a:solidFill>
              </a:rPr>
              <a:t>patient</a:t>
            </a:r>
            <a:r>
              <a:rPr lang="en-GB" sz="2800" dirty="0" smtClean="0">
                <a:solidFill>
                  <a:prstClr val="black"/>
                </a:solidFill>
              </a:rPr>
              <a:t>.”</a:t>
            </a:r>
            <a:endParaRPr lang="en-GB" sz="2800" dirty="0">
              <a:solidFill>
                <a:prstClr val="black"/>
              </a:solidFill>
            </a:endParaRPr>
          </a:p>
        </p:txBody>
      </p:sp>
    </p:spTree>
    <p:extLst>
      <p:ext uri="{BB962C8B-B14F-4D97-AF65-F5344CB8AC3E}">
        <p14:creationId xmlns:p14="http://schemas.microsoft.com/office/powerpoint/2010/main" val="30351414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18738" y="536548"/>
            <a:ext cx="6050887" cy="1569660"/>
          </a:xfrm>
          <a:prstGeom prst="rect">
            <a:avLst/>
          </a:prstGeom>
          <a:noFill/>
        </p:spPr>
        <p:txBody>
          <a:bodyPr wrap="none" rtlCol="0">
            <a:spAutoFit/>
          </a:bodyPr>
          <a:lstStyle/>
          <a:p>
            <a:pPr algn="ctr" defTabSz="457200" eaLnBrk="1" fontAlgn="auto" hangingPunct="1">
              <a:spcBef>
                <a:spcPts val="0"/>
              </a:spcBef>
              <a:spcAft>
                <a:spcPts val="0"/>
              </a:spcAft>
            </a:pPr>
            <a:r>
              <a:rPr lang="en-US" sz="3200" b="1" dirty="0" smtClean="0">
                <a:solidFill>
                  <a:srgbClr val="1F497D">
                    <a:lumMod val="75000"/>
                  </a:srgbClr>
                </a:solidFill>
                <a:latin typeface="Calibri"/>
                <a:ea typeface="+mn-ea"/>
              </a:rPr>
              <a:t>DIABETES:</a:t>
            </a:r>
          </a:p>
          <a:p>
            <a:pPr algn="ctr" defTabSz="457200" eaLnBrk="1" fontAlgn="auto" hangingPunct="1">
              <a:spcBef>
                <a:spcPts val="0"/>
              </a:spcBef>
              <a:spcAft>
                <a:spcPts val="0"/>
              </a:spcAft>
            </a:pPr>
            <a:r>
              <a:rPr lang="en-US" sz="3200" b="1" dirty="0" smtClean="0">
                <a:solidFill>
                  <a:srgbClr val="66BC29"/>
                </a:solidFill>
                <a:latin typeface="Calibri"/>
                <a:ea typeface="+mn-ea"/>
              </a:rPr>
              <a:t>Fighting the epidemic</a:t>
            </a:r>
          </a:p>
          <a:p>
            <a:pPr algn="ctr" defTabSz="457200" eaLnBrk="1" fontAlgn="auto" hangingPunct="1">
              <a:spcBef>
                <a:spcPts val="0"/>
              </a:spcBef>
              <a:spcAft>
                <a:spcPts val="0"/>
              </a:spcAft>
            </a:pPr>
            <a:r>
              <a:rPr lang="en-US" sz="3200" b="1" dirty="0" smtClean="0">
                <a:solidFill>
                  <a:srgbClr val="66BC29"/>
                </a:solidFill>
                <a:latin typeface="Calibri"/>
                <a:ea typeface="+mn-ea"/>
              </a:rPr>
              <a:t>through Public-</a:t>
            </a:r>
            <a:r>
              <a:rPr lang="en-US" sz="3200" b="1" dirty="0">
                <a:solidFill>
                  <a:srgbClr val="66BC29"/>
                </a:solidFill>
                <a:latin typeface="Calibri"/>
                <a:ea typeface="+mn-ea"/>
              </a:rPr>
              <a:t>P</a:t>
            </a:r>
            <a:r>
              <a:rPr lang="en-US" sz="3200" b="1" dirty="0" smtClean="0">
                <a:solidFill>
                  <a:srgbClr val="66BC29"/>
                </a:solidFill>
                <a:latin typeface="Calibri"/>
                <a:ea typeface="+mn-ea"/>
              </a:rPr>
              <a:t>rivate Partnership</a:t>
            </a:r>
            <a:endParaRPr lang="en-US" sz="3200" b="1" dirty="0">
              <a:solidFill>
                <a:srgbClr val="66BC29"/>
              </a:solidFill>
              <a:latin typeface="Calibri"/>
              <a:ea typeface="+mn-ea"/>
            </a:endParaRPr>
          </a:p>
        </p:txBody>
      </p:sp>
      <p:sp>
        <p:nvSpPr>
          <p:cNvPr id="6" name="TextBox 6"/>
          <p:cNvSpPr txBox="1"/>
          <p:nvPr/>
        </p:nvSpPr>
        <p:spPr>
          <a:xfrm>
            <a:off x="172499" y="2453051"/>
            <a:ext cx="2837665" cy="1107996"/>
          </a:xfrm>
          <a:prstGeom prst="rect">
            <a:avLst/>
          </a:prstGeom>
          <a:solidFill>
            <a:schemeClr val="tx1"/>
          </a:solidFill>
          <a:ln>
            <a:solidFill>
              <a:schemeClr val="tx1"/>
            </a:solidFill>
          </a:ln>
        </p:spPr>
        <p:txBody>
          <a:bodyPr wrap="square" rtlCol="0">
            <a:spAutoFit/>
          </a:bodyPr>
          <a:lstStyle/>
          <a:p>
            <a:pPr algn="ctr" defTabSz="457200" eaLnBrk="1" fontAlgn="auto" hangingPunct="1">
              <a:spcBef>
                <a:spcPts val="0"/>
              </a:spcBef>
              <a:spcAft>
                <a:spcPts val="0"/>
              </a:spcAft>
            </a:pPr>
            <a:r>
              <a:rPr lang="en-US" sz="2200" b="1" dirty="0" smtClean="0">
                <a:solidFill>
                  <a:prstClr val="white"/>
                </a:solidFill>
                <a:latin typeface="Calibri"/>
                <a:ea typeface="+mn-ea"/>
              </a:rPr>
              <a:t>Major Public </a:t>
            </a:r>
          </a:p>
          <a:p>
            <a:pPr algn="ctr" defTabSz="457200" eaLnBrk="1" fontAlgn="auto" hangingPunct="1">
              <a:spcBef>
                <a:spcPts val="0"/>
              </a:spcBef>
              <a:spcAft>
                <a:spcPts val="0"/>
              </a:spcAft>
            </a:pPr>
            <a:r>
              <a:rPr lang="en-US" sz="2200" b="1" dirty="0" smtClean="0">
                <a:solidFill>
                  <a:prstClr val="white"/>
                </a:solidFill>
                <a:latin typeface="Calibri"/>
                <a:ea typeface="+mn-ea"/>
              </a:rPr>
              <a:t>Health Need</a:t>
            </a:r>
            <a:endParaRPr lang="en-US" sz="2200" b="1" dirty="0">
              <a:solidFill>
                <a:prstClr val="white"/>
              </a:solidFill>
              <a:latin typeface="Calibri"/>
              <a:ea typeface="+mn-ea"/>
            </a:endParaRPr>
          </a:p>
          <a:p>
            <a:pPr algn="ctr" defTabSz="457200" eaLnBrk="1" fontAlgn="auto" hangingPunct="1">
              <a:spcBef>
                <a:spcPts val="0"/>
              </a:spcBef>
              <a:spcAft>
                <a:spcPts val="0"/>
              </a:spcAft>
            </a:pPr>
            <a:endParaRPr lang="en-US" sz="2200" b="1" dirty="0" smtClean="0">
              <a:solidFill>
                <a:prstClr val="white"/>
              </a:solidFill>
              <a:latin typeface="Calibri"/>
              <a:ea typeface="+mn-ea"/>
            </a:endParaRPr>
          </a:p>
        </p:txBody>
      </p:sp>
      <p:sp>
        <p:nvSpPr>
          <p:cNvPr id="7" name="TextBox 8"/>
          <p:cNvSpPr txBox="1"/>
          <p:nvPr/>
        </p:nvSpPr>
        <p:spPr>
          <a:xfrm>
            <a:off x="172499" y="3534028"/>
            <a:ext cx="2837665" cy="2000548"/>
          </a:xfrm>
          <a:prstGeom prst="rect">
            <a:avLst/>
          </a:prstGeom>
          <a:noFill/>
          <a:ln>
            <a:solidFill>
              <a:srgbClr val="000000"/>
            </a:solidFill>
          </a:ln>
        </p:spPr>
        <p:txBody>
          <a:bodyPr wrap="square" rtlCol="0">
            <a:spAutoFit/>
          </a:bodyPr>
          <a:lstStyle/>
          <a:p>
            <a:pPr defTabSz="457200" eaLnBrk="1" fontAlgn="auto" hangingPunct="1">
              <a:spcBef>
                <a:spcPts val="0"/>
              </a:spcBef>
              <a:spcAft>
                <a:spcPts val="0"/>
              </a:spcAft>
            </a:pPr>
            <a:endParaRPr lang="en-US" sz="800" b="1" dirty="0" smtClean="0">
              <a:solidFill>
                <a:srgbClr val="77933C"/>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Diabetes will affect 43 million Europeans in 2030</a:t>
            </a:r>
          </a:p>
          <a:p>
            <a:pPr defTabSz="457200" eaLnBrk="1" fontAlgn="auto" hangingPunct="1">
              <a:spcBef>
                <a:spcPts val="0"/>
              </a:spcBef>
              <a:spcAft>
                <a:spcPts val="0"/>
              </a:spcAft>
            </a:pPr>
            <a:endParaRPr lang="en-US" b="1" dirty="0">
              <a:solidFill>
                <a:srgbClr val="00446A"/>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€89 million spent on 2011 on treating diabetes and its complications</a:t>
            </a:r>
          </a:p>
          <a:p>
            <a:pPr defTabSz="457200" eaLnBrk="1" fontAlgn="auto" hangingPunct="1">
              <a:spcBef>
                <a:spcPts val="0"/>
              </a:spcBef>
              <a:spcAft>
                <a:spcPts val="0"/>
              </a:spcAft>
            </a:pPr>
            <a:endParaRPr lang="en-US" sz="800" dirty="0" smtClean="0">
              <a:solidFill>
                <a:srgbClr val="C0504D"/>
              </a:solidFill>
              <a:latin typeface="Calibri"/>
              <a:ea typeface="+mn-ea"/>
            </a:endParaRPr>
          </a:p>
        </p:txBody>
      </p:sp>
      <p:sp>
        <p:nvSpPr>
          <p:cNvPr id="8" name="TextBox 10"/>
          <p:cNvSpPr txBox="1"/>
          <p:nvPr/>
        </p:nvSpPr>
        <p:spPr>
          <a:xfrm>
            <a:off x="3256590" y="2432131"/>
            <a:ext cx="2528493" cy="1046440"/>
          </a:xfrm>
          <a:prstGeom prst="rect">
            <a:avLst/>
          </a:prstGeom>
          <a:solidFill>
            <a:schemeClr val="tx1"/>
          </a:solidFill>
          <a:ln>
            <a:solidFill>
              <a:schemeClr val="tx1"/>
            </a:solidFill>
          </a:ln>
        </p:spPr>
        <p:txBody>
          <a:bodyPr wrap="square" rtlCol="0">
            <a:spAutoFit/>
          </a:bodyPr>
          <a:lstStyle/>
          <a:p>
            <a:pPr algn="ctr" defTabSz="457200" eaLnBrk="1" fontAlgn="auto" hangingPunct="1">
              <a:spcBef>
                <a:spcPts val="0"/>
              </a:spcBef>
              <a:spcAft>
                <a:spcPts val="0"/>
              </a:spcAft>
            </a:pPr>
            <a:r>
              <a:rPr lang="en-US" sz="2200" b="1" dirty="0" smtClean="0">
                <a:solidFill>
                  <a:prstClr val="white"/>
                </a:solidFill>
                <a:latin typeface="Calibri"/>
                <a:ea typeface="+mn-ea"/>
              </a:rPr>
              <a:t>Distrust in </a:t>
            </a:r>
          </a:p>
          <a:p>
            <a:pPr algn="ctr" defTabSz="457200" eaLnBrk="1" fontAlgn="auto" hangingPunct="1">
              <a:spcBef>
                <a:spcPts val="0"/>
              </a:spcBef>
              <a:spcAft>
                <a:spcPts val="0"/>
              </a:spcAft>
            </a:pPr>
            <a:r>
              <a:rPr lang="en-US" sz="2200" b="1" dirty="0">
                <a:solidFill>
                  <a:prstClr val="white"/>
                </a:solidFill>
                <a:latin typeface="Calibri"/>
                <a:ea typeface="+mn-ea"/>
              </a:rPr>
              <a:t>p</a:t>
            </a:r>
            <a:r>
              <a:rPr lang="en-US" sz="2200" b="1" dirty="0" smtClean="0">
                <a:solidFill>
                  <a:prstClr val="white"/>
                </a:solidFill>
                <a:latin typeface="Calibri"/>
                <a:ea typeface="+mn-ea"/>
              </a:rPr>
              <a:t>ast-research</a:t>
            </a:r>
          </a:p>
          <a:p>
            <a:pPr defTabSz="457200" eaLnBrk="1" fontAlgn="auto" hangingPunct="1">
              <a:spcBef>
                <a:spcPts val="0"/>
              </a:spcBef>
              <a:spcAft>
                <a:spcPts val="0"/>
              </a:spcAft>
            </a:pPr>
            <a:endParaRPr lang="en-US" dirty="0" smtClean="0">
              <a:solidFill>
                <a:prstClr val="black"/>
              </a:solidFill>
              <a:latin typeface="Calibri"/>
              <a:ea typeface="+mn-ea"/>
            </a:endParaRPr>
          </a:p>
        </p:txBody>
      </p:sp>
      <p:sp>
        <p:nvSpPr>
          <p:cNvPr id="9" name="TextBox 11"/>
          <p:cNvSpPr txBox="1"/>
          <p:nvPr/>
        </p:nvSpPr>
        <p:spPr>
          <a:xfrm>
            <a:off x="3256560" y="3478576"/>
            <a:ext cx="2528492" cy="2031325"/>
          </a:xfrm>
          <a:prstGeom prst="rect">
            <a:avLst/>
          </a:prstGeom>
          <a:noFill/>
          <a:ln>
            <a:solidFill>
              <a:srgbClr val="000000"/>
            </a:solidFill>
          </a:ln>
        </p:spPr>
        <p:txBody>
          <a:bodyPr wrap="square" rtlCol="0">
            <a:spAutoFit/>
          </a:bodyPr>
          <a:lstStyle/>
          <a:p>
            <a:pPr defTabSz="457200" eaLnBrk="1" fontAlgn="auto" hangingPunct="1">
              <a:spcBef>
                <a:spcPts val="0"/>
              </a:spcBef>
              <a:spcAft>
                <a:spcPts val="0"/>
              </a:spcAft>
            </a:pPr>
            <a:endParaRPr lang="en-US" sz="800" b="1" dirty="0" smtClean="0">
              <a:solidFill>
                <a:srgbClr val="C0504D"/>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Cardiovascular complications of</a:t>
            </a:r>
          </a:p>
          <a:p>
            <a:pPr defTabSz="457200" eaLnBrk="1" fontAlgn="auto" hangingPunct="1">
              <a:spcBef>
                <a:spcPts val="0"/>
              </a:spcBef>
              <a:spcAft>
                <a:spcPts val="0"/>
              </a:spcAft>
            </a:pPr>
            <a:r>
              <a:rPr lang="en-US" b="1" dirty="0">
                <a:solidFill>
                  <a:srgbClr val="00446A"/>
                </a:solidFill>
                <a:latin typeface="Calibri"/>
                <a:ea typeface="+mn-ea"/>
              </a:rPr>
              <a:t>r</a:t>
            </a:r>
            <a:r>
              <a:rPr lang="en-US" b="1" dirty="0" smtClean="0">
                <a:solidFill>
                  <a:srgbClr val="00446A"/>
                </a:solidFill>
                <a:latin typeface="Calibri"/>
                <a:ea typeface="+mn-ea"/>
              </a:rPr>
              <a:t>osiglitazone and </a:t>
            </a:r>
            <a:r>
              <a:rPr lang="en-US" b="1" dirty="0" err="1">
                <a:solidFill>
                  <a:srgbClr val="00446A"/>
                </a:solidFill>
                <a:latin typeface="Calibri"/>
                <a:ea typeface="+mn-ea"/>
              </a:rPr>
              <a:t>b</a:t>
            </a:r>
            <a:r>
              <a:rPr lang="en-US" b="1" dirty="0" err="1" smtClean="0">
                <a:solidFill>
                  <a:srgbClr val="00446A"/>
                </a:solidFill>
                <a:latin typeface="Calibri"/>
                <a:ea typeface="+mn-ea"/>
              </a:rPr>
              <a:t>enfluorex</a:t>
            </a:r>
            <a:r>
              <a:rPr lang="en-US" b="1" dirty="0" smtClean="0">
                <a:solidFill>
                  <a:srgbClr val="00446A"/>
                </a:solidFill>
                <a:latin typeface="Calibri"/>
                <a:ea typeface="+mn-ea"/>
              </a:rPr>
              <a:t> </a:t>
            </a:r>
          </a:p>
          <a:p>
            <a:pPr defTabSz="457200" eaLnBrk="1" fontAlgn="auto" hangingPunct="1">
              <a:spcBef>
                <a:spcPts val="0"/>
              </a:spcBef>
              <a:spcAft>
                <a:spcPts val="0"/>
              </a:spcAft>
            </a:pPr>
            <a:endParaRPr lang="en-US" sz="2500" b="1" dirty="0">
              <a:solidFill>
                <a:srgbClr val="77933C"/>
              </a:solidFill>
              <a:latin typeface="Calibri"/>
              <a:ea typeface="+mn-ea"/>
            </a:endParaRPr>
          </a:p>
          <a:p>
            <a:pPr defTabSz="457200" eaLnBrk="1" fontAlgn="auto" hangingPunct="1">
              <a:spcBef>
                <a:spcPts val="0"/>
              </a:spcBef>
              <a:spcAft>
                <a:spcPts val="0"/>
              </a:spcAft>
            </a:pPr>
            <a:endParaRPr lang="en-US" dirty="0" smtClean="0">
              <a:solidFill>
                <a:srgbClr val="C0504D"/>
              </a:solidFill>
              <a:latin typeface="Calibri"/>
              <a:ea typeface="+mn-ea"/>
            </a:endParaRPr>
          </a:p>
          <a:p>
            <a:pPr defTabSz="457200" eaLnBrk="1" fontAlgn="auto" hangingPunct="1">
              <a:spcBef>
                <a:spcPts val="0"/>
              </a:spcBef>
              <a:spcAft>
                <a:spcPts val="0"/>
              </a:spcAft>
            </a:pPr>
            <a:endParaRPr lang="en-US" sz="300" dirty="0" smtClean="0">
              <a:solidFill>
                <a:srgbClr val="C0504D"/>
              </a:solidFill>
              <a:latin typeface="Calibri"/>
              <a:ea typeface="+mn-ea"/>
            </a:endParaRPr>
          </a:p>
        </p:txBody>
      </p:sp>
      <p:sp>
        <p:nvSpPr>
          <p:cNvPr id="10" name="TextBox 12"/>
          <p:cNvSpPr txBox="1"/>
          <p:nvPr/>
        </p:nvSpPr>
        <p:spPr>
          <a:xfrm>
            <a:off x="5983176" y="2413797"/>
            <a:ext cx="3044523" cy="1046440"/>
          </a:xfrm>
          <a:prstGeom prst="rect">
            <a:avLst/>
          </a:prstGeom>
          <a:solidFill>
            <a:schemeClr val="tx1"/>
          </a:solidFill>
          <a:ln>
            <a:solidFill>
              <a:schemeClr val="tx1"/>
            </a:solidFill>
          </a:ln>
        </p:spPr>
        <p:txBody>
          <a:bodyPr wrap="square" rtlCol="0">
            <a:spAutoFit/>
          </a:bodyPr>
          <a:lstStyle/>
          <a:p>
            <a:pPr algn="ctr" defTabSz="457200" eaLnBrk="1" fontAlgn="auto" hangingPunct="1">
              <a:spcBef>
                <a:spcPts val="0"/>
              </a:spcBef>
              <a:spcAft>
                <a:spcPts val="0"/>
              </a:spcAft>
            </a:pPr>
            <a:r>
              <a:rPr lang="en-US" sz="2200" b="1" dirty="0" smtClean="0">
                <a:solidFill>
                  <a:prstClr val="white"/>
                </a:solidFill>
                <a:latin typeface="Calibri"/>
                <a:ea typeface="+mn-ea"/>
              </a:rPr>
              <a:t>Hurdles to drug </a:t>
            </a:r>
          </a:p>
          <a:p>
            <a:pPr algn="ctr" defTabSz="457200" eaLnBrk="1" fontAlgn="auto" hangingPunct="1">
              <a:spcBef>
                <a:spcPts val="0"/>
              </a:spcBef>
              <a:spcAft>
                <a:spcPts val="0"/>
              </a:spcAft>
            </a:pPr>
            <a:r>
              <a:rPr lang="en-US" sz="2200" b="1" dirty="0" smtClean="0">
                <a:solidFill>
                  <a:prstClr val="white"/>
                </a:solidFill>
                <a:latin typeface="Calibri"/>
                <a:ea typeface="+mn-ea"/>
              </a:rPr>
              <a:t>development</a:t>
            </a:r>
          </a:p>
          <a:p>
            <a:pPr defTabSz="457200" eaLnBrk="1" fontAlgn="auto" hangingPunct="1">
              <a:spcBef>
                <a:spcPts val="0"/>
              </a:spcBef>
              <a:spcAft>
                <a:spcPts val="0"/>
              </a:spcAft>
            </a:pPr>
            <a:endParaRPr lang="en-US" dirty="0" smtClean="0">
              <a:solidFill>
                <a:prstClr val="black"/>
              </a:solidFill>
              <a:latin typeface="Calibri"/>
              <a:ea typeface="+mn-ea"/>
            </a:endParaRPr>
          </a:p>
        </p:txBody>
      </p:sp>
      <p:sp>
        <p:nvSpPr>
          <p:cNvPr id="11" name="TextBox 13"/>
          <p:cNvSpPr txBox="1"/>
          <p:nvPr/>
        </p:nvSpPr>
        <p:spPr>
          <a:xfrm>
            <a:off x="5983176" y="3430078"/>
            <a:ext cx="3044523" cy="2092881"/>
          </a:xfrm>
          <a:prstGeom prst="rect">
            <a:avLst/>
          </a:prstGeom>
          <a:noFill/>
          <a:ln>
            <a:solidFill>
              <a:srgbClr val="000000"/>
            </a:solidFill>
          </a:ln>
        </p:spPr>
        <p:txBody>
          <a:bodyPr wrap="square" rtlCol="0">
            <a:spAutoFit/>
          </a:bodyPr>
          <a:lstStyle/>
          <a:p>
            <a:pPr defTabSz="457200" eaLnBrk="1" fontAlgn="auto" hangingPunct="1">
              <a:spcBef>
                <a:spcPts val="0"/>
              </a:spcBef>
              <a:spcAft>
                <a:spcPts val="0"/>
              </a:spcAft>
            </a:pPr>
            <a:endParaRPr lang="en-US" sz="800" b="1" dirty="0" smtClean="0">
              <a:solidFill>
                <a:srgbClr val="C0504D"/>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Patients’ heterogeneity</a:t>
            </a:r>
          </a:p>
          <a:p>
            <a:pPr defTabSz="457200" eaLnBrk="1" fontAlgn="auto" hangingPunct="1">
              <a:spcBef>
                <a:spcPts val="0"/>
              </a:spcBef>
              <a:spcAft>
                <a:spcPts val="0"/>
              </a:spcAft>
            </a:pPr>
            <a:endParaRPr lang="en-US" b="1" dirty="0">
              <a:solidFill>
                <a:srgbClr val="00446A"/>
              </a:solidFill>
              <a:latin typeface="Calibri"/>
              <a:ea typeface="+mn-ea"/>
            </a:endParaRPr>
          </a:p>
          <a:p>
            <a:pPr defTabSz="457200" eaLnBrk="1" fontAlgn="auto" hangingPunct="1">
              <a:spcBef>
                <a:spcPts val="0"/>
              </a:spcBef>
              <a:spcAft>
                <a:spcPts val="0"/>
              </a:spcAft>
            </a:pPr>
            <a:r>
              <a:rPr lang="en-US" b="1" dirty="0" smtClean="0">
                <a:solidFill>
                  <a:srgbClr val="00446A"/>
                </a:solidFill>
                <a:latin typeface="Calibri"/>
                <a:ea typeface="+mn-ea"/>
              </a:rPr>
              <a:t>Lack of reliable markers</a:t>
            </a:r>
          </a:p>
          <a:p>
            <a:pPr defTabSz="457200" eaLnBrk="1" fontAlgn="auto" hangingPunct="1">
              <a:spcBef>
                <a:spcPts val="0"/>
              </a:spcBef>
              <a:spcAft>
                <a:spcPts val="0"/>
              </a:spcAft>
            </a:pPr>
            <a:r>
              <a:rPr lang="en-US" b="1" dirty="0" smtClean="0">
                <a:solidFill>
                  <a:srgbClr val="00446A"/>
                </a:solidFill>
                <a:latin typeface="Calibri"/>
                <a:ea typeface="+mn-ea"/>
              </a:rPr>
              <a:t>for disease activity and complications</a:t>
            </a:r>
          </a:p>
          <a:p>
            <a:pPr defTabSz="457200" eaLnBrk="1" fontAlgn="auto" hangingPunct="1">
              <a:spcBef>
                <a:spcPts val="0"/>
              </a:spcBef>
              <a:spcAft>
                <a:spcPts val="0"/>
              </a:spcAft>
            </a:pPr>
            <a:endParaRPr lang="en-US" dirty="0">
              <a:solidFill>
                <a:srgbClr val="C0504D"/>
              </a:solidFill>
              <a:latin typeface="Calibri"/>
              <a:ea typeface="+mn-ea"/>
            </a:endParaRPr>
          </a:p>
          <a:p>
            <a:pPr defTabSz="457200" eaLnBrk="1" fontAlgn="auto" hangingPunct="1">
              <a:spcBef>
                <a:spcPts val="0"/>
              </a:spcBef>
              <a:spcAft>
                <a:spcPts val="0"/>
              </a:spcAft>
            </a:pPr>
            <a:endParaRPr lang="en-US" sz="1400" dirty="0" smtClean="0">
              <a:solidFill>
                <a:srgbClr val="C0504D"/>
              </a:solidFill>
              <a:latin typeface="Calibri"/>
              <a:ea typeface="+mn-ea"/>
            </a:endParaRPr>
          </a:p>
        </p:txBody>
      </p:sp>
    </p:spTree>
    <p:extLst>
      <p:ext uri="{BB962C8B-B14F-4D97-AF65-F5344CB8AC3E}">
        <p14:creationId xmlns:p14="http://schemas.microsoft.com/office/powerpoint/2010/main" val="20952628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ChangeArrowheads="1"/>
          </p:cNvSpPr>
          <p:nvPr/>
        </p:nvSpPr>
        <p:spPr bwMode="auto">
          <a:xfrm>
            <a:off x="0" y="-58398"/>
            <a:ext cx="8453804"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defRPr/>
            </a:pPr>
            <a:endParaRPr lang="en-GB" sz="3600" b="1" dirty="0">
              <a:solidFill>
                <a:srgbClr val="00446A"/>
              </a:solidFill>
              <a:latin typeface="Calibri" panose="020F0502020204030204" pitchFamily="34" charset="0"/>
              <a:ea typeface="ヒラギノ角ゴ Pro W3" charset="-128"/>
            </a:endParaRPr>
          </a:p>
        </p:txBody>
      </p:sp>
      <p:sp>
        <p:nvSpPr>
          <p:cNvPr id="13" name="Line 7"/>
          <p:cNvSpPr>
            <a:spLocks noChangeShapeType="1"/>
          </p:cNvSpPr>
          <p:nvPr/>
        </p:nvSpPr>
        <p:spPr bwMode="auto">
          <a:xfrm flipV="1">
            <a:off x="3199" y="1204264"/>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en-GB">
              <a:solidFill>
                <a:srgbClr val="00446A"/>
              </a:solidFill>
              <a:latin typeface="Calibri" panose="020F0502020204030204" pitchFamily="34" charset="0"/>
            </a:endParaRPr>
          </a:p>
        </p:txBody>
      </p:sp>
      <p:sp>
        <p:nvSpPr>
          <p:cNvPr id="14" name="Rectangle 6"/>
          <p:cNvSpPr>
            <a:spLocks noChangeArrowheads="1"/>
          </p:cNvSpPr>
          <p:nvPr/>
        </p:nvSpPr>
        <p:spPr bwMode="auto">
          <a:xfrm>
            <a:off x="76276" y="60108"/>
            <a:ext cx="8453804"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defRPr/>
            </a:pPr>
            <a:r>
              <a:rPr lang="fr-BE" sz="3600" b="1" dirty="0" smtClean="0">
                <a:solidFill>
                  <a:srgbClr val="00446A"/>
                </a:solidFill>
                <a:latin typeface="Calibri" panose="020F0502020204030204" pitchFamily="34" charset="0"/>
                <a:ea typeface="ヒラギノ角ゴ Pro W3" charset="-128"/>
              </a:rPr>
              <a:t>How IMI facilitates the development of </a:t>
            </a:r>
          </a:p>
          <a:p>
            <a:pPr>
              <a:defRPr/>
            </a:pPr>
            <a:r>
              <a:rPr lang="fr-BE" sz="3600" b="1" dirty="0" smtClean="0">
                <a:solidFill>
                  <a:srgbClr val="00446A"/>
                </a:solidFill>
                <a:latin typeface="Calibri" panose="020F0502020204030204" pitchFamily="34" charset="0"/>
                <a:ea typeface="ヒラギノ角ゴ Pro W3" charset="-128"/>
              </a:rPr>
              <a:t>new diabetes therapies </a:t>
            </a:r>
          </a:p>
        </p:txBody>
      </p:sp>
      <p:sp>
        <p:nvSpPr>
          <p:cNvPr id="7" name="TextBox 4"/>
          <p:cNvSpPr txBox="1"/>
          <p:nvPr/>
        </p:nvSpPr>
        <p:spPr>
          <a:xfrm>
            <a:off x="55507" y="1686325"/>
            <a:ext cx="9123227" cy="3847207"/>
          </a:xfrm>
          <a:prstGeom prst="rect">
            <a:avLst/>
          </a:prstGeom>
          <a:solidFill>
            <a:schemeClr val="bg1"/>
          </a:solidFill>
        </p:spPr>
        <p:txBody>
          <a:bodyPr wrap="square">
            <a:spAutoFit/>
          </a:bodyPr>
          <a:lstStyle/>
          <a:p>
            <a:pPr>
              <a:spcBef>
                <a:spcPts val="1200"/>
              </a:spcBef>
              <a:defRPr/>
            </a:pPr>
            <a:endParaRPr lang="en-US" sz="1200" b="1" dirty="0">
              <a:solidFill>
                <a:srgbClr val="00446A"/>
              </a:solidFill>
              <a:latin typeface="Calibri" panose="020F0502020204030204" pitchFamily="34" charset="0"/>
              <a:ea typeface="ヒラギノ角ゴ Pro W3" pitchFamily="-111" charset="-128"/>
            </a:endParaRPr>
          </a:p>
          <a:p>
            <a:pPr>
              <a:spcBef>
                <a:spcPts val="1200"/>
              </a:spcBef>
              <a:defRPr/>
            </a:pPr>
            <a:r>
              <a:rPr lang="en-US" sz="2200" dirty="0" smtClean="0">
                <a:solidFill>
                  <a:srgbClr val="00446A"/>
                </a:solidFill>
                <a:latin typeface="Calibri" panose="020F0502020204030204" pitchFamily="34" charset="0"/>
                <a:ea typeface="ヒラギノ角ゴ Pro W3" pitchFamily="-111" charset="-128"/>
              </a:rPr>
              <a:t>IMI already invested </a:t>
            </a:r>
            <a:r>
              <a:rPr lang="en-US" sz="2200" b="1" dirty="0" smtClean="0">
                <a:solidFill>
                  <a:srgbClr val="00446A"/>
                </a:solidFill>
                <a:latin typeface="Calibri" panose="020F0502020204030204" pitchFamily="34" charset="0"/>
                <a:ea typeface="ヒラギノ角ゴ Pro W3" pitchFamily="-111" charset="-128"/>
              </a:rPr>
              <a:t>€117 million </a:t>
            </a:r>
            <a:r>
              <a:rPr lang="en-US" sz="2200" dirty="0" smtClean="0">
                <a:solidFill>
                  <a:srgbClr val="00446A"/>
                </a:solidFill>
                <a:latin typeface="Calibri" panose="020F0502020204030204" pitchFamily="34" charset="0"/>
                <a:ea typeface="ヒラギノ角ゴ Pro W3" pitchFamily="-111" charset="-128"/>
              </a:rPr>
              <a:t>in 3 projects aiming at:</a:t>
            </a:r>
          </a:p>
          <a:p>
            <a:pPr>
              <a:spcBef>
                <a:spcPts val="1200"/>
              </a:spcBef>
              <a:defRPr/>
            </a:pPr>
            <a:endParaRPr lang="en-US" sz="2200" dirty="0" smtClean="0">
              <a:solidFill>
                <a:srgbClr val="00446A"/>
              </a:solidFill>
              <a:latin typeface="Calibri" panose="020F0502020204030204" pitchFamily="34" charset="0"/>
              <a:ea typeface="ヒラギノ角ゴ Pro W3" pitchFamily="-111" charset="-128"/>
            </a:endParaRPr>
          </a:p>
          <a:p>
            <a:pPr marL="342900" indent="-342900">
              <a:spcBef>
                <a:spcPts val="1200"/>
              </a:spcBef>
              <a:buFont typeface="Wingdings" charset="2"/>
              <a:buChar char="Ø"/>
              <a:defRPr/>
            </a:pPr>
            <a:r>
              <a:rPr lang="en-US" sz="2200" dirty="0" smtClean="0">
                <a:solidFill>
                  <a:srgbClr val="00446A"/>
                </a:solidFill>
                <a:latin typeface="Calibri" panose="020F0502020204030204" pitchFamily="34" charset="0"/>
                <a:ea typeface="ヒラギノ角ゴ Pro W3" pitchFamily="-111" charset="-128"/>
              </a:rPr>
              <a:t>Solving </a:t>
            </a:r>
            <a:r>
              <a:rPr lang="en-US" sz="2200" b="1" dirty="0" smtClean="0">
                <a:solidFill>
                  <a:srgbClr val="66BC29"/>
                </a:solidFill>
                <a:latin typeface="Calibri" panose="020F0502020204030204" pitchFamily="34" charset="0"/>
                <a:ea typeface="ヒラギノ角ゴ Pro W3" pitchFamily="-111" charset="-128"/>
              </a:rPr>
              <a:t>scientific challenges </a:t>
            </a:r>
            <a:endParaRPr lang="en-US" sz="2200" dirty="0" smtClean="0">
              <a:solidFill>
                <a:srgbClr val="66BC29"/>
              </a:solidFill>
              <a:latin typeface="Calibri" panose="020F0502020204030204" pitchFamily="34" charset="0"/>
              <a:ea typeface="ヒラギノ角ゴ Pro W3" pitchFamily="-111" charset="-128"/>
            </a:endParaRPr>
          </a:p>
          <a:p>
            <a:pPr marL="342900" indent="-342900">
              <a:spcBef>
                <a:spcPts val="1200"/>
              </a:spcBef>
              <a:buFont typeface="Wingdings" charset="2"/>
              <a:buChar char="Ø"/>
              <a:defRPr/>
            </a:pPr>
            <a:endParaRPr lang="en-US" sz="800" dirty="0" smtClean="0">
              <a:solidFill>
                <a:srgbClr val="00446A"/>
              </a:solidFill>
              <a:latin typeface="Calibri" panose="020F0502020204030204" pitchFamily="34" charset="0"/>
              <a:ea typeface="ヒラギノ角ゴ Pro W3" pitchFamily="-111" charset="-128"/>
            </a:endParaRPr>
          </a:p>
          <a:p>
            <a:pPr marL="342900" indent="-342900">
              <a:spcBef>
                <a:spcPts val="1200"/>
              </a:spcBef>
              <a:buFont typeface="Wingdings" charset="2"/>
              <a:buChar char="Ø"/>
              <a:defRPr/>
            </a:pPr>
            <a:r>
              <a:rPr lang="en-US" sz="2200" dirty="0" smtClean="0">
                <a:solidFill>
                  <a:srgbClr val="00446A"/>
                </a:solidFill>
                <a:latin typeface="Calibri" panose="020F0502020204030204" pitchFamily="34" charset="0"/>
                <a:ea typeface="ヒラギノ角ゴ Pro W3" pitchFamily="-111" charset="-128"/>
              </a:rPr>
              <a:t>Developing reliable </a:t>
            </a:r>
            <a:r>
              <a:rPr lang="en-US" sz="2200" b="1" dirty="0" smtClean="0">
                <a:solidFill>
                  <a:srgbClr val="66BC29"/>
                </a:solidFill>
                <a:latin typeface="Calibri" panose="020F0502020204030204" pitchFamily="34" charset="0"/>
                <a:ea typeface="ヒラギノ角ゴ Pro W3" pitchFamily="-111" charset="-128"/>
              </a:rPr>
              <a:t>measures of diabetes activity and complications</a:t>
            </a:r>
          </a:p>
          <a:p>
            <a:pPr marL="342900" indent="-342900">
              <a:spcBef>
                <a:spcPts val="1200"/>
              </a:spcBef>
              <a:buFont typeface="Wingdings" charset="2"/>
              <a:buChar char="Ø"/>
              <a:defRPr/>
            </a:pPr>
            <a:endParaRPr lang="en-US" sz="800" b="1" dirty="0">
              <a:solidFill>
                <a:srgbClr val="00446A"/>
              </a:solidFill>
              <a:latin typeface="Calibri" panose="020F0502020204030204" pitchFamily="34" charset="0"/>
              <a:ea typeface="ヒラギノ角ゴ Pro W3" pitchFamily="-111" charset="-128"/>
            </a:endParaRPr>
          </a:p>
          <a:p>
            <a:pPr marL="342900" indent="-342900">
              <a:spcBef>
                <a:spcPts val="1200"/>
              </a:spcBef>
              <a:buFont typeface="Wingdings" charset="2"/>
              <a:buChar char="Ø"/>
              <a:defRPr/>
            </a:pPr>
            <a:r>
              <a:rPr lang="en-US" sz="2200" dirty="0" smtClean="0">
                <a:solidFill>
                  <a:srgbClr val="00446A"/>
                </a:solidFill>
                <a:latin typeface="Calibri" panose="020F0502020204030204" pitchFamily="34" charset="0"/>
                <a:ea typeface="ヒラギノ角ゴ Pro W3" pitchFamily="-111" charset="-128"/>
              </a:rPr>
              <a:t>Developing </a:t>
            </a:r>
            <a:r>
              <a:rPr lang="en-US" sz="2200" b="1" dirty="0" smtClean="0">
                <a:solidFill>
                  <a:srgbClr val="66BC29"/>
                </a:solidFill>
                <a:latin typeface="Calibri" panose="020F0502020204030204" pitchFamily="34" charset="0"/>
                <a:ea typeface="ヒラギノ角ゴ Pro W3" pitchFamily="-111" charset="-128"/>
              </a:rPr>
              <a:t>treatments tailored </a:t>
            </a:r>
            <a:r>
              <a:rPr lang="en-US" sz="2200" dirty="0" smtClean="0">
                <a:solidFill>
                  <a:srgbClr val="00446A"/>
                </a:solidFill>
                <a:latin typeface="Calibri" panose="020F0502020204030204" pitchFamily="34" charset="0"/>
                <a:ea typeface="ヒラギノ角ゴ Pro W3" pitchFamily="-111" charset="-128"/>
              </a:rPr>
              <a:t>to the different needs of individual patients</a:t>
            </a:r>
          </a:p>
          <a:p>
            <a:pPr marL="342900" indent="-342900">
              <a:spcBef>
                <a:spcPts val="1200"/>
              </a:spcBef>
              <a:buFont typeface="Wingdings" charset="2"/>
              <a:buChar char="Ø"/>
              <a:defRPr/>
            </a:pPr>
            <a:endParaRPr lang="en-US" sz="800" dirty="0" smtClean="0">
              <a:solidFill>
                <a:srgbClr val="00446A"/>
              </a:solidFill>
              <a:latin typeface="Calibri" panose="020F0502020204030204" pitchFamily="34" charset="0"/>
              <a:ea typeface="ヒラギノ角ゴ Pro W3" pitchFamily="-111" charset="-128"/>
            </a:endParaRPr>
          </a:p>
          <a:p>
            <a:pPr marL="342900" indent="-342900">
              <a:spcBef>
                <a:spcPts val="1200"/>
              </a:spcBef>
              <a:buFont typeface="Wingdings" charset="2"/>
              <a:buChar char="Ø"/>
              <a:defRPr/>
            </a:pPr>
            <a:endParaRPr lang="en-US" sz="800" dirty="0" smtClean="0">
              <a:solidFill>
                <a:srgbClr val="00446A"/>
              </a:solidFill>
              <a:latin typeface="Calibri" panose="020F0502020204030204" pitchFamily="34" charset="0"/>
              <a:ea typeface="ヒラギノ角ゴ Pro W3" pitchFamily="-111" charset="-128"/>
            </a:endParaRPr>
          </a:p>
        </p:txBody>
      </p:sp>
    </p:spTree>
    <p:extLst>
      <p:ext uri="{BB962C8B-B14F-4D97-AF65-F5344CB8AC3E}">
        <p14:creationId xmlns:p14="http://schemas.microsoft.com/office/powerpoint/2010/main" val="42327070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28" y="2518015"/>
            <a:ext cx="9144000" cy="1459374"/>
          </a:xfrm>
          <a:prstGeom prst="rect">
            <a:avLst/>
          </a:prstGeom>
          <a:solidFill>
            <a:srgbClr val="D7E8CF"/>
          </a:solidFill>
        </p:spPr>
        <p:txBody>
          <a:bodyPr wrap="square">
            <a:spAutoFit/>
          </a:bodyPr>
          <a:lstStyle/>
          <a:p>
            <a:pPr algn="ctr" defTabSz="914400" eaLnBrk="0" fontAlgn="base" hangingPunct="0">
              <a:spcBef>
                <a:spcPts val="100"/>
              </a:spcBef>
              <a:spcAft>
                <a:spcPct val="0"/>
              </a:spcAft>
            </a:pPr>
            <a:r>
              <a:rPr lang="en-GB" sz="4400" b="1" dirty="0" smtClean="0">
                <a:solidFill>
                  <a:srgbClr val="00446A"/>
                </a:solidFill>
                <a:latin typeface="Calibri" pitchFamily="34" charset="0"/>
                <a:ea typeface="ヒラギノ角ゴ Pro W3" pitchFamily="1" charset="-128"/>
                <a:cs typeface="Calibri" pitchFamily="34" charset="0"/>
              </a:rPr>
              <a:t>Safety and risk-benefit  assessment  of </a:t>
            </a:r>
          </a:p>
          <a:p>
            <a:pPr algn="ctr" defTabSz="914400" eaLnBrk="0" fontAlgn="base" hangingPunct="0">
              <a:spcBef>
                <a:spcPts val="100"/>
              </a:spcBef>
              <a:spcAft>
                <a:spcPct val="0"/>
              </a:spcAft>
            </a:pPr>
            <a:r>
              <a:rPr lang="en-GB" sz="4400" b="1" dirty="0" smtClean="0">
                <a:solidFill>
                  <a:srgbClr val="00446A"/>
                </a:solidFill>
                <a:latin typeface="Calibri" pitchFamily="34" charset="0"/>
                <a:ea typeface="ヒラギノ角ゴ Pro W3" pitchFamily="1" charset="-128"/>
                <a:cs typeface="Calibri" pitchFamily="34" charset="0"/>
              </a:rPr>
              <a:t>biopharmaceuticals   and  vaccines</a:t>
            </a:r>
            <a:endParaRPr lang="en-GB" sz="4400" b="1" dirty="0">
              <a:solidFill>
                <a:srgbClr val="00446A"/>
              </a:solidFill>
              <a:latin typeface="Calibri" pitchFamily="34" charset="0"/>
              <a:ea typeface="ヒラギノ角ゴ Pro W3" pitchFamily="1" charset="-128"/>
              <a:cs typeface="Calibri" pitchFamily="34" charset="0"/>
            </a:endParaRPr>
          </a:p>
        </p:txBody>
      </p:sp>
    </p:spTree>
    <p:extLst>
      <p:ext uri="{BB962C8B-B14F-4D97-AF65-F5344CB8AC3E}">
        <p14:creationId xmlns:p14="http://schemas.microsoft.com/office/powerpoint/2010/main" val="10412641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71" y="1704"/>
            <a:ext cx="1432321" cy="2044352"/>
          </a:xfrm>
          <a:prstGeom prst="rect">
            <a:avLst/>
          </a:prstGeom>
        </p:spPr>
      </p:pic>
      <p:sp>
        <p:nvSpPr>
          <p:cNvPr id="4" name="Title 1"/>
          <p:cNvSpPr txBox="1">
            <a:spLocks/>
          </p:cNvSpPr>
          <p:nvPr/>
        </p:nvSpPr>
        <p:spPr>
          <a:xfrm>
            <a:off x="1297337" y="121986"/>
            <a:ext cx="6549327" cy="1551945"/>
          </a:xfrm>
          <a:prstGeom prst="rect">
            <a:avLst/>
          </a:prstGeom>
        </p:spPr>
        <p:txBody>
          <a:bodyPr/>
          <a:lstStyle>
            <a:lvl1pPr algn="l" rtl="0" eaLnBrk="0" fontAlgn="base" hangingPunct="0">
              <a:spcBef>
                <a:spcPct val="0"/>
              </a:spcBef>
              <a:spcAft>
                <a:spcPct val="0"/>
              </a:spcAft>
              <a:defRPr sz="3600" b="1">
                <a:solidFill>
                  <a:srgbClr val="004151"/>
                </a:solidFill>
                <a:latin typeface="Calibri" pitchFamily="34" charset="0"/>
                <a:ea typeface="+mj-ea"/>
                <a:cs typeface="Calibri" pitchFamily="34" charset="0"/>
              </a:defRPr>
            </a:lvl1pPr>
            <a:lvl2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2pPr>
            <a:lvl3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3pPr>
            <a:lvl4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4pPr>
            <a:lvl5pPr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5pPr>
            <a:lvl6pPr marL="4572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6pPr>
            <a:lvl7pPr marL="9144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7pPr>
            <a:lvl8pPr marL="13716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8pPr>
            <a:lvl9pPr marL="1828800" algn="l" rtl="0" eaLnBrk="0" fontAlgn="base" hangingPunct="0">
              <a:spcBef>
                <a:spcPct val="0"/>
              </a:spcBef>
              <a:spcAft>
                <a:spcPct val="0"/>
              </a:spcAft>
              <a:defRPr sz="3200">
                <a:solidFill>
                  <a:schemeClr val="tx2"/>
                </a:solidFill>
                <a:latin typeface="Helvetica" pitchFamily="34" charset="0"/>
                <a:ea typeface="Osaka"/>
                <a:cs typeface="Arial" pitchFamily="34" charset="0"/>
              </a:defRPr>
            </a:lvl9pPr>
          </a:lstStyle>
          <a:p>
            <a:pPr algn="ctr" defTabSz="914400"/>
            <a:r>
              <a:rPr lang="en-US" dirty="0" smtClean="0">
                <a:solidFill>
                  <a:srgbClr val="00446A"/>
                </a:solidFill>
              </a:rPr>
              <a:t>Safer and Faster </a:t>
            </a:r>
          </a:p>
          <a:p>
            <a:pPr algn="ctr" defTabSz="914400"/>
            <a:r>
              <a:rPr lang="en-US" dirty="0" smtClean="0">
                <a:solidFill>
                  <a:srgbClr val="00446A"/>
                </a:solidFill>
              </a:rPr>
              <a:t>Evidence Based Translation</a:t>
            </a:r>
            <a:endParaRPr lang="en-US" dirty="0">
              <a:solidFill>
                <a:srgbClr val="00446A"/>
              </a:solidFill>
            </a:endParaRPr>
          </a:p>
        </p:txBody>
      </p:sp>
      <p:sp>
        <p:nvSpPr>
          <p:cNvPr id="5" name="Content Placeholder 2"/>
          <p:cNvSpPr txBox="1">
            <a:spLocks/>
          </p:cNvSpPr>
          <p:nvPr/>
        </p:nvSpPr>
        <p:spPr>
          <a:xfrm>
            <a:off x="1685856" y="2036756"/>
            <a:ext cx="7104354" cy="4088529"/>
          </a:xfrm>
          <a:prstGeom prst="rect">
            <a:avLst/>
          </a:prstGeom>
        </p:spPr>
        <p:txBody>
          <a:bodyPr/>
          <a:lstStyle>
            <a:lvl1pPr marL="342900" indent="-342900" algn="l" rtl="0" eaLnBrk="0" fontAlgn="base" hangingPunct="0">
              <a:lnSpc>
                <a:spcPct val="150000"/>
              </a:lnSpc>
              <a:spcBef>
                <a:spcPct val="20000"/>
              </a:spcBef>
              <a:spcAft>
                <a:spcPct val="0"/>
              </a:spcAft>
              <a:buClr>
                <a:srgbClr val="004151"/>
              </a:buClr>
              <a:buFont typeface="Times" pitchFamily="18" charset="0"/>
              <a:buChar char="•"/>
              <a:defRPr sz="2800" b="1">
                <a:solidFill>
                  <a:srgbClr val="004151"/>
                </a:solidFill>
                <a:latin typeface="Calibri" pitchFamily="34" charset="0"/>
                <a:ea typeface="+mn-ea"/>
                <a:cs typeface="Calibri" pitchFamily="34" charset="0"/>
              </a:defRPr>
            </a:lvl1pPr>
            <a:lvl2pPr marL="742950" indent="-28575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2pPr>
            <a:lvl3pPr marL="1143000" indent="-228600" algn="l" rtl="0" eaLnBrk="0" fontAlgn="base" hangingPunct="0">
              <a:lnSpc>
                <a:spcPct val="150000"/>
              </a:lnSpc>
              <a:spcBef>
                <a:spcPct val="20000"/>
              </a:spcBef>
              <a:spcAft>
                <a:spcPct val="0"/>
              </a:spcAft>
              <a:buChar char="•"/>
              <a:defRPr sz="2800">
                <a:solidFill>
                  <a:srgbClr val="004151"/>
                </a:solidFill>
                <a:latin typeface="Calibri" pitchFamily="34" charset="0"/>
                <a:ea typeface="+mn-ea"/>
                <a:cs typeface="Calibri" pitchFamily="34" charset="0"/>
              </a:defRPr>
            </a:lvl3pPr>
            <a:lvl4pPr marL="16002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4pPr>
            <a:lvl5pPr marL="2057400" indent="-228600" algn="l" rtl="0" eaLnBrk="0" fontAlgn="base" hangingPunct="0">
              <a:lnSpc>
                <a:spcPct val="150000"/>
              </a:lnSpc>
              <a:spcBef>
                <a:spcPct val="20000"/>
              </a:spcBef>
              <a:spcAft>
                <a:spcPct val="0"/>
              </a:spcAft>
              <a:buChar char="»"/>
              <a:defRPr sz="2400">
                <a:solidFill>
                  <a:srgbClr val="004151"/>
                </a:solidFill>
                <a:latin typeface="Calibri" pitchFamily="34" charset="0"/>
                <a:ea typeface="+mn-ea"/>
                <a:cs typeface="Calibri" pitchFamily="34" charset="0"/>
              </a:defRPr>
            </a:lvl5pPr>
            <a:lvl6pPr marL="2514600" indent="-228600" algn="l" rtl="0" eaLnBrk="0" fontAlgn="base" hangingPunct="0">
              <a:spcBef>
                <a:spcPct val="20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0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0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0000"/>
              </a:spcBef>
              <a:spcAft>
                <a:spcPct val="0"/>
              </a:spcAft>
              <a:buChar char="»"/>
              <a:defRPr sz="2000">
                <a:solidFill>
                  <a:schemeClr val="tx1"/>
                </a:solidFill>
                <a:latin typeface="+mn-lt"/>
                <a:ea typeface="+mn-ea"/>
                <a:cs typeface="+mn-cs"/>
              </a:defRPr>
            </a:lvl9pPr>
          </a:lstStyle>
          <a:p>
            <a:pPr marL="0" indent="0" defTabSz="914400">
              <a:buFont typeface="Times" pitchFamily="18" charset="0"/>
              <a:buNone/>
            </a:pPr>
            <a:r>
              <a:rPr lang="en-US" sz="1800" dirty="0" smtClean="0">
                <a:solidFill>
                  <a:srgbClr val="00446A"/>
                </a:solidFill>
              </a:rPr>
              <a:t>Evaluated </a:t>
            </a:r>
            <a:r>
              <a:rPr lang="en-US" sz="1800" dirty="0" smtClean="0">
                <a:solidFill>
                  <a:srgbClr val="66BC29"/>
                </a:solidFill>
              </a:rPr>
              <a:t>153 potential biomarker candidates </a:t>
            </a:r>
            <a:r>
              <a:rPr lang="en-US" sz="1800" dirty="0" smtClean="0">
                <a:solidFill>
                  <a:srgbClr val="00446A"/>
                </a:solidFill>
              </a:rPr>
              <a:t>for drug-induced injury of the kidney, liver and vascular system </a:t>
            </a:r>
          </a:p>
          <a:p>
            <a:pPr marL="0" indent="0" defTabSz="914400">
              <a:buFont typeface="Times" pitchFamily="18" charset="0"/>
              <a:buNone/>
            </a:pPr>
            <a:r>
              <a:rPr lang="en-US" sz="1800" dirty="0" smtClean="0">
                <a:solidFill>
                  <a:srgbClr val="66BC29"/>
                </a:solidFill>
              </a:rPr>
              <a:t>17 exploratory clinical studies </a:t>
            </a:r>
            <a:r>
              <a:rPr lang="en-US" sz="1800" dirty="0" smtClean="0">
                <a:solidFill>
                  <a:srgbClr val="00446A"/>
                </a:solidFill>
              </a:rPr>
              <a:t>started or completed </a:t>
            </a:r>
          </a:p>
          <a:p>
            <a:pPr marL="400050" lvl="1" indent="0" defTabSz="914400">
              <a:spcBef>
                <a:spcPts val="0"/>
              </a:spcBef>
              <a:buFontTx/>
              <a:buNone/>
            </a:pPr>
            <a:r>
              <a:rPr lang="en-US" sz="1800" dirty="0" smtClean="0">
                <a:solidFill>
                  <a:srgbClr val="00446A"/>
                </a:solidFill>
              </a:rPr>
              <a:t>&gt; 6500 retrospective samples collected</a:t>
            </a:r>
          </a:p>
          <a:p>
            <a:pPr marL="0" indent="0" defTabSz="914400">
              <a:buFont typeface="Times" pitchFamily="18" charset="0"/>
              <a:buNone/>
            </a:pPr>
            <a:r>
              <a:rPr lang="en-US" sz="1800" dirty="0" smtClean="0">
                <a:solidFill>
                  <a:srgbClr val="00446A"/>
                </a:solidFill>
              </a:rPr>
              <a:t>Dialogue with </a:t>
            </a:r>
            <a:r>
              <a:rPr lang="en-US" sz="1800" dirty="0" smtClean="0">
                <a:solidFill>
                  <a:srgbClr val="66BC29"/>
                </a:solidFill>
              </a:rPr>
              <a:t>Regulatory Agencies </a:t>
            </a:r>
            <a:r>
              <a:rPr lang="en-US" sz="1800" dirty="0" smtClean="0">
                <a:solidFill>
                  <a:srgbClr val="00446A"/>
                </a:solidFill>
              </a:rPr>
              <a:t>established</a:t>
            </a:r>
          </a:p>
          <a:p>
            <a:pPr lvl="1" defTabSz="914400"/>
            <a:r>
              <a:rPr lang="en-US" sz="1600" dirty="0" smtClean="0">
                <a:solidFill>
                  <a:srgbClr val="00446A"/>
                </a:solidFill>
              </a:rPr>
              <a:t>providing access to a huge amount of most relevant clinical safety data across all pharmaceutical companies and all major drug classes</a:t>
            </a:r>
          </a:p>
          <a:p>
            <a:pPr lvl="1" defTabSz="914400"/>
            <a:r>
              <a:rPr lang="en-US" sz="1600" dirty="0" smtClean="0">
                <a:solidFill>
                  <a:srgbClr val="00446A"/>
                </a:solidFill>
              </a:rPr>
              <a:t>A drug safety signal detection system across global regulatory data is being set up</a:t>
            </a:r>
            <a:r>
              <a:rPr lang="en-US" sz="1600" dirty="0">
                <a:solidFill>
                  <a:srgbClr val="00446A"/>
                </a:solidFill>
              </a:rPr>
              <a:t> </a:t>
            </a:r>
            <a:r>
              <a:rPr lang="en-US" sz="1600" dirty="0" smtClean="0">
                <a:solidFill>
                  <a:srgbClr val="00446A"/>
                </a:solidFill>
              </a:rPr>
              <a:t>initially with EMA data, driven by IMI and EFPIA</a:t>
            </a:r>
          </a:p>
          <a:p>
            <a:pPr marL="0" indent="0" defTabSz="914400">
              <a:buFont typeface="Times" pitchFamily="18" charset="0"/>
              <a:buNone/>
            </a:pPr>
            <a:endParaRPr lang="en-US" sz="1800" dirty="0" smtClean="0">
              <a:solidFill>
                <a:srgbClr val="00446A"/>
              </a:solidFill>
            </a:endParaRPr>
          </a:p>
          <a:p>
            <a:pPr defTabSz="914400"/>
            <a:endParaRPr lang="en-US" sz="1800" dirty="0">
              <a:solidFill>
                <a:srgbClr val="00446A"/>
              </a:solidFill>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328" r="4435"/>
          <a:stretch/>
        </p:blipFill>
        <p:spPr bwMode="auto">
          <a:xfrm>
            <a:off x="127301" y="2406901"/>
            <a:ext cx="1336575" cy="1623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3359" r="13702"/>
          <a:stretch/>
        </p:blipFill>
        <p:spPr bwMode="auto">
          <a:xfrm>
            <a:off x="129980" y="4140560"/>
            <a:ext cx="1333866"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25158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74" t="10611" r="4841" b="2084"/>
          <a:stretch/>
        </p:blipFill>
        <p:spPr bwMode="auto">
          <a:xfrm>
            <a:off x="5588495" y="4300191"/>
            <a:ext cx="3529603" cy="2585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113597" y="116634"/>
            <a:ext cx="5825962" cy="954107"/>
          </a:xfrm>
          <a:prstGeom prst="rect">
            <a:avLst/>
          </a:prstGeom>
        </p:spPr>
        <p:txBody>
          <a:bodyPr wrap="square">
            <a:spAutoFit/>
          </a:bodyPr>
          <a:lstStyle/>
          <a:p>
            <a:pPr algn="ctr"/>
            <a:r>
              <a:rPr lang="en-US" sz="2800" b="1" dirty="0" smtClean="0">
                <a:solidFill>
                  <a:srgbClr val="00446A"/>
                </a:solidFill>
                <a:latin typeface="Calibri" pitchFamily="34" charset="0"/>
              </a:rPr>
              <a:t>Development of reliable toxicity predictive systems</a:t>
            </a:r>
            <a:endParaRPr lang="en-US" sz="2800" b="1" dirty="0">
              <a:solidFill>
                <a:srgbClr val="00446A"/>
              </a:solidFill>
              <a:latin typeface="Calibri" pitchFamily="34" charset="0"/>
            </a:endParaRPr>
          </a:p>
        </p:txBody>
      </p:sp>
      <p:sp>
        <p:nvSpPr>
          <p:cNvPr id="7" name="Rectangle 6"/>
          <p:cNvSpPr/>
          <p:nvPr/>
        </p:nvSpPr>
        <p:spPr>
          <a:xfrm>
            <a:off x="99253" y="1253559"/>
            <a:ext cx="8690973" cy="410621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285750" indent="-285750">
              <a:lnSpc>
                <a:spcPts val="1800"/>
              </a:lnSpc>
              <a:spcAft>
                <a:spcPts val="1200"/>
              </a:spcAft>
              <a:buClr>
                <a:srgbClr val="00446A"/>
              </a:buClr>
              <a:buFont typeface="Wingdings" pitchFamily="2" charset="2"/>
              <a:buChar char="ü"/>
            </a:pPr>
            <a:r>
              <a:rPr lang="en-GB" dirty="0" smtClean="0">
                <a:solidFill>
                  <a:srgbClr val="00446A"/>
                </a:solidFill>
                <a:latin typeface="Calibri" pitchFamily="34" charset="0"/>
              </a:rPr>
              <a:t>6</a:t>
            </a:r>
            <a:r>
              <a:rPr lang="en-GB" baseline="30000" dirty="0" smtClean="0">
                <a:solidFill>
                  <a:srgbClr val="00446A"/>
                </a:solidFill>
                <a:latin typeface="Calibri" pitchFamily="34" charset="0"/>
              </a:rPr>
              <a:t>th</a:t>
            </a:r>
            <a:r>
              <a:rPr lang="en-GB" dirty="0" smtClean="0">
                <a:solidFill>
                  <a:srgbClr val="00446A"/>
                </a:solidFill>
                <a:latin typeface="Calibri" pitchFamily="34" charset="0"/>
              </a:rPr>
              <a:t> release </a:t>
            </a:r>
            <a:r>
              <a:rPr lang="en-GB" dirty="0">
                <a:solidFill>
                  <a:srgbClr val="00446A"/>
                </a:solidFill>
                <a:latin typeface="Calibri" pitchFamily="34" charset="0"/>
              </a:rPr>
              <a:t>of the </a:t>
            </a:r>
            <a:r>
              <a:rPr lang="en-GB" b="1" dirty="0" err="1">
                <a:solidFill>
                  <a:srgbClr val="00446A"/>
                </a:solidFill>
                <a:latin typeface="Calibri" pitchFamily="34" charset="0"/>
              </a:rPr>
              <a:t>Vitic</a:t>
            </a:r>
            <a:r>
              <a:rPr lang="en-GB" b="1" dirty="0">
                <a:solidFill>
                  <a:srgbClr val="00446A"/>
                </a:solidFill>
                <a:latin typeface="Calibri" pitchFamily="34" charset="0"/>
              </a:rPr>
              <a:t> Nexus</a:t>
            </a:r>
            <a:r>
              <a:rPr lang="en-GB" b="1" dirty="0">
                <a:solidFill>
                  <a:srgbClr val="7AC043"/>
                </a:solidFill>
                <a:latin typeface="Calibri" pitchFamily="34" charset="0"/>
              </a:rPr>
              <a:t> </a:t>
            </a:r>
            <a:r>
              <a:rPr lang="en-GB" b="1" dirty="0" err="1">
                <a:solidFill>
                  <a:srgbClr val="66BC29"/>
                </a:solidFill>
                <a:latin typeface="Calibri" pitchFamily="34" charset="0"/>
              </a:rPr>
              <a:t>e</a:t>
            </a:r>
            <a:r>
              <a:rPr lang="en-GB" b="1" dirty="0" err="1">
                <a:solidFill>
                  <a:srgbClr val="00446A"/>
                </a:solidFill>
                <a:latin typeface="Calibri" pitchFamily="34" charset="0"/>
              </a:rPr>
              <a:t>TOX</a:t>
            </a:r>
            <a:r>
              <a:rPr lang="en-GB" b="1" dirty="0">
                <a:solidFill>
                  <a:srgbClr val="7AC043"/>
                </a:solidFill>
                <a:latin typeface="Calibri" pitchFamily="34" charset="0"/>
              </a:rPr>
              <a:t> </a:t>
            </a:r>
            <a:r>
              <a:rPr lang="en-GB" b="1" dirty="0" smtClean="0">
                <a:solidFill>
                  <a:srgbClr val="00446A"/>
                </a:solidFill>
                <a:latin typeface="Calibri" pitchFamily="34" charset="0"/>
              </a:rPr>
              <a:t>database</a:t>
            </a:r>
            <a:r>
              <a:rPr lang="en-GB" b="1" dirty="0" smtClean="0">
                <a:solidFill>
                  <a:srgbClr val="7AC043"/>
                </a:solidFill>
                <a:latin typeface="Calibri" pitchFamily="34" charset="0"/>
              </a:rPr>
              <a:t> </a:t>
            </a:r>
          </a:p>
          <a:p>
            <a:pPr>
              <a:lnSpc>
                <a:spcPts val="1800"/>
              </a:lnSpc>
              <a:buClr>
                <a:srgbClr val="00B050"/>
              </a:buClr>
            </a:pPr>
            <a:r>
              <a:rPr lang="en-GB" dirty="0" smtClean="0">
                <a:solidFill>
                  <a:srgbClr val="00446A"/>
                </a:solidFill>
                <a:latin typeface="Calibri" pitchFamily="34" charset="0"/>
              </a:rPr>
              <a:t> </a:t>
            </a:r>
          </a:p>
          <a:p>
            <a:pPr>
              <a:lnSpc>
                <a:spcPts val="1800"/>
              </a:lnSpc>
              <a:spcAft>
                <a:spcPts val="600"/>
              </a:spcAft>
              <a:buClr>
                <a:srgbClr val="00B050"/>
              </a:buClr>
            </a:pPr>
            <a:r>
              <a:rPr lang="en-GB" b="1" dirty="0" smtClean="0">
                <a:solidFill>
                  <a:srgbClr val="66BC29"/>
                </a:solidFill>
                <a:latin typeface="Calibri" pitchFamily="34" charset="0"/>
              </a:rPr>
              <a:t>831 </a:t>
            </a:r>
            <a:r>
              <a:rPr lang="en-GB" b="1" dirty="0">
                <a:solidFill>
                  <a:srgbClr val="66BC29"/>
                </a:solidFill>
                <a:latin typeface="Calibri" pitchFamily="34" charset="0"/>
              </a:rPr>
              <a:t>substances </a:t>
            </a:r>
            <a:r>
              <a:rPr lang="en-GB" dirty="0" smtClean="0">
                <a:solidFill>
                  <a:srgbClr val="00446A"/>
                </a:solidFill>
                <a:latin typeface="Calibri" pitchFamily="34" charset="0"/>
              </a:rPr>
              <a:t>(584confidential</a:t>
            </a:r>
            <a:r>
              <a:rPr lang="en-GB" dirty="0">
                <a:solidFill>
                  <a:srgbClr val="00446A"/>
                </a:solidFill>
                <a:latin typeface="Calibri" pitchFamily="34" charset="0"/>
              </a:rPr>
              <a:t>) linked to </a:t>
            </a:r>
            <a:r>
              <a:rPr lang="en-GB" b="1" dirty="0" smtClean="0">
                <a:solidFill>
                  <a:srgbClr val="66BC29"/>
                </a:solidFill>
                <a:latin typeface="Calibri" pitchFamily="34" charset="0"/>
              </a:rPr>
              <a:t>1,703 </a:t>
            </a:r>
            <a:r>
              <a:rPr lang="en-GB" b="1" dirty="0">
                <a:solidFill>
                  <a:srgbClr val="66BC29"/>
                </a:solidFill>
                <a:latin typeface="Calibri" pitchFamily="34" charset="0"/>
              </a:rPr>
              <a:t>study </a:t>
            </a:r>
            <a:r>
              <a:rPr lang="en-GB" b="1" dirty="0" smtClean="0">
                <a:solidFill>
                  <a:srgbClr val="66BC29"/>
                </a:solidFill>
                <a:latin typeface="Calibri" pitchFamily="34" charset="0"/>
              </a:rPr>
              <a:t>designs </a:t>
            </a:r>
          </a:p>
          <a:p>
            <a:pPr>
              <a:lnSpc>
                <a:spcPts val="1800"/>
              </a:lnSpc>
              <a:spcAft>
                <a:spcPts val="1800"/>
              </a:spcAft>
              <a:buClr>
                <a:srgbClr val="00B050"/>
              </a:buClr>
            </a:pPr>
            <a:r>
              <a:rPr lang="en-GB" sz="1500" dirty="0" smtClean="0">
                <a:solidFill>
                  <a:srgbClr val="00446A"/>
                </a:solidFill>
                <a:latin typeface="Calibri" pitchFamily="34" charset="0"/>
              </a:rPr>
              <a:t>(</a:t>
            </a:r>
            <a:r>
              <a:rPr lang="en-GB" sz="1500" dirty="0">
                <a:solidFill>
                  <a:srgbClr val="00446A"/>
                </a:solidFill>
                <a:latin typeface="Calibri" pitchFamily="34" charset="0"/>
              </a:rPr>
              <a:t>Bayer, </a:t>
            </a:r>
            <a:r>
              <a:rPr lang="en-GB" sz="1500" dirty="0" err="1">
                <a:solidFill>
                  <a:srgbClr val="00446A"/>
                </a:solidFill>
                <a:latin typeface="Calibri" pitchFamily="34" charset="0"/>
              </a:rPr>
              <a:t>Boehringer</a:t>
            </a:r>
            <a:r>
              <a:rPr lang="en-GB" sz="1500" dirty="0">
                <a:solidFill>
                  <a:srgbClr val="00446A"/>
                </a:solidFill>
                <a:latin typeface="Calibri" pitchFamily="34" charset="0"/>
              </a:rPr>
              <a:t>, </a:t>
            </a:r>
            <a:r>
              <a:rPr lang="en-GB" sz="1500" dirty="0" err="1">
                <a:solidFill>
                  <a:srgbClr val="00446A"/>
                </a:solidFill>
                <a:latin typeface="Calibri" pitchFamily="34" charset="0"/>
              </a:rPr>
              <a:t>Esteve</a:t>
            </a:r>
            <a:r>
              <a:rPr lang="en-GB" sz="1500" dirty="0">
                <a:solidFill>
                  <a:srgbClr val="00446A"/>
                </a:solidFill>
                <a:latin typeface="Calibri" pitchFamily="34" charset="0"/>
              </a:rPr>
              <a:t>, GlaxoSmithKline, </a:t>
            </a:r>
            <a:r>
              <a:rPr lang="en-GB" sz="1500" dirty="0" err="1">
                <a:solidFill>
                  <a:srgbClr val="00446A"/>
                </a:solidFill>
                <a:latin typeface="Calibri" pitchFamily="34" charset="0"/>
              </a:rPr>
              <a:t>Lundbeck</a:t>
            </a:r>
            <a:r>
              <a:rPr lang="en-GB" sz="1500" dirty="0">
                <a:solidFill>
                  <a:srgbClr val="00446A"/>
                </a:solidFill>
                <a:latin typeface="Calibri" pitchFamily="34" charset="0"/>
              </a:rPr>
              <a:t>, Novartis, Pfizer, </a:t>
            </a:r>
            <a:r>
              <a:rPr lang="en-GB" sz="1500" dirty="0" smtClean="0">
                <a:solidFill>
                  <a:srgbClr val="00446A"/>
                </a:solidFill>
                <a:latin typeface="Calibri" pitchFamily="34" charset="0"/>
              </a:rPr>
              <a:t>Roche, </a:t>
            </a:r>
            <a:r>
              <a:rPr lang="en-GB" sz="1500" dirty="0" err="1" smtClean="0">
                <a:solidFill>
                  <a:srgbClr val="00446A"/>
                </a:solidFill>
                <a:latin typeface="Calibri" pitchFamily="34" charset="0"/>
              </a:rPr>
              <a:t>Sanofi</a:t>
            </a:r>
            <a:r>
              <a:rPr lang="en-GB" sz="1500" dirty="0">
                <a:solidFill>
                  <a:srgbClr val="00446A"/>
                </a:solidFill>
                <a:latin typeface="Calibri" pitchFamily="34" charset="0"/>
              </a:rPr>
              <a:t>, </a:t>
            </a:r>
            <a:r>
              <a:rPr lang="en-GB" sz="1500" dirty="0" err="1">
                <a:solidFill>
                  <a:srgbClr val="00446A"/>
                </a:solidFill>
                <a:latin typeface="Calibri" pitchFamily="34" charset="0"/>
              </a:rPr>
              <a:t>Servier</a:t>
            </a:r>
            <a:r>
              <a:rPr lang="en-GB" sz="1500" dirty="0">
                <a:solidFill>
                  <a:srgbClr val="00446A"/>
                </a:solidFill>
                <a:latin typeface="Calibri" pitchFamily="34" charset="0"/>
              </a:rPr>
              <a:t> and </a:t>
            </a:r>
            <a:r>
              <a:rPr lang="en-GB" sz="1500" dirty="0" err="1" smtClean="0">
                <a:solidFill>
                  <a:srgbClr val="00446A"/>
                </a:solidFill>
                <a:latin typeface="Calibri" pitchFamily="34" charset="0"/>
              </a:rPr>
              <a:t>UCB</a:t>
            </a:r>
            <a:r>
              <a:rPr lang="en-GB" sz="1500" dirty="0" smtClean="0">
                <a:solidFill>
                  <a:srgbClr val="00446A"/>
                </a:solidFill>
                <a:latin typeface="Calibri" pitchFamily="34" charset="0"/>
              </a:rPr>
              <a:t>)</a:t>
            </a:r>
          </a:p>
          <a:p>
            <a:pPr marL="285750" indent="-285750">
              <a:lnSpc>
                <a:spcPts val="1800"/>
              </a:lnSpc>
              <a:spcAft>
                <a:spcPts val="1800"/>
              </a:spcAft>
              <a:buClr>
                <a:srgbClr val="00446A"/>
              </a:buClr>
              <a:buFont typeface="Wingdings" pitchFamily="2" charset="2"/>
              <a:buChar char="ü"/>
            </a:pPr>
            <a:r>
              <a:rPr lang="en-GB" dirty="0" smtClean="0">
                <a:solidFill>
                  <a:srgbClr val="00446A"/>
                </a:solidFill>
                <a:latin typeface="Calibri" pitchFamily="34" charset="0"/>
              </a:rPr>
              <a:t>3</a:t>
            </a:r>
            <a:r>
              <a:rPr lang="en-GB" baseline="30000" dirty="0" smtClean="0">
                <a:solidFill>
                  <a:srgbClr val="00446A"/>
                </a:solidFill>
                <a:latin typeface="Calibri" pitchFamily="34" charset="0"/>
              </a:rPr>
              <a:t>rd</a:t>
            </a:r>
            <a:r>
              <a:rPr lang="en-GB" dirty="0" smtClean="0">
                <a:solidFill>
                  <a:srgbClr val="00446A"/>
                </a:solidFill>
                <a:latin typeface="Calibri" pitchFamily="34" charset="0"/>
              </a:rPr>
              <a:t> release </a:t>
            </a:r>
            <a:r>
              <a:rPr lang="en-GB" dirty="0">
                <a:solidFill>
                  <a:srgbClr val="00446A"/>
                </a:solidFill>
                <a:latin typeface="Calibri" pitchFamily="34" charset="0"/>
              </a:rPr>
              <a:t>of the </a:t>
            </a:r>
            <a:r>
              <a:rPr lang="en-GB" b="1" dirty="0" err="1">
                <a:solidFill>
                  <a:srgbClr val="66BC29"/>
                </a:solidFill>
                <a:latin typeface="Calibri" pitchFamily="34" charset="0"/>
              </a:rPr>
              <a:t>Ch</a:t>
            </a:r>
            <a:r>
              <a:rPr lang="en-GB" b="1" dirty="0" err="1">
                <a:solidFill>
                  <a:srgbClr val="00446A"/>
                </a:solidFill>
                <a:latin typeface="Calibri" pitchFamily="34" charset="0"/>
              </a:rPr>
              <a:t>OX</a:t>
            </a:r>
            <a:r>
              <a:rPr lang="en-GB" b="1" dirty="0">
                <a:solidFill>
                  <a:srgbClr val="7AC043"/>
                </a:solidFill>
                <a:latin typeface="Calibri" pitchFamily="34" charset="0"/>
              </a:rPr>
              <a:t> </a:t>
            </a:r>
            <a:r>
              <a:rPr lang="en-GB" b="1" dirty="0" smtClean="0">
                <a:solidFill>
                  <a:srgbClr val="00446A"/>
                </a:solidFill>
                <a:latin typeface="Calibri" pitchFamily="34" charset="0"/>
              </a:rPr>
              <a:t>database</a:t>
            </a:r>
          </a:p>
          <a:p>
            <a:pPr>
              <a:lnSpc>
                <a:spcPts val="1800"/>
              </a:lnSpc>
              <a:spcAft>
                <a:spcPts val="1800"/>
              </a:spcAft>
              <a:buClr>
                <a:srgbClr val="00B050"/>
              </a:buClr>
            </a:pPr>
            <a:r>
              <a:rPr lang="en-GB" b="1" dirty="0" smtClean="0">
                <a:solidFill>
                  <a:srgbClr val="66BC29"/>
                </a:solidFill>
                <a:latin typeface="Calibri" pitchFamily="34" charset="0"/>
              </a:rPr>
              <a:t>411 </a:t>
            </a:r>
            <a:r>
              <a:rPr lang="en-GB" b="1" dirty="0">
                <a:solidFill>
                  <a:srgbClr val="66BC29"/>
                </a:solidFill>
                <a:latin typeface="Calibri" pitchFamily="34" charset="0"/>
              </a:rPr>
              <a:t>toxicology-linked targets; </a:t>
            </a:r>
            <a:r>
              <a:rPr lang="en-GB" b="1" dirty="0" smtClean="0">
                <a:solidFill>
                  <a:srgbClr val="66BC29"/>
                </a:solidFill>
                <a:latin typeface="Calibri" pitchFamily="34" charset="0"/>
              </a:rPr>
              <a:t>162,287 </a:t>
            </a:r>
            <a:r>
              <a:rPr lang="en-GB" b="1" dirty="0">
                <a:solidFill>
                  <a:srgbClr val="66BC29"/>
                </a:solidFill>
                <a:latin typeface="Calibri" pitchFamily="34" charset="0"/>
              </a:rPr>
              <a:t>distinct compounds and </a:t>
            </a:r>
            <a:r>
              <a:rPr lang="en-GB" b="1" dirty="0" smtClean="0">
                <a:solidFill>
                  <a:srgbClr val="66BC29"/>
                </a:solidFill>
                <a:latin typeface="Calibri" pitchFamily="34" charset="0"/>
              </a:rPr>
              <a:t>701,181 activities </a:t>
            </a:r>
          </a:p>
          <a:p>
            <a:pPr marL="285750" indent="-285750">
              <a:lnSpc>
                <a:spcPts val="1800"/>
              </a:lnSpc>
              <a:spcAft>
                <a:spcPts val="1800"/>
              </a:spcAft>
              <a:buClr>
                <a:srgbClr val="00446A"/>
              </a:buClr>
              <a:buFont typeface="Wingdings" pitchFamily="2" charset="2"/>
              <a:buChar char="ü"/>
            </a:pPr>
            <a:r>
              <a:rPr lang="en-GB" dirty="0">
                <a:solidFill>
                  <a:srgbClr val="00446A"/>
                </a:solidFill>
                <a:latin typeface="Calibri" pitchFamily="34" charset="0"/>
              </a:rPr>
              <a:t>Version 1 of the integration system, </a:t>
            </a:r>
            <a:r>
              <a:rPr lang="en-GB" dirty="0" err="1">
                <a:solidFill>
                  <a:srgbClr val="00446A"/>
                </a:solidFill>
                <a:latin typeface="Calibri" pitchFamily="34" charset="0"/>
              </a:rPr>
              <a:t>eTOXsys</a:t>
            </a:r>
            <a:r>
              <a:rPr lang="en-GB" dirty="0">
                <a:solidFill>
                  <a:srgbClr val="00446A"/>
                </a:solidFill>
                <a:latin typeface="Calibri" pitchFamily="34" charset="0"/>
              </a:rPr>
              <a:t>, was released to all </a:t>
            </a:r>
            <a:r>
              <a:rPr lang="en-GB" dirty="0" smtClean="0">
                <a:solidFill>
                  <a:srgbClr val="00446A"/>
                </a:solidFill>
                <a:latin typeface="Calibri" pitchFamily="34" charset="0"/>
              </a:rPr>
              <a:t>partners</a:t>
            </a:r>
          </a:p>
          <a:p>
            <a:pPr>
              <a:lnSpc>
                <a:spcPts val="1800"/>
              </a:lnSpc>
              <a:spcAft>
                <a:spcPts val="1800"/>
              </a:spcAft>
              <a:buClr>
                <a:srgbClr val="00B050"/>
              </a:buClr>
            </a:pPr>
            <a:r>
              <a:rPr lang="en-GB" dirty="0" smtClean="0">
                <a:solidFill>
                  <a:srgbClr val="00446A"/>
                </a:solidFill>
                <a:latin typeface="Calibri" pitchFamily="34" charset="0"/>
              </a:rPr>
              <a:t>7 out of 10 companies </a:t>
            </a:r>
            <a:r>
              <a:rPr lang="en-GB" dirty="0">
                <a:solidFill>
                  <a:srgbClr val="00446A"/>
                </a:solidFill>
                <a:latin typeface="Calibri" pitchFamily="34" charset="0"/>
              </a:rPr>
              <a:t>have already a running system</a:t>
            </a:r>
            <a:r>
              <a:rPr lang="en-GB" dirty="0" smtClean="0">
                <a:solidFill>
                  <a:srgbClr val="00446A"/>
                </a:solidFill>
                <a:latin typeface="Calibri" pitchFamily="34" charset="0"/>
              </a:rPr>
              <a:t>.</a:t>
            </a:r>
          </a:p>
          <a:p>
            <a:pPr marL="285750" indent="-285750">
              <a:lnSpc>
                <a:spcPts val="1800"/>
              </a:lnSpc>
              <a:spcAft>
                <a:spcPts val="1800"/>
              </a:spcAft>
              <a:buClr>
                <a:srgbClr val="00446A"/>
              </a:buClr>
              <a:buFont typeface="Wingdings" pitchFamily="2" charset="2"/>
              <a:buChar char="ü"/>
            </a:pPr>
            <a:r>
              <a:rPr lang="en-US" b="1" dirty="0" smtClean="0">
                <a:solidFill>
                  <a:srgbClr val="66BC29"/>
                </a:solidFill>
                <a:latin typeface="Calibri" pitchFamily="34" charset="0"/>
              </a:rPr>
              <a:t>90 predictive models </a:t>
            </a:r>
            <a:r>
              <a:rPr lang="en-US" dirty="0" smtClean="0">
                <a:solidFill>
                  <a:srgbClr val="00446A"/>
                </a:solidFill>
                <a:latin typeface="Calibri" pitchFamily="34" charset="0"/>
              </a:rPr>
              <a:t>developed</a:t>
            </a:r>
            <a:endParaRPr lang="en-US" dirty="0">
              <a:solidFill>
                <a:srgbClr val="00446A"/>
              </a:solidFill>
              <a:latin typeface="Calibri"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4672"/>
            <a:ext cx="2068508" cy="809208"/>
          </a:xfrm>
          <a:prstGeom prst="rect">
            <a:avLst/>
          </a:prstGeom>
        </p:spPr>
      </p:pic>
    </p:spTree>
    <p:extLst>
      <p:ext uri="{BB962C8B-B14F-4D97-AF65-F5344CB8AC3E}">
        <p14:creationId xmlns:p14="http://schemas.microsoft.com/office/powerpoint/2010/main" val="24373040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000" t="2852" r="52838" b="58280"/>
          <a:stretch/>
        </p:blipFill>
        <p:spPr>
          <a:xfrm>
            <a:off x="0" y="29"/>
            <a:ext cx="2775138" cy="886371"/>
          </a:xfrm>
          <a:prstGeom prst="rect">
            <a:avLst/>
          </a:prstGeom>
        </p:spPr>
      </p:pic>
      <p:pic>
        <p:nvPicPr>
          <p:cNvPr id="9232" name="Picture 16" descr="http://www.imi-protect.eu/images/EMA.jpg"/>
          <p:cNvPicPr>
            <a:picLocks noChangeAspect="1" noChangeArrowheads="1"/>
          </p:cNvPicPr>
          <p:nvPr/>
        </p:nvPicPr>
        <p:blipFill rotWithShape="1">
          <a:blip r:embed="rId4">
            <a:extLst>
              <a:ext uri="{28A0092B-C50C-407E-A947-70E740481C1C}">
                <a14:useLocalDpi xmlns:a14="http://schemas.microsoft.com/office/drawing/2010/main" val="0"/>
              </a:ext>
            </a:extLst>
          </a:blip>
          <a:srcRect t="12212"/>
          <a:stretch/>
        </p:blipFill>
        <p:spPr bwMode="auto">
          <a:xfrm>
            <a:off x="428997" y="918953"/>
            <a:ext cx="1863043" cy="659284"/>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2"/>
          <p:cNvSpPr txBox="1"/>
          <p:nvPr/>
        </p:nvSpPr>
        <p:spPr>
          <a:xfrm>
            <a:off x="2090711" y="-25376"/>
            <a:ext cx="5978017" cy="954107"/>
          </a:xfrm>
          <a:prstGeom prst="rect">
            <a:avLst/>
          </a:prstGeom>
          <a:noFill/>
        </p:spPr>
        <p:txBody>
          <a:bodyPr wrap="square" rtlCol="0">
            <a:spAutoFit/>
          </a:bodyPr>
          <a:lstStyle/>
          <a:p>
            <a:pPr algn="ctr" defTabSz="914400" eaLnBrk="0" fontAlgn="base" hangingPunct="0">
              <a:spcBef>
                <a:spcPct val="0"/>
              </a:spcBef>
              <a:spcAft>
                <a:spcPct val="0"/>
              </a:spcAft>
            </a:pPr>
            <a:r>
              <a:rPr lang="en-GB" sz="2800" b="1" dirty="0">
                <a:solidFill>
                  <a:srgbClr val="00446A"/>
                </a:solidFill>
                <a:latin typeface="Calibri" panose="020F0502020204030204" pitchFamily="34" charset="0"/>
                <a:ea typeface="Osaka"/>
                <a:cs typeface="Calibri" pitchFamily="34" charset="0"/>
              </a:rPr>
              <a:t>Advancing benefit-risk </a:t>
            </a:r>
          </a:p>
          <a:p>
            <a:pPr algn="ctr" defTabSz="914400" eaLnBrk="0" fontAlgn="base" hangingPunct="0">
              <a:spcBef>
                <a:spcPct val="0"/>
              </a:spcBef>
              <a:spcAft>
                <a:spcPct val="0"/>
              </a:spcAft>
            </a:pPr>
            <a:r>
              <a:rPr lang="en-GB" sz="2800" b="1" dirty="0">
                <a:solidFill>
                  <a:srgbClr val="00446A"/>
                </a:solidFill>
                <a:latin typeface="Calibri" panose="020F0502020204030204" pitchFamily="34" charset="0"/>
                <a:ea typeface="Osaka"/>
                <a:cs typeface="Calibri" pitchFamily="34" charset="0"/>
              </a:rPr>
              <a:t>assessment methods</a:t>
            </a:r>
            <a:endParaRPr lang="en-US" sz="2800" b="1" dirty="0">
              <a:solidFill>
                <a:srgbClr val="00446A"/>
              </a:solidFill>
              <a:latin typeface="Calibri" panose="020F0502020204030204" pitchFamily="34" charset="0"/>
              <a:ea typeface="Osaka"/>
              <a:cs typeface="Calibri" pitchFamily="34" charset="0"/>
            </a:endParaRPr>
          </a:p>
        </p:txBody>
      </p:sp>
      <p:sp>
        <p:nvSpPr>
          <p:cNvPr id="4" name="Rounded Rectangle 3"/>
          <p:cNvSpPr/>
          <p:nvPr/>
        </p:nvSpPr>
        <p:spPr bwMode="auto">
          <a:xfrm>
            <a:off x="250545" y="914400"/>
            <a:ext cx="1991639" cy="789140"/>
          </a:xfrm>
          <a:prstGeom prst="round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GB" smtClean="0">
              <a:solidFill>
                <a:srgbClr val="00446A"/>
              </a:solidFill>
              <a:latin typeface="Calibri" panose="020F0502020204030204" pitchFamily="34" charset="0"/>
              <a:ea typeface="ヒラギノ角ゴ Pro W3" pitchFamily="1" charset="-128"/>
              <a:cs typeface="Arial"/>
            </a:endParaRPr>
          </a:p>
        </p:txBody>
      </p:sp>
      <p:grpSp>
        <p:nvGrpSpPr>
          <p:cNvPr id="7" name="Group 6"/>
          <p:cNvGrpSpPr/>
          <p:nvPr/>
        </p:nvGrpSpPr>
        <p:grpSpPr>
          <a:xfrm>
            <a:off x="-12901218" y="-87683"/>
            <a:ext cx="4884562" cy="5805814"/>
            <a:chOff x="2180117" y="1052186"/>
            <a:chExt cx="4884562" cy="5805814"/>
          </a:xfrm>
        </p:grpSpPr>
        <p:pic>
          <p:nvPicPr>
            <p:cNvPr id="9220" name="Picture 4" descr="http://www.imi-protect.eu/images/Medicamemto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4529" y="2723939"/>
              <a:ext cx="1494692" cy="65722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www.imi-protect.eu/images/Bay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9523" y="1906757"/>
              <a:ext cx="888044" cy="699671"/>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http://www.imi-protect.eu/images/lilly.jpg"/>
            <p:cNvPicPr>
              <a:picLocks noChangeAspect="1" noChangeArrowheads="1"/>
            </p:cNvPicPr>
            <p:nvPr/>
          </p:nvPicPr>
          <p:blipFill rotWithShape="1">
            <a:blip r:embed="rId7">
              <a:extLst>
                <a:ext uri="{28A0092B-C50C-407E-A947-70E740481C1C}">
                  <a14:useLocalDpi xmlns:a14="http://schemas.microsoft.com/office/drawing/2010/main" val="0"/>
                </a:ext>
              </a:extLst>
            </a:blip>
            <a:srcRect l="49794" r="19557" b="29457"/>
            <a:stretch/>
          </p:blipFill>
          <p:spPr bwMode="auto">
            <a:xfrm>
              <a:off x="4035000" y="1271964"/>
              <a:ext cx="808421" cy="456903"/>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www.imi-protect.eu/images/Roch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2546" y="1119172"/>
              <a:ext cx="703385"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36" name="Picture 20" descr="http://www.imi-protect.eu/images/Farmacologia.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43420" y="4305768"/>
              <a:ext cx="1663895" cy="678608"/>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http://www.imi-protect.eu/images/CEIF.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51172" y="4388388"/>
              <a:ext cx="877034" cy="690996"/>
            </a:xfrm>
            <a:prstGeom prst="rect">
              <a:avLst/>
            </a:prstGeom>
            <a:noFill/>
            <a:extLst>
              <a:ext uri="{909E8E84-426E-40DD-AFC4-6F175D3DCCD1}">
                <a14:hiddenFill xmlns:a14="http://schemas.microsoft.com/office/drawing/2010/main">
                  <a:solidFill>
                    <a:srgbClr val="FFFFFF"/>
                  </a:solidFill>
                </a14:hiddenFill>
              </a:ext>
            </a:extLst>
          </p:spPr>
        </p:pic>
        <p:pic>
          <p:nvPicPr>
            <p:cNvPr id="9242" name="Picture 26" descr="http://www.imi-protect.eu/images/GlaxoSmithKlin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52909" y="1181213"/>
              <a:ext cx="1239715"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44" name="Picture 28" descr="http://www.imi-protect.eu/images/GPRD.jpg"/>
            <p:cNvPicPr>
              <a:picLocks noChangeAspect="1" noChangeArrowheads="1"/>
            </p:cNvPicPr>
            <p:nvPr/>
          </p:nvPicPr>
          <p:blipFill rotWithShape="1">
            <a:blip r:embed="rId12">
              <a:extLst>
                <a:ext uri="{28A0092B-C50C-407E-A947-70E740481C1C}">
                  <a14:useLocalDpi xmlns:a14="http://schemas.microsoft.com/office/drawing/2010/main" val="0"/>
                </a:ext>
              </a:extLst>
            </a:blip>
            <a:srcRect t="24130" r="25816"/>
            <a:stretch/>
          </p:blipFill>
          <p:spPr bwMode="auto">
            <a:xfrm>
              <a:off x="2180117" y="4438533"/>
              <a:ext cx="1278083" cy="642754"/>
            </a:xfrm>
            <a:prstGeom prst="rect">
              <a:avLst/>
            </a:prstGeom>
            <a:noFill/>
            <a:extLst>
              <a:ext uri="{909E8E84-426E-40DD-AFC4-6F175D3DCCD1}">
                <a14:hiddenFill xmlns:a14="http://schemas.microsoft.com/office/drawing/2010/main">
                  <a:solidFill>
                    <a:srgbClr val="FFFFFF"/>
                  </a:solidFill>
                </a14:hiddenFill>
              </a:ext>
            </a:extLst>
          </p:spPr>
        </p:pic>
        <p:pic>
          <p:nvPicPr>
            <p:cNvPr id="9246" name="Picture 30" descr="http://www.imi-protect.eu/images/Lundbeck.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28929" y="1939230"/>
              <a:ext cx="1230923"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48" name="Picture 32" descr="http://www.imi-protect.eu/images/Imperial_college.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64057" y="3468886"/>
              <a:ext cx="1239715" cy="6096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www.imi-protect.eu/images/LA_SER_logo.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82577" y="5357033"/>
              <a:ext cx="773723" cy="6096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www.imi-protect.eu/images/Laegemiddel_styrelsen.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94269" y="2788168"/>
              <a:ext cx="2145323"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54" name="Picture 38" descr="http://www.imi-protect.eu/images/Mario%20Negri.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72861" y="5393495"/>
              <a:ext cx="773723"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56" name="Picture 40" descr="http://www.imi-protect.eu/images/MHRA.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59850" y="2747752"/>
              <a:ext cx="703385"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58" name="Picture 42" descr="http://www.imi-protect.eu/images/Merck_Serono2.jp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68568"/>
            <a:stretch/>
          </p:blipFill>
          <p:spPr bwMode="auto">
            <a:xfrm>
              <a:off x="6358957" y="2091251"/>
              <a:ext cx="674280" cy="501175"/>
            </a:xfrm>
            <a:prstGeom prst="rect">
              <a:avLst/>
            </a:prstGeom>
            <a:noFill/>
            <a:extLst>
              <a:ext uri="{909E8E84-426E-40DD-AFC4-6F175D3DCCD1}">
                <a14:hiddenFill xmlns:a14="http://schemas.microsoft.com/office/drawing/2010/main">
                  <a:solidFill>
                    <a:srgbClr val="FFFFFF"/>
                  </a:solidFill>
                </a14:hiddenFill>
              </a:ext>
            </a:extLst>
          </p:spPr>
        </p:pic>
        <p:pic>
          <p:nvPicPr>
            <p:cNvPr id="9262" name="Picture 46" descr="http://www.imi-protect.eu/images/Novo_nordisk.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78853" y="1867707"/>
              <a:ext cx="773723"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64" name="Picture 48" descr="http://www.imi-protect.eu/images/Outcome.jp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366559" y="5338068"/>
              <a:ext cx="1494692"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66" name="Picture 50" descr="http://www.imi-protect.eu/images/Pfizer.jp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44404" y="1176756"/>
              <a:ext cx="703385" cy="609600"/>
            </a:xfrm>
            <a:prstGeom prst="rect">
              <a:avLst/>
            </a:prstGeom>
            <a:noFill/>
            <a:extLst>
              <a:ext uri="{909E8E84-426E-40DD-AFC4-6F175D3DCCD1}">
                <a14:hiddenFill xmlns:a14="http://schemas.microsoft.com/office/drawing/2010/main">
                  <a:solidFill>
                    <a:srgbClr val="FFFFFF"/>
                  </a:solidFill>
                </a14:hiddenFill>
              </a:ext>
            </a:extLst>
          </p:spPr>
        </p:pic>
        <p:pic>
          <p:nvPicPr>
            <p:cNvPr id="9268" name="Picture 52" descr="http://www.imi-protect.eu/images/poznan.jp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388414" y="3673661"/>
              <a:ext cx="659423" cy="714375"/>
            </a:xfrm>
            <a:prstGeom prst="rect">
              <a:avLst/>
            </a:prstGeom>
            <a:noFill/>
            <a:extLst>
              <a:ext uri="{909E8E84-426E-40DD-AFC4-6F175D3DCCD1}">
                <a14:hiddenFill xmlns:a14="http://schemas.microsoft.com/office/drawing/2010/main">
                  <a:solidFill>
                    <a:srgbClr val="FFFFFF"/>
                  </a:solidFill>
                </a14:hiddenFill>
              </a:ext>
            </a:extLst>
          </p:spPr>
        </p:pic>
        <p:pic>
          <p:nvPicPr>
            <p:cNvPr id="9278" name="Picture 62" descr="http://www.imi-protect.eu/images/Newcastle_University.jp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845921" y="3620630"/>
              <a:ext cx="1230923" cy="609600"/>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3423779" y="5816253"/>
              <a:ext cx="711541" cy="338554"/>
            </a:xfrm>
            <a:prstGeom prst="rect">
              <a:avLst/>
            </a:prstGeom>
            <a:solidFill>
              <a:schemeClr val="bg1"/>
            </a:solidFill>
          </p:spPr>
          <p:txBody>
            <a:bodyPr wrap="none" rtlCol="0">
              <a:spAutoFit/>
            </a:bodyPr>
            <a:lstStyle/>
            <a:p>
              <a:pPr defTabSz="914400" eaLnBrk="0" fontAlgn="base" hangingPunct="0">
                <a:spcBef>
                  <a:spcPct val="0"/>
                </a:spcBef>
                <a:spcAft>
                  <a:spcPct val="0"/>
                </a:spcAft>
              </a:pPr>
              <a:r>
                <a:rPr lang="fr-FR" sz="1600" b="1" dirty="0" smtClean="0">
                  <a:solidFill>
                    <a:srgbClr val="00446A"/>
                  </a:solidFill>
                  <a:latin typeface="Calibri" panose="020F0502020204030204" pitchFamily="34" charset="0"/>
                  <a:ea typeface="ヒラギノ角ゴ Pro W3" pitchFamily="1" charset="-128"/>
                  <a:cs typeface="Arial"/>
                </a:rPr>
                <a:t>TOTAL</a:t>
              </a:r>
              <a:endParaRPr lang="en-GB" sz="1600" b="1" dirty="0">
                <a:solidFill>
                  <a:srgbClr val="00446A"/>
                </a:solidFill>
                <a:latin typeface="Calibri" panose="020F0502020204030204" pitchFamily="34" charset="0"/>
                <a:ea typeface="ヒラギノ角ゴ Pro W3" pitchFamily="1" charset="-128"/>
                <a:cs typeface="Arial"/>
              </a:endParaRPr>
            </a:p>
          </p:txBody>
        </p:sp>
        <p:sp>
          <p:nvSpPr>
            <p:cNvPr id="6" name="Rectangle 5"/>
            <p:cNvSpPr/>
            <p:nvPr/>
          </p:nvSpPr>
          <p:spPr bwMode="auto">
            <a:xfrm>
              <a:off x="2367419" y="1052186"/>
              <a:ext cx="4697260" cy="5805814"/>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GB" smtClean="0">
                <a:solidFill>
                  <a:srgbClr val="00446A"/>
                </a:solidFill>
                <a:latin typeface="Calibri" panose="020F0502020204030204" pitchFamily="34" charset="0"/>
                <a:ea typeface="ヒラギノ角ゴ Pro W3" pitchFamily="1" charset="-128"/>
                <a:cs typeface="Arial"/>
              </a:endParaRPr>
            </a:p>
          </p:txBody>
        </p:sp>
      </p:grpSp>
      <p:pic>
        <p:nvPicPr>
          <p:cNvPr id="11" name="Picture 10"/>
          <p:cNvPicPr>
            <a:picLocks noChangeAspect="1"/>
          </p:cNvPicPr>
          <p:nvPr/>
        </p:nvPicPr>
        <p:blipFill rotWithShape="1">
          <a:blip r:embed="rId25">
            <a:extLst>
              <a:ext uri="{28A0092B-C50C-407E-A947-70E740481C1C}">
                <a14:useLocalDpi xmlns:a14="http://schemas.microsoft.com/office/drawing/2010/main" val="0"/>
              </a:ext>
            </a:extLst>
          </a:blip>
          <a:srcRect l="1591"/>
          <a:stretch/>
        </p:blipFill>
        <p:spPr>
          <a:xfrm>
            <a:off x="3202958" y="1116728"/>
            <a:ext cx="5224964" cy="4890665"/>
          </a:xfrm>
          <a:prstGeom prst="rect">
            <a:avLst/>
          </a:prstGeom>
          <a:ln>
            <a:solidFill>
              <a:schemeClr val="accent1"/>
            </a:solidFill>
          </a:ln>
        </p:spPr>
      </p:pic>
      <p:sp>
        <p:nvSpPr>
          <p:cNvPr id="13" name="TextBox 12"/>
          <p:cNvSpPr txBox="1"/>
          <p:nvPr/>
        </p:nvSpPr>
        <p:spPr>
          <a:xfrm>
            <a:off x="1102321" y="1728621"/>
            <a:ext cx="338554" cy="461665"/>
          </a:xfrm>
          <a:prstGeom prst="rect">
            <a:avLst/>
          </a:prstGeom>
          <a:noFill/>
        </p:spPr>
        <p:txBody>
          <a:bodyPr wrap="none" rtlCol="0">
            <a:spAutoFit/>
          </a:bodyPr>
          <a:lstStyle/>
          <a:p>
            <a:pPr defTabSz="914400" eaLnBrk="0" fontAlgn="base" hangingPunct="0">
              <a:spcBef>
                <a:spcPct val="0"/>
              </a:spcBef>
              <a:spcAft>
                <a:spcPct val="0"/>
              </a:spcAft>
            </a:pPr>
            <a:r>
              <a:rPr lang="fr-FR" sz="2400" b="1" dirty="0" smtClean="0">
                <a:solidFill>
                  <a:srgbClr val="00446A"/>
                </a:solidFill>
                <a:latin typeface="Calibri" panose="020F0502020204030204" pitchFamily="34" charset="0"/>
                <a:ea typeface="ヒラギノ角ゴ Pro W3" pitchFamily="1" charset="-128"/>
                <a:cs typeface="Arial"/>
              </a:rPr>
              <a:t>+</a:t>
            </a:r>
            <a:endParaRPr lang="en-GB" sz="2400" b="1" dirty="0">
              <a:solidFill>
                <a:srgbClr val="00446A"/>
              </a:solidFill>
              <a:latin typeface="Calibri" panose="020F0502020204030204" pitchFamily="34" charset="0"/>
              <a:ea typeface="ヒラギノ角ゴ Pro W3" pitchFamily="1" charset="-128"/>
              <a:cs typeface="Arial"/>
            </a:endParaRPr>
          </a:p>
        </p:txBody>
      </p:sp>
      <p:sp>
        <p:nvSpPr>
          <p:cNvPr id="14" name="TextBox 13"/>
          <p:cNvSpPr txBox="1"/>
          <p:nvPr/>
        </p:nvSpPr>
        <p:spPr>
          <a:xfrm>
            <a:off x="125301" y="2179567"/>
            <a:ext cx="2490105" cy="3139321"/>
          </a:xfrm>
          <a:prstGeom prst="rect">
            <a:avLst/>
          </a:prstGeom>
          <a:noFill/>
        </p:spPr>
        <p:txBody>
          <a:bodyPr wrap="none" rtlCol="0">
            <a:spAutoFit/>
          </a:bodyPr>
          <a:lstStyle/>
          <a:p>
            <a:pPr defTabSz="914400" eaLnBrk="0" fontAlgn="base" hangingPunct="0">
              <a:spcBef>
                <a:spcPct val="0"/>
              </a:spcBef>
              <a:spcAft>
                <a:spcPct val="0"/>
              </a:spcAft>
            </a:pPr>
            <a:r>
              <a:rPr lang="fr-FR" dirty="0" smtClean="0">
                <a:solidFill>
                  <a:srgbClr val="00446A"/>
                </a:solidFill>
                <a:latin typeface="Calibri" panose="020F0502020204030204" pitchFamily="34" charset="0"/>
                <a:ea typeface="ヒラギノ角ゴ Pro W3" pitchFamily="1" charset="-128"/>
                <a:cs typeface="Arial"/>
              </a:rPr>
              <a:t>4   </a:t>
            </a:r>
            <a:r>
              <a:rPr lang="fr-FR" dirty="0" err="1" smtClean="0">
                <a:solidFill>
                  <a:srgbClr val="00446A"/>
                </a:solidFill>
                <a:latin typeface="Calibri" panose="020F0502020204030204" pitchFamily="34" charset="0"/>
                <a:ea typeface="ヒラギノ角ゴ Pro W3" pitchFamily="1" charset="-128"/>
                <a:cs typeface="Arial"/>
              </a:rPr>
              <a:t>other</a:t>
            </a:r>
            <a:r>
              <a:rPr lang="fr-FR" dirty="0" smtClean="0">
                <a:solidFill>
                  <a:srgbClr val="00446A"/>
                </a:solidFill>
                <a:latin typeface="Calibri" panose="020F0502020204030204" pitchFamily="34" charset="0"/>
                <a:ea typeface="ヒラギノ角ゴ Pro W3" pitchFamily="1" charset="-128"/>
                <a:cs typeface="Arial"/>
              </a:rPr>
              <a:t> </a:t>
            </a:r>
            <a:r>
              <a:rPr lang="fr-FR" dirty="0" err="1" smtClean="0">
                <a:solidFill>
                  <a:srgbClr val="00446A"/>
                </a:solidFill>
                <a:latin typeface="Calibri" panose="020F0502020204030204" pitchFamily="34" charset="0"/>
                <a:ea typeface="ヒラギノ角ゴ Pro W3" pitchFamily="1" charset="-128"/>
                <a:cs typeface="Arial"/>
              </a:rPr>
              <a:t>regulatory</a:t>
            </a:r>
            <a:r>
              <a:rPr lang="fr-FR" dirty="0" smtClean="0">
                <a:solidFill>
                  <a:srgbClr val="00446A"/>
                </a:solidFill>
                <a:latin typeface="Calibri" panose="020F0502020204030204" pitchFamily="34" charset="0"/>
                <a:ea typeface="ヒラギノ角ゴ Pro W3" pitchFamily="1" charset="-128"/>
                <a:cs typeface="Arial"/>
              </a:rPr>
              <a:t> </a:t>
            </a:r>
          </a:p>
          <a:p>
            <a:pPr defTabSz="914400" eaLnBrk="0" fontAlgn="base" hangingPunct="0">
              <a:spcBef>
                <a:spcPct val="0"/>
              </a:spcBef>
              <a:spcAft>
                <a:spcPct val="0"/>
              </a:spcAft>
            </a:pPr>
            <a:r>
              <a:rPr lang="fr-FR" dirty="0">
                <a:solidFill>
                  <a:srgbClr val="00446A"/>
                </a:solidFill>
                <a:latin typeface="Calibri" panose="020F0502020204030204" pitchFamily="34" charset="0"/>
                <a:ea typeface="ヒラギノ角ゴ Pro W3" pitchFamily="1" charset="-128"/>
                <a:cs typeface="Arial"/>
              </a:rPr>
              <a:t> </a:t>
            </a:r>
            <a:r>
              <a:rPr lang="fr-FR" dirty="0" smtClean="0">
                <a:solidFill>
                  <a:srgbClr val="00446A"/>
                </a:solidFill>
                <a:latin typeface="Calibri" panose="020F0502020204030204" pitchFamily="34" charset="0"/>
                <a:ea typeface="ヒラギノ角ゴ Pro W3" pitchFamily="1" charset="-128"/>
                <a:cs typeface="Arial"/>
              </a:rPr>
              <a:t>    </a:t>
            </a:r>
            <a:r>
              <a:rPr lang="fr-FR" dirty="0" err="1" smtClean="0">
                <a:solidFill>
                  <a:srgbClr val="00446A"/>
                </a:solidFill>
                <a:latin typeface="Calibri" panose="020F0502020204030204" pitchFamily="34" charset="0"/>
                <a:ea typeface="ヒラギノ角ゴ Pro W3" pitchFamily="1" charset="-128"/>
                <a:cs typeface="Arial"/>
              </a:rPr>
              <a:t>agencies</a:t>
            </a:r>
            <a:endParaRPr lang="fr-FR" dirty="0" smtClean="0">
              <a:solidFill>
                <a:srgbClr val="00446A"/>
              </a:solidFill>
              <a:latin typeface="Calibri" panose="020F0502020204030204" pitchFamily="34" charset="0"/>
              <a:ea typeface="ヒラギノ角ゴ Pro W3" pitchFamily="1" charset="-128"/>
              <a:cs typeface="Arial"/>
            </a:endParaRPr>
          </a:p>
          <a:p>
            <a:pPr defTabSz="914400" eaLnBrk="0" fontAlgn="base" hangingPunct="0">
              <a:spcBef>
                <a:spcPct val="0"/>
              </a:spcBef>
              <a:spcAft>
                <a:spcPct val="0"/>
              </a:spcAft>
            </a:pPr>
            <a:endParaRPr lang="fr-FR" dirty="0" smtClean="0">
              <a:solidFill>
                <a:srgbClr val="00446A"/>
              </a:solidFill>
              <a:latin typeface="Calibri" panose="020F0502020204030204" pitchFamily="34" charset="0"/>
              <a:ea typeface="ヒラギノ角ゴ Pro W3" pitchFamily="1" charset="-128"/>
              <a:cs typeface="Arial"/>
            </a:endParaRPr>
          </a:p>
          <a:p>
            <a:pPr defTabSz="914400" eaLnBrk="0" fontAlgn="base" hangingPunct="0">
              <a:spcBef>
                <a:spcPct val="0"/>
              </a:spcBef>
              <a:spcAft>
                <a:spcPct val="0"/>
              </a:spcAft>
            </a:pPr>
            <a:r>
              <a:rPr lang="fr-FR" dirty="0" smtClean="0">
                <a:solidFill>
                  <a:srgbClr val="00446A"/>
                </a:solidFill>
                <a:latin typeface="Calibri" panose="020F0502020204030204" pitchFamily="34" charset="0"/>
                <a:ea typeface="ヒラギノ角ゴ Pro W3" pitchFamily="1" charset="-128"/>
                <a:cs typeface="Arial"/>
              </a:rPr>
              <a:t>12 EFPIA </a:t>
            </a:r>
            <a:r>
              <a:rPr lang="fr-FR" dirty="0" err="1" smtClean="0">
                <a:solidFill>
                  <a:srgbClr val="00446A"/>
                </a:solidFill>
                <a:latin typeface="Calibri" panose="020F0502020204030204" pitchFamily="34" charset="0"/>
                <a:ea typeface="ヒラギノ角ゴ Pro W3" pitchFamily="1" charset="-128"/>
                <a:cs typeface="Arial"/>
              </a:rPr>
              <a:t>companies</a:t>
            </a:r>
            <a:endParaRPr lang="fr-FR" dirty="0" smtClean="0">
              <a:solidFill>
                <a:srgbClr val="00446A"/>
              </a:solidFill>
              <a:latin typeface="Calibri" panose="020F0502020204030204" pitchFamily="34" charset="0"/>
              <a:ea typeface="ヒラギノ角ゴ Pro W3" pitchFamily="1" charset="-128"/>
              <a:cs typeface="Arial"/>
            </a:endParaRPr>
          </a:p>
          <a:p>
            <a:pPr defTabSz="914400" eaLnBrk="0" fontAlgn="base" hangingPunct="0">
              <a:spcBef>
                <a:spcPct val="0"/>
              </a:spcBef>
              <a:spcAft>
                <a:spcPct val="0"/>
              </a:spcAft>
            </a:pPr>
            <a:endParaRPr lang="fr-FR" dirty="0" smtClean="0">
              <a:solidFill>
                <a:srgbClr val="00446A"/>
              </a:solidFill>
              <a:latin typeface="Calibri" panose="020F0502020204030204" pitchFamily="34" charset="0"/>
              <a:ea typeface="ヒラギノ角ゴ Pro W3" pitchFamily="1" charset="-128"/>
              <a:cs typeface="Arial"/>
            </a:endParaRPr>
          </a:p>
          <a:p>
            <a:pPr defTabSz="914400" eaLnBrk="0" fontAlgn="base" hangingPunct="0">
              <a:spcBef>
                <a:spcPct val="0"/>
              </a:spcBef>
              <a:spcAft>
                <a:spcPct val="0"/>
              </a:spcAft>
            </a:pPr>
            <a:r>
              <a:rPr lang="fr-FR" dirty="0" smtClean="0">
                <a:solidFill>
                  <a:srgbClr val="00446A"/>
                </a:solidFill>
                <a:latin typeface="Calibri" panose="020F0502020204030204" pitchFamily="34" charset="0"/>
                <a:ea typeface="ヒラギノ角ゴ Pro W3" pitchFamily="1" charset="-128"/>
                <a:cs typeface="Arial"/>
              </a:rPr>
              <a:t>11 </a:t>
            </a:r>
            <a:r>
              <a:rPr lang="fr-FR" dirty="0" err="1" smtClean="0">
                <a:solidFill>
                  <a:srgbClr val="00446A"/>
                </a:solidFill>
                <a:latin typeface="Calibri" panose="020F0502020204030204" pitchFamily="34" charset="0"/>
                <a:ea typeface="ヒラギノ角ゴ Pro W3" pitchFamily="1" charset="-128"/>
                <a:cs typeface="Arial"/>
              </a:rPr>
              <a:t>Academic</a:t>
            </a:r>
            <a:r>
              <a:rPr lang="fr-FR" dirty="0" smtClean="0">
                <a:solidFill>
                  <a:srgbClr val="00446A"/>
                </a:solidFill>
                <a:latin typeface="Calibri" panose="020F0502020204030204" pitchFamily="34" charset="0"/>
                <a:ea typeface="ヒラギノ角ゴ Pro W3" pitchFamily="1" charset="-128"/>
                <a:cs typeface="Arial"/>
              </a:rPr>
              <a:t> institutions</a:t>
            </a:r>
          </a:p>
          <a:p>
            <a:pPr defTabSz="914400" eaLnBrk="0" fontAlgn="base" hangingPunct="0">
              <a:spcBef>
                <a:spcPct val="0"/>
              </a:spcBef>
              <a:spcAft>
                <a:spcPct val="0"/>
              </a:spcAft>
            </a:pPr>
            <a:endParaRPr lang="fr-FR" dirty="0" smtClean="0">
              <a:solidFill>
                <a:srgbClr val="00446A"/>
              </a:solidFill>
              <a:latin typeface="Calibri" panose="020F0502020204030204" pitchFamily="34" charset="0"/>
              <a:ea typeface="ヒラギノ角ゴ Pro W3" pitchFamily="1" charset="-128"/>
              <a:cs typeface="Arial"/>
            </a:endParaRPr>
          </a:p>
          <a:p>
            <a:pPr marL="342900" indent="-342900" defTabSz="914400" eaLnBrk="0" fontAlgn="base" hangingPunct="0">
              <a:spcBef>
                <a:spcPct val="0"/>
              </a:spcBef>
              <a:spcAft>
                <a:spcPct val="0"/>
              </a:spcAft>
              <a:buFontTx/>
              <a:buAutoNum type="arabicPlain"/>
            </a:pPr>
            <a:r>
              <a:rPr lang="fr-FR" dirty="0" smtClean="0">
                <a:solidFill>
                  <a:srgbClr val="00446A"/>
                </a:solidFill>
                <a:latin typeface="Calibri" panose="020F0502020204030204" pitchFamily="34" charset="0"/>
                <a:ea typeface="ヒラギノ角ゴ Pro W3" pitchFamily="1" charset="-128"/>
                <a:cs typeface="Arial"/>
              </a:rPr>
              <a:t>Patient coalition</a:t>
            </a:r>
          </a:p>
          <a:p>
            <a:pPr marL="342900" indent="-342900" defTabSz="914400" eaLnBrk="0" fontAlgn="base" hangingPunct="0">
              <a:spcBef>
                <a:spcPct val="0"/>
              </a:spcBef>
              <a:spcAft>
                <a:spcPct val="0"/>
              </a:spcAft>
              <a:buFontTx/>
              <a:buAutoNum type="arabicPlain"/>
            </a:pPr>
            <a:endParaRPr lang="fr-FR" dirty="0" smtClean="0">
              <a:solidFill>
                <a:srgbClr val="00446A"/>
              </a:solidFill>
              <a:latin typeface="Calibri" panose="020F0502020204030204" pitchFamily="34" charset="0"/>
              <a:ea typeface="ヒラギノ角ゴ Pro W3" pitchFamily="1" charset="-128"/>
              <a:cs typeface="Arial"/>
            </a:endParaRPr>
          </a:p>
          <a:p>
            <a:pPr defTabSz="914400" eaLnBrk="0" fontAlgn="base" hangingPunct="0">
              <a:spcBef>
                <a:spcPct val="0"/>
              </a:spcBef>
              <a:spcAft>
                <a:spcPct val="0"/>
              </a:spcAft>
            </a:pPr>
            <a:r>
              <a:rPr lang="fr-FR" dirty="0" smtClean="0">
                <a:solidFill>
                  <a:srgbClr val="00446A"/>
                </a:solidFill>
                <a:latin typeface="Calibri" panose="020F0502020204030204" pitchFamily="34" charset="0"/>
                <a:ea typeface="ヒラギノ角ゴ Pro W3" pitchFamily="1" charset="-128"/>
                <a:cs typeface="Arial"/>
              </a:rPr>
              <a:t>2  </a:t>
            </a:r>
            <a:r>
              <a:rPr lang="fr-FR" dirty="0" err="1" smtClean="0">
                <a:solidFill>
                  <a:srgbClr val="00446A"/>
                </a:solidFill>
                <a:latin typeface="Calibri" panose="020F0502020204030204" pitchFamily="34" charset="0"/>
                <a:ea typeface="ヒラギノ角ゴ Pro W3" pitchFamily="1" charset="-128"/>
                <a:cs typeface="Arial"/>
              </a:rPr>
              <a:t>SMEs</a:t>
            </a:r>
            <a:endParaRPr lang="fr-FR" dirty="0" smtClean="0">
              <a:solidFill>
                <a:srgbClr val="00446A"/>
              </a:solidFill>
              <a:latin typeface="Calibri" panose="020F0502020204030204" pitchFamily="34" charset="0"/>
              <a:ea typeface="ヒラギノ角ゴ Pro W3" pitchFamily="1" charset="-128"/>
              <a:cs typeface="Arial"/>
            </a:endParaRPr>
          </a:p>
          <a:p>
            <a:pPr defTabSz="914400" eaLnBrk="0" fontAlgn="base" hangingPunct="0">
              <a:spcBef>
                <a:spcPct val="0"/>
              </a:spcBef>
              <a:spcAft>
                <a:spcPct val="0"/>
              </a:spcAft>
            </a:pPr>
            <a:endParaRPr lang="en-GB" dirty="0">
              <a:solidFill>
                <a:srgbClr val="00446A"/>
              </a:solidFill>
              <a:latin typeface="Calibri" panose="020F0502020204030204" pitchFamily="34" charset="0"/>
              <a:ea typeface="ヒラギノ角ゴ Pro W3" pitchFamily="1" charset="-128"/>
              <a:cs typeface="Arial"/>
            </a:endParaRPr>
          </a:p>
        </p:txBody>
      </p:sp>
      <p:sp>
        <p:nvSpPr>
          <p:cNvPr id="15" name="TextBox 14"/>
          <p:cNvSpPr txBox="1"/>
          <p:nvPr/>
        </p:nvSpPr>
        <p:spPr>
          <a:xfrm>
            <a:off x="325700" y="5386192"/>
            <a:ext cx="1901546" cy="369332"/>
          </a:xfrm>
          <a:prstGeom prst="rect">
            <a:avLst/>
          </a:prstGeom>
          <a:noFill/>
          <a:ln>
            <a:solidFill>
              <a:schemeClr val="tx2"/>
            </a:solidFill>
          </a:ln>
        </p:spPr>
        <p:txBody>
          <a:bodyPr wrap="none" rtlCol="0">
            <a:spAutoFit/>
          </a:bodyPr>
          <a:lstStyle/>
          <a:p>
            <a:pPr defTabSz="914400" eaLnBrk="0" fontAlgn="base" hangingPunct="0">
              <a:spcBef>
                <a:spcPct val="0"/>
              </a:spcBef>
              <a:spcAft>
                <a:spcPct val="0"/>
              </a:spcAft>
            </a:pPr>
            <a:r>
              <a:rPr lang="fr-FR" dirty="0" smtClean="0">
                <a:solidFill>
                  <a:srgbClr val="00446A"/>
                </a:solidFill>
                <a:latin typeface="Calibri" panose="020F0502020204030204" pitchFamily="34" charset="0"/>
                <a:ea typeface="ヒラギノ角ゴ Pro W3" pitchFamily="1" charset="-128"/>
                <a:cs typeface="Arial"/>
              </a:rPr>
              <a:t>Budget: 29.8 Mi € </a:t>
            </a:r>
            <a:endParaRPr lang="en-GB" dirty="0">
              <a:solidFill>
                <a:srgbClr val="00446A"/>
              </a:solidFill>
              <a:latin typeface="Calibri" panose="020F0502020204030204" pitchFamily="34" charset="0"/>
              <a:ea typeface="ヒラギノ角ゴ Pro W3" pitchFamily="1" charset="-128"/>
              <a:cs typeface="Arial"/>
            </a:endParaRPr>
          </a:p>
        </p:txBody>
      </p:sp>
    </p:spTree>
    <p:extLst>
      <p:ext uri="{BB962C8B-B14F-4D97-AF65-F5344CB8AC3E}">
        <p14:creationId xmlns:p14="http://schemas.microsoft.com/office/powerpoint/2010/main" val="1731992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4138" y="0"/>
            <a:ext cx="6255687" cy="1077218"/>
          </a:xfrm>
          <a:prstGeom prst="rect">
            <a:avLst/>
          </a:prstGeom>
          <a:noFill/>
        </p:spPr>
        <p:txBody>
          <a:bodyPr wrap="none" rtlCol="0">
            <a:spAutoFit/>
          </a:bodyPr>
          <a:lstStyle/>
          <a:p>
            <a:pPr defTabSz="914400" eaLnBrk="0" fontAlgn="base" hangingPunct="0">
              <a:spcBef>
                <a:spcPct val="0"/>
              </a:spcBef>
              <a:spcAft>
                <a:spcPct val="0"/>
              </a:spcAft>
            </a:pPr>
            <a:r>
              <a:rPr lang="en-US" sz="3200" b="1" i="1" dirty="0" smtClean="0">
                <a:solidFill>
                  <a:srgbClr val="1F497D">
                    <a:lumMod val="75000"/>
                  </a:srgbClr>
                </a:solidFill>
                <a:latin typeface="Calibri" panose="020F0502020204030204" pitchFamily="34" charset="0"/>
                <a:ea typeface="ヒラギノ角ゴ Pro W3" pitchFamily="1" charset="-128"/>
                <a:cs typeface="Helvetica" pitchFamily="34" charset="0"/>
              </a:rPr>
              <a:t>Just launched: </a:t>
            </a:r>
          </a:p>
          <a:p>
            <a:pPr defTabSz="914400" eaLnBrk="0" fontAlgn="base" hangingPunct="0">
              <a:spcBef>
                <a:spcPct val="0"/>
              </a:spcBef>
              <a:spcAft>
                <a:spcPct val="0"/>
              </a:spcAft>
            </a:pPr>
            <a:r>
              <a:rPr lang="en-US" sz="3200" b="1" dirty="0" smtClean="0">
                <a:solidFill>
                  <a:srgbClr val="1F497D">
                    <a:lumMod val="75000"/>
                  </a:srgbClr>
                </a:solidFill>
                <a:latin typeface="Calibri" panose="020F0502020204030204" pitchFamily="34" charset="0"/>
                <a:ea typeface="ヒラギノ角ゴ Pro W3" pitchFamily="1" charset="-128"/>
                <a:cs typeface="Helvetica" pitchFamily="34" charset="0"/>
              </a:rPr>
              <a:t>Vaccination benefit-risk assessment</a:t>
            </a:r>
          </a:p>
        </p:txBody>
      </p:sp>
      <p:sp>
        <p:nvSpPr>
          <p:cNvPr id="7" name="Line 7"/>
          <p:cNvSpPr>
            <a:spLocks noChangeShapeType="1"/>
          </p:cNvSpPr>
          <p:nvPr/>
        </p:nvSpPr>
        <p:spPr bwMode="auto">
          <a:xfrm flipV="1">
            <a:off x="13881" y="1293878"/>
            <a:ext cx="7510471"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Calibri" panose="020F0502020204030204" pitchFamily="34" charset="0"/>
              <a:ea typeface="ヒラギノ角ゴ Pro W3" pitchFamily="1" charset="-128"/>
            </a:endParaRPr>
          </a:p>
        </p:txBody>
      </p:sp>
      <p:sp>
        <p:nvSpPr>
          <p:cNvPr id="8" name="TextBox 7"/>
          <p:cNvSpPr txBox="1"/>
          <p:nvPr/>
        </p:nvSpPr>
        <p:spPr>
          <a:xfrm>
            <a:off x="513619" y="1427997"/>
            <a:ext cx="7745005" cy="5509200"/>
          </a:xfrm>
          <a:prstGeom prst="rect">
            <a:avLst/>
          </a:prstGeom>
          <a:noFill/>
        </p:spPr>
        <p:txBody>
          <a:bodyPr wrap="none" rtlCol="0">
            <a:spAutoFit/>
          </a:bodyPr>
          <a:lstStyle/>
          <a:p>
            <a:pPr defTabSz="914400" eaLnBrk="0" fontAlgn="base" hangingPunct="0">
              <a:spcBef>
                <a:spcPct val="0"/>
              </a:spcBef>
              <a:spcAft>
                <a:spcPct val="0"/>
              </a:spcAft>
            </a:pPr>
            <a:r>
              <a:rPr lang="fr-FR" sz="3200" b="1" i="1" dirty="0" err="1" smtClean="0">
                <a:solidFill>
                  <a:srgbClr val="66BC29"/>
                </a:solidFill>
                <a:latin typeface="Calibri" panose="020F0502020204030204" pitchFamily="34" charset="0"/>
              </a:rPr>
              <a:t>ADVANCE</a:t>
            </a:r>
            <a:r>
              <a:rPr lang="fr-FR" sz="3200" b="1" i="1" dirty="0" smtClean="0">
                <a:solidFill>
                  <a:srgbClr val="66BC29"/>
                </a:solidFill>
                <a:latin typeface="Calibri" panose="020F0502020204030204" pitchFamily="34" charset="0"/>
              </a:rPr>
              <a:t> consortium</a:t>
            </a:r>
            <a:endParaRPr lang="fr-FR" sz="3200" i="1" dirty="0" smtClean="0">
              <a:solidFill>
                <a:srgbClr val="00446A"/>
              </a:solidFill>
              <a:latin typeface="Calibri" panose="020F0502020204030204" pitchFamily="34" charset="0"/>
            </a:endParaRPr>
          </a:p>
          <a:p>
            <a:pPr defTabSz="914400" eaLnBrk="0" fontAlgn="base" hangingPunct="0">
              <a:spcBef>
                <a:spcPct val="0"/>
              </a:spcBef>
              <a:spcAft>
                <a:spcPct val="0"/>
              </a:spcAft>
            </a:pPr>
            <a:endParaRPr lang="fr-FR" sz="2000" dirty="0" smtClean="0">
              <a:solidFill>
                <a:srgbClr val="00446A"/>
              </a:solidFill>
              <a:latin typeface="Calibri" panose="020F0502020204030204" pitchFamily="34" charset="0"/>
            </a:endParaRPr>
          </a:p>
          <a:p>
            <a:pPr defTabSz="914400" eaLnBrk="0" fontAlgn="base" hangingPunct="0">
              <a:spcBef>
                <a:spcPct val="0"/>
              </a:spcBef>
              <a:spcAft>
                <a:spcPct val="0"/>
              </a:spcAft>
            </a:pPr>
            <a:r>
              <a:rPr lang="fr-FR" sz="2000" b="1" u="sng" dirty="0" err="1" smtClean="0">
                <a:solidFill>
                  <a:srgbClr val="00446A"/>
                </a:solidFill>
                <a:latin typeface="Calibri" panose="020F0502020204030204" pitchFamily="34" charset="0"/>
              </a:rPr>
              <a:t>Partners</a:t>
            </a:r>
            <a:r>
              <a:rPr lang="fr-FR" sz="2000" dirty="0" smtClean="0">
                <a:solidFill>
                  <a:srgbClr val="00446A"/>
                </a:solidFill>
                <a:latin typeface="Calibri" panose="020F0502020204030204" pitchFamily="34" charset="0"/>
              </a:rPr>
              <a:t>:</a:t>
            </a:r>
          </a:p>
          <a:p>
            <a:pPr defTabSz="914400" eaLnBrk="0" fontAlgn="base" hangingPunct="0">
              <a:spcBef>
                <a:spcPct val="0"/>
              </a:spcBef>
              <a:spcAft>
                <a:spcPct val="0"/>
              </a:spcAft>
            </a:pPr>
            <a:r>
              <a:rPr lang="fr-FR" sz="2000" dirty="0" err="1" smtClean="0">
                <a:solidFill>
                  <a:srgbClr val="00446A"/>
                </a:solidFill>
                <a:latin typeface="Calibri" panose="020F0502020204030204" pitchFamily="34" charset="0"/>
              </a:rPr>
              <a:t>European</a:t>
            </a:r>
            <a:r>
              <a:rPr lang="fr-FR" sz="2000" dirty="0" smtClean="0">
                <a:solidFill>
                  <a:srgbClr val="00446A"/>
                </a:solidFill>
                <a:latin typeface="Calibri" panose="020F0502020204030204" pitchFamily="34" charset="0"/>
              </a:rPr>
              <a:t> </a:t>
            </a:r>
            <a:r>
              <a:rPr lang="fr-FR" sz="2000" dirty="0" err="1" smtClean="0">
                <a:solidFill>
                  <a:srgbClr val="00446A"/>
                </a:solidFill>
                <a:latin typeface="Calibri" panose="020F0502020204030204" pitchFamily="34" charset="0"/>
              </a:rPr>
              <a:t>Medicines</a:t>
            </a:r>
            <a:r>
              <a:rPr lang="fr-FR" sz="2000" dirty="0" smtClean="0">
                <a:solidFill>
                  <a:srgbClr val="00446A"/>
                </a:solidFill>
                <a:latin typeface="Calibri" panose="020F0502020204030204" pitchFamily="34" charset="0"/>
              </a:rPr>
              <a:t> Agency</a:t>
            </a:r>
          </a:p>
          <a:p>
            <a:pPr defTabSz="914400" eaLnBrk="0" fontAlgn="base" hangingPunct="0">
              <a:spcBef>
                <a:spcPct val="0"/>
              </a:spcBef>
              <a:spcAft>
                <a:spcPct val="0"/>
              </a:spcAft>
            </a:pPr>
            <a:r>
              <a:rPr lang="fr-FR" sz="2000" dirty="0" err="1" smtClean="0">
                <a:solidFill>
                  <a:srgbClr val="00446A"/>
                </a:solidFill>
                <a:latin typeface="Calibri" panose="020F0502020204030204" pitchFamily="34" charset="0"/>
              </a:rPr>
              <a:t>European</a:t>
            </a:r>
            <a:r>
              <a:rPr lang="fr-FR" sz="2000" dirty="0" smtClean="0">
                <a:solidFill>
                  <a:srgbClr val="00446A"/>
                </a:solidFill>
                <a:latin typeface="Calibri" panose="020F0502020204030204" pitchFamily="34" charset="0"/>
              </a:rPr>
              <a:t> Centre for </a:t>
            </a:r>
            <a:r>
              <a:rPr lang="fr-FR" sz="2000" dirty="0" err="1" smtClean="0">
                <a:solidFill>
                  <a:srgbClr val="00446A"/>
                </a:solidFill>
                <a:latin typeface="Calibri" panose="020F0502020204030204" pitchFamily="34" charset="0"/>
              </a:rPr>
              <a:t>Disease</a:t>
            </a:r>
            <a:r>
              <a:rPr lang="fr-FR" sz="2000" dirty="0" smtClean="0">
                <a:solidFill>
                  <a:srgbClr val="00446A"/>
                </a:solidFill>
                <a:latin typeface="Calibri" panose="020F0502020204030204" pitchFamily="34" charset="0"/>
              </a:rPr>
              <a:t> </a:t>
            </a:r>
            <a:r>
              <a:rPr lang="fr-FR" sz="2000" dirty="0" err="1" smtClean="0">
                <a:solidFill>
                  <a:srgbClr val="00446A"/>
                </a:solidFill>
                <a:latin typeface="Calibri" panose="020F0502020204030204" pitchFamily="34" charset="0"/>
              </a:rPr>
              <a:t>Prevention</a:t>
            </a:r>
            <a:r>
              <a:rPr lang="fr-FR" sz="2000" dirty="0" smtClean="0">
                <a:solidFill>
                  <a:srgbClr val="00446A"/>
                </a:solidFill>
                <a:latin typeface="Calibri" panose="020F0502020204030204" pitchFamily="34" charset="0"/>
              </a:rPr>
              <a:t> and Control</a:t>
            </a:r>
            <a:endParaRPr lang="fr-FR" sz="2000" dirty="0">
              <a:solidFill>
                <a:srgbClr val="00446A"/>
              </a:solidFill>
              <a:latin typeface="Calibri" panose="020F0502020204030204" pitchFamily="34" charset="0"/>
            </a:endParaRPr>
          </a:p>
          <a:p>
            <a:pPr defTabSz="914400" eaLnBrk="0" fontAlgn="base" hangingPunct="0">
              <a:spcBef>
                <a:spcPct val="0"/>
              </a:spcBef>
              <a:spcAft>
                <a:spcPct val="0"/>
              </a:spcAft>
            </a:pPr>
            <a:r>
              <a:rPr lang="fr-FR" sz="2000" dirty="0" smtClean="0">
                <a:solidFill>
                  <a:srgbClr val="00446A"/>
                </a:solidFill>
                <a:latin typeface="Calibri" panose="020F0502020204030204" pitchFamily="34" charset="0"/>
              </a:rPr>
              <a:t>4 </a:t>
            </a:r>
            <a:r>
              <a:rPr lang="fr-FR" sz="2000" dirty="0" err="1" smtClean="0">
                <a:solidFill>
                  <a:srgbClr val="00446A"/>
                </a:solidFill>
                <a:latin typeface="Calibri" panose="020F0502020204030204" pitchFamily="34" charset="0"/>
              </a:rPr>
              <a:t>other</a:t>
            </a:r>
            <a:r>
              <a:rPr lang="fr-FR" sz="2000" dirty="0" smtClean="0">
                <a:solidFill>
                  <a:srgbClr val="00446A"/>
                </a:solidFill>
                <a:latin typeface="Calibri" panose="020F0502020204030204" pitchFamily="34" charset="0"/>
              </a:rPr>
              <a:t> public </a:t>
            </a:r>
            <a:r>
              <a:rPr lang="fr-FR" sz="2000" dirty="0" err="1" smtClean="0">
                <a:solidFill>
                  <a:srgbClr val="00446A"/>
                </a:solidFill>
                <a:latin typeface="Calibri" panose="020F0502020204030204" pitchFamily="34" charset="0"/>
              </a:rPr>
              <a:t>health</a:t>
            </a:r>
            <a:r>
              <a:rPr lang="fr-FR" sz="2000" dirty="0" smtClean="0">
                <a:solidFill>
                  <a:srgbClr val="00446A"/>
                </a:solidFill>
                <a:latin typeface="Calibri" panose="020F0502020204030204" pitchFamily="34" charset="0"/>
              </a:rPr>
              <a:t> or </a:t>
            </a:r>
            <a:r>
              <a:rPr lang="fr-FR" sz="2000" dirty="0" err="1" smtClean="0">
                <a:solidFill>
                  <a:srgbClr val="00446A"/>
                </a:solidFill>
                <a:latin typeface="Calibri" panose="020F0502020204030204" pitchFamily="34" charset="0"/>
              </a:rPr>
              <a:t>regulatory</a:t>
            </a:r>
            <a:r>
              <a:rPr lang="fr-FR" sz="2000" dirty="0" smtClean="0">
                <a:solidFill>
                  <a:srgbClr val="00446A"/>
                </a:solidFill>
                <a:latin typeface="Calibri" panose="020F0502020204030204" pitchFamily="34" charset="0"/>
              </a:rPr>
              <a:t> bodies</a:t>
            </a:r>
          </a:p>
          <a:p>
            <a:pPr defTabSz="914400" eaLnBrk="0" fontAlgn="base" hangingPunct="0">
              <a:spcBef>
                <a:spcPct val="0"/>
              </a:spcBef>
              <a:spcAft>
                <a:spcPct val="0"/>
              </a:spcAft>
            </a:pPr>
            <a:r>
              <a:rPr lang="fr-FR" sz="2000" dirty="0" smtClean="0">
                <a:solidFill>
                  <a:srgbClr val="00446A"/>
                </a:solidFill>
                <a:latin typeface="Calibri" panose="020F0502020204030204" pitchFamily="34" charset="0"/>
              </a:rPr>
              <a:t>6 </a:t>
            </a:r>
            <a:r>
              <a:rPr lang="fr-FR" sz="2000" dirty="0" err="1" smtClean="0">
                <a:solidFill>
                  <a:srgbClr val="00446A"/>
                </a:solidFill>
                <a:latin typeface="Calibri" panose="020F0502020204030204" pitchFamily="34" charset="0"/>
              </a:rPr>
              <a:t>academic</a:t>
            </a:r>
            <a:r>
              <a:rPr lang="fr-FR" sz="2000" dirty="0" smtClean="0">
                <a:solidFill>
                  <a:srgbClr val="00446A"/>
                </a:solidFill>
                <a:latin typeface="Calibri" panose="020F0502020204030204" pitchFamily="34" charset="0"/>
              </a:rPr>
              <a:t> institutions</a:t>
            </a:r>
          </a:p>
          <a:p>
            <a:pPr defTabSz="914400" eaLnBrk="0" fontAlgn="base" hangingPunct="0">
              <a:spcBef>
                <a:spcPct val="0"/>
              </a:spcBef>
              <a:spcAft>
                <a:spcPct val="0"/>
              </a:spcAft>
            </a:pPr>
            <a:r>
              <a:rPr lang="fr-FR" sz="2000" dirty="0" smtClean="0">
                <a:solidFill>
                  <a:srgbClr val="00446A"/>
                </a:solidFill>
                <a:latin typeface="Calibri" panose="020F0502020204030204" pitchFamily="34" charset="0"/>
              </a:rPr>
              <a:t>7 EFPIA </a:t>
            </a:r>
            <a:r>
              <a:rPr lang="fr-FR" sz="2000" dirty="0" err="1" smtClean="0">
                <a:solidFill>
                  <a:srgbClr val="00446A"/>
                </a:solidFill>
                <a:latin typeface="Calibri" panose="020F0502020204030204" pitchFamily="34" charset="0"/>
              </a:rPr>
              <a:t>companies</a:t>
            </a:r>
            <a:endParaRPr lang="fr-FR" sz="2000" dirty="0" smtClean="0">
              <a:solidFill>
                <a:srgbClr val="00446A"/>
              </a:solidFill>
              <a:latin typeface="Calibri" panose="020F0502020204030204" pitchFamily="34" charset="0"/>
            </a:endParaRPr>
          </a:p>
          <a:p>
            <a:pPr defTabSz="914400" eaLnBrk="0" fontAlgn="base" hangingPunct="0">
              <a:spcBef>
                <a:spcPct val="0"/>
              </a:spcBef>
              <a:spcAft>
                <a:spcPct val="0"/>
              </a:spcAft>
            </a:pPr>
            <a:endParaRPr lang="fr-FR" sz="2000" dirty="0">
              <a:solidFill>
                <a:srgbClr val="00446A"/>
              </a:solidFill>
              <a:latin typeface="Calibri" panose="020F0502020204030204" pitchFamily="34" charset="0"/>
            </a:endParaRPr>
          </a:p>
          <a:p>
            <a:pPr defTabSz="914400" eaLnBrk="0" fontAlgn="base" hangingPunct="0">
              <a:spcBef>
                <a:spcPct val="0"/>
              </a:spcBef>
              <a:spcAft>
                <a:spcPct val="0"/>
              </a:spcAft>
            </a:pPr>
            <a:r>
              <a:rPr lang="fr-FR" sz="2000" b="1" u="sng" dirty="0" smtClean="0">
                <a:solidFill>
                  <a:srgbClr val="00446A"/>
                </a:solidFill>
                <a:latin typeface="Calibri" panose="020F0502020204030204" pitchFamily="34" charset="0"/>
              </a:rPr>
              <a:t>Budget</a:t>
            </a:r>
            <a:r>
              <a:rPr lang="fr-FR" sz="2000" dirty="0" smtClean="0">
                <a:solidFill>
                  <a:srgbClr val="00446A"/>
                </a:solidFill>
                <a:latin typeface="Calibri" panose="020F0502020204030204" pitchFamily="34" charset="0"/>
              </a:rPr>
              <a:t>: 10.7 Mi €</a:t>
            </a:r>
          </a:p>
          <a:p>
            <a:pPr defTabSz="914400" eaLnBrk="0" fontAlgn="base" hangingPunct="0">
              <a:spcBef>
                <a:spcPct val="0"/>
              </a:spcBef>
              <a:spcAft>
                <a:spcPct val="0"/>
              </a:spcAft>
            </a:pPr>
            <a:endParaRPr lang="fr-FR" sz="2000" dirty="0">
              <a:solidFill>
                <a:srgbClr val="00446A"/>
              </a:solidFill>
              <a:latin typeface="Calibri" panose="020F0502020204030204" pitchFamily="34" charset="0"/>
            </a:endParaRPr>
          </a:p>
          <a:p>
            <a:pPr defTabSz="914400" eaLnBrk="0" fontAlgn="base" hangingPunct="0">
              <a:spcBef>
                <a:spcPct val="0"/>
              </a:spcBef>
              <a:spcAft>
                <a:spcPct val="0"/>
              </a:spcAft>
            </a:pPr>
            <a:r>
              <a:rPr lang="fr-FR" sz="2000" b="1" u="sng" dirty="0" err="1" smtClean="0">
                <a:solidFill>
                  <a:srgbClr val="00446A"/>
                </a:solidFill>
                <a:latin typeface="Calibri" panose="020F0502020204030204" pitchFamily="34" charset="0"/>
              </a:rPr>
              <a:t>Outcome</a:t>
            </a:r>
            <a:r>
              <a:rPr lang="fr-FR" sz="2000" b="1" dirty="0" smtClean="0">
                <a:solidFill>
                  <a:srgbClr val="00446A"/>
                </a:solidFill>
                <a:latin typeface="Calibri" panose="020F0502020204030204" pitchFamily="34" charset="0"/>
              </a:rPr>
              <a:t>:</a:t>
            </a:r>
            <a:r>
              <a:rPr lang="nl-BE" sz="2000" dirty="0" smtClean="0">
                <a:solidFill>
                  <a:srgbClr val="00446A"/>
                </a:solidFill>
                <a:latin typeface="Calibri" panose="020F0502020204030204" pitchFamily="34" charset="0"/>
              </a:rPr>
              <a:t> a </a:t>
            </a:r>
            <a:r>
              <a:rPr lang="nl-BE" sz="2000" dirty="0">
                <a:solidFill>
                  <a:srgbClr val="00446A"/>
                </a:solidFill>
                <a:latin typeface="Calibri" panose="020F0502020204030204" pitchFamily="34" charset="0"/>
              </a:rPr>
              <a:t>validated blueprint for a framework for benefit-risk </a:t>
            </a:r>
            <a:endParaRPr lang="nl-BE" sz="2000" dirty="0" smtClean="0">
              <a:solidFill>
                <a:srgbClr val="00446A"/>
              </a:solidFill>
              <a:latin typeface="Calibri" panose="020F0502020204030204" pitchFamily="34" charset="0"/>
            </a:endParaRPr>
          </a:p>
          <a:p>
            <a:pPr defTabSz="914400" eaLnBrk="0" fontAlgn="base" hangingPunct="0">
              <a:spcBef>
                <a:spcPct val="0"/>
              </a:spcBef>
              <a:spcAft>
                <a:spcPct val="0"/>
              </a:spcAft>
            </a:pPr>
            <a:r>
              <a:rPr lang="nl-BE" sz="2000" dirty="0" smtClean="0">
                <a:solidFill>
                  <a:srgbClr val="00446A"/>
                </a:solidFill>
                <a:latin typeface="Calibri" panose="020F0502020204030204" pitchFamily="34" charset="0"/>
              </a:rPr>
              <a:t>                   assessment, </a:t>
            </a:r>
            <a:r>
              <a:rPr lang="nl-BE" sz="2000" b="1" dirty="0" smtClean="0">
                <a:solidFill>
                  <a:srgbClr val="00446A"/>
                </a:solidFill>
                <a:latin typeface="Calibri" panose="020F0502020204030204" pitchFamily="34" charset="0"/>
              </a:rPr>
              <a:t>accepted </a:t>
            </a:r>
            <a:r>
              <a:rPr lang="nl-BE" sz="2000" b="1" dirty="0">
                <a:solidFill>
                  <a:srgbClr val="00446A"/>
                </a:solidFill>
                <a:latin typeface="Calibri" panose="020F0502020204030204" pitchFamily="34" charset="0"/>
              </a:rPr>
              <a:t>and implementable by all stakeholders</a:t>
            </a:r>
          </a:p>
          <a:p>
            <a:pPr defTabSz="914400" eaLnBrk="0" fontAlgn="base" hangingPunct="0">
              <a:spcBef>
                <a:spcPct val="0"/>
              </a:spcBef>
              <a:spcAft>
                <a:spcPct val="0"/>
              </a:spcAft>
            </a:pPr>
            <a:endParaRPr lang="fr-FR" sz="2000" dirty="0" smtClean="0">
              <a:solidFill>
                <a:srgbClr val="00446A"/>
              </a:solidFill>
              <a:latin typeface="Calibri" panose="020F0502020204030204" pitchFamily="34" charset="0"/>
            </a:endParaRPr>
          </a:p>
          <a:p>
            <a:pPr defTabSz="914400" eaLnBrk="0" fontAlgn="base" hangingPunct="0">
              <a:spcBef>
                <a:spcPct val="0"/>
              </a:spcBef>
              <a:spcAft>
                <a:spcPct val="0"/>
              </a:spcAft>
            </a:pPr>
            <a:endParaRPr lang="fr-FR" sz="2000" dirty="0">
              <a:solidFill>
                <a:srgbClr val="00446A"/>
              </a:solidFill>
              <a:latin typeface="Calibri" panose="020F0502020204030204" pitchFamily="34" charset="0"/>
            </a:endParaRPr>
          </a:p>
          <a:p>
            <a:pPr defTabSz="914400" eaLnBrk="0" fontAlgn="base" hangingPunct="0">
              <a:spcBef>
                <a:spcPct val="0"/>
              </a:spcBef>
              <a:spcAft>
                <a:spcPct val="0"/>
              </a:spcAft>
            </a:pPr>
            <a:endParaRPr lang="fr-FR" sz="2000" dirty="0" smtClean="0">
              <a:solidFill>
                <a:srgbClr val="00446A"/>
              </a:solidFill>
              <a:latin typeface="Calibri" panose="020F0502020204030204" pitchFamily="34" charset="0"/>
            </a:endParaRPr>
          </a:p>
          <a:p>
            <a:pPr defTabSz="914400" eaLnBrk="0" fontAlgn="base" hangingPunct="0">
              <a:spcBef>
                <a:spcPct val="0"/>
              </a:spcBef>
              <a:spcAft>
                <a:spcPct val="0"/>
              </a:spcAft>
            </a:pPr>
            <a:endParaRPr lang="en-GB" sz="2000" dirty="0">
              <a:solidFill>
                <a:srgbClr val="00446A"/>
              </a:solidFill>
              <a:latin typeface="Calibri" panose="020F0502020204030204" pitchFamily="34" charset="0"/>
            </a:endParaRPr>
          </a:p>
        </p:txBody>
      </p:sp>
    </p:spTree>
    <p:extLst>
      <p:ext uri="{BB962C8B-B14F-4D97-AF65-F5344CB8AC3E}">
        <p14:creationId xmlns:p14="http://schemas.microsoft.com/office/powerpoint/2010/main" val="42054150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2209806" y="6248400"/>
            <a:ext cx="4800600" cy="457200"/>
          </a:xfrm>
          <a:prstGeom prst="rect">
            <a:avLst/>
          </a:prstGeom>
        </p:spPr>
        <p:txBody>
          <a:bodyPr/>
          <a:lstStyle/>
          <a:p>
            <a:pPr>
              <a:defRPr/>
            </a:pPr>
            <a:r>
              <a:rPr lang="en-GB" smtClean="0"/>
              <a:t>42</a:t>
            </a:r>
            <a:endParaRPr lang="en-GB" dirty="0"/>
          </a:p>
        </p:txBody>
      </p:sp>
      <p:sp>
        <p:nvSpPr>
          <p:cNvPr id="3" name="Rectangle 7"/>
          <p:cNvSpPr>
            <a:spLocks noChangeArrowheads="1"/>
          </p:cNvSpPr>
          <p:nvPr/>
        </p:nvSpPr>
        <p:spPr bwMode="auto">
          <a:xfrm>
            <a:off x="1512" y="2420928"/>
            <a:ext cx="9144000" cy="1440159"/>
          </a:xfrm>
          <a:prstGeom prst="rect">
            <a:avLst/>
          </a:prstGeom>
          <a:solidFill>
            <a:srgbClr val="D7E8CF"/>
          </a:solidFill>
          <a:extLst/>
        </p:spPr>
        <p:txBody>
          <a:bodyPr wrap="square" anchor="ctr" anchorCtr="0">
            <a:noAutofit/>
          </a:bodyPr>
          <a:lstStyle/>
          <a:p>
            <a:pPr algn="ctr" defTabSz="914400" eaLnBrk="0" fontAlgn="base" hangingPunct="0">
              <a:spcBef>
                <a:spcPts val="100"/>
              </a:spcBef>
              <a:spcAft>
                <a:spcPct val="0"/>
              </a:spcAft>
            </a:pPr>
            <a:r>
              <a:rPr lang="en-GB" sz="3200" b="1" dirty="0" smtClean="0">
                <a:solidFill>
                  <a:srgbClr val="00446A"/>
                </a:solidFill>
                <a:latin typeface="Calibri" pitchFamily="34" charset="0"/>
                <a:ea typeface="ヒラギノ角ゴ Pro W3" pitchFamily="1" charset="-128"/>
                <a:cs typeface="Calibri" pitchFamily="34" charset="0"/>
              </a:rPr>
              <a:t>KU Leuven Study on IP and Business opportunities</a:t>
            </a:r>
          </a:p>
          <a:p>
            <a:pPr algn="ctr" defTabSz="914400" eaLnBrk="0" fontAlgn="base" hangingPunct="0">
              <a:spcBef>
                <a:spcPts val="100"/>
              </a:spcBef>
              <a:spcAft>
                <a:spcPct val="0"/>
              </a:spcAft>
            </a:pPr>
            <a:r>
              <a:rPr lang="en-GB" sz="3200" b="1" dirty="0" smtClean="0">
                <a:solidFill>
                  <a:srgbClr val="00446A"/>
                </a:solidFill>
                <a:latin typeface="Calibri" pitchFamily="34" charset="0"/>
                <a:ea typeface="ヒラギノ角ゴ Pro W3" pitchFamily="1" charset="-128"/>
                <a:cs typeface="Calibri" pitchFamily="34" charset="0"/>
              </a:rPr>
              <a:t>(September 2013)</a:t>
            </a:r>
            <a:endParaRPr lang="en-GB" sz="3200" b="1" dirty="0">
              <a:solidFill>
                <a:srgbClr val="00446A"/>
              </a:solidFill>
              <a:latin typeface="Calibri" pitchFamily="34" charset="0"/>
              <a:ea typeface="ヒラギノ角ゴ Pro W3" pitchFamily="1" charset="-128"/>
              <a:cs typeface="Calibri" pitchFamily="34" charset="0"/>
            </a:endParaRPr>
          </a:p>
        </p:txBody>
      </p:sp>
    </p:spTree>
    <p:extLst>
      <p:ext uri="{BB962C8B-B14F-4D97-AF65-F5344CB8AC3E}">
        <p14:creationId xmlns:p14="http://schemas.microsoft.com/office/powerpoint/2010/main" val="33790088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000" y="116632"/>
            <a:ext cx="8334000" cy="900000"/>
          </a:xfrm>
        </p:spPr>
        <p:txBody>
          <a:bodyPr/>
          <a:lstStyle/>
          <a:p>
            <a:r>
              <a:rPr lang="en-US" dirty="0" smtClean="0"/>
              <a:t>Conclusions</a:t>
            </a:r>
            <a:endParaRPr lang="en-US" dirty="0"/>
          </a:p>
        </p:txBody>
      </p:sp>
      <p:sp>
        <p:nvSpPr>
          <p:cNvPr id="7" name="Content Placeholder 6"/>
          <p:cNvSpPr>
            <a:spLocks noGrp="1"/>
          </p:cNvSpPr>
          <p:nvPr>
            <p:ph idx="1"/>
          </p:nvPr>
        </p:nvSpPr>
        <p:spPr>
          <a:xfrm>
            <a:off x="323528" y="1268765"/>
            <a:ext cx="8604000" cy="5103337"/>
          </a:xfrm>
        </p:spPr>
        <p:txBody>
          <a:bodyPr/>
          <a:lstStyle/>
          <a:p>
            <a:r>
              <a:rPr lang="en-US" sz="1800" dirty="0" smtClean="0"/>
              <a:t>IMI projects reflect </a:t>
            </a:r>
            <a:r>
              <a:rPr lang="en-US" sz="1800" b="1" dirty="0"/>
              <a:t>successful partnerships </a:t>
            </a:r>
            <a:r>
              <a:rPr lang="en-US" sz="1800" dirty="0"/>
              <a:t>towards innovative scientific research build upon trust </a:t>
            </a:r>
            <a:endParaRPr lang="en-US" sz="1800" dirty="0" smtClean="0"/>
          </a:p>
          <a:p>
            <a:pPr lvl="1"/>
            <a:r>
              <a:rPr lang="en-US" sz="1600" dirty="0" smtClean="0"/>
              <a:t>Unique dynamics, openness, transparency, constructive, constant peer-review</a:t>
            </a:r>
          </a:p>
          <a:p>
            <a:pPr lvl="1">
              <a:spcAft>
                <a:spcPts val="1800"/>
              </a:spcAft>
            </a:pPr>
            <a:r>
              <a:rPr lang="en-US" sz="1600" dirty="0" smtClean="0"/>
              <a:t>Need for business plans</a:t>
            </a:r>
          </a:p>
          <a:p>
            <a:r>
              <a:rPr lang="en-US" sz="1800" dirty="0"/>
              <a:t>IMI portrays the important </a:t>
            </a:r>
            <a:r>
              <a:rPr lang="en-US" sz="1800" b="1" dirty="0"/>
              <a:t>paradigm shift </a:t>
            </a:r>
            <a:r>
              <a:rPr lang="en-US" sz="1800" dirty="0"/>
              <a:t>in business models at companies and academia (e.g. IP strategy) </a:t>
            </a:r>
            <a:endParaRPr lang="en-US" sz="1800" dirty="0" smtClean="0"/>
          </a:p>
          <a:p>
            <a:pPr lvl="1"/>
            <a:r>
              <a:rPr lang="en-US" sz="1600" dirty="0"/>
              <a:t>Timing of patenting and value </a:t>
            </a:r>
            <a:r>
              <a:rPr lang="en-US" sz="1600" dirty="0" smtClean="0"/>
              <a:t>consideration</a:t>
            </a:r>
            <a:endParaRPr lang="en-US" sz="1600" dirty="0"/>
          </a:p>
          <a:p>
            <a:pPr lvl="1">
              <a:spcAft>
                <a:spcPts val="1800"/>
              </a:spcAft>
            </a:pPr>
            <a:r>
              <a:rPr lang="en-US" sz="1600" dirty="0" smtClean="0"/>
              <a:t>Honest broker model as basis for sharing (non-) confidential data </a:t>
            </a:r>
          </a:p>
          <a:p>
            <a:r>
              <a:rPr lang="en-US" sz="1800" b="1" dirty="0"/>
              <a:t>Sharing</a:t>
            </a:r>
            <a:r>
              <a:rPr lang="en-US" sz="1800" dirty="0"/>
              <a:t> resources and outcomes create a multiplication effect in terms of scientific and business </a:t>
            </a:r>
            <a:r>
              <a:rPr lang="en-US" sz="1800" dirty="0" smtClean="0"/>
              <a:t>outcomes</a:t>
            </a:r>
          </a:p>
          <a:p>
            <a:pPr lvl="1"/>
            <a:r>
              <a:rPr lang="en-US" sz="1600" dirty="0" smtClean="0"/>
              <a:t>Open </a:t>
            </a:r>
            <a:r>
              <a:rPr lang="en-US" sz="1600" dirty="0"/>
              <a:t>EFPIA-Academia </a:t>
            </a:r>
            <a:r>
              <a:rPr lang="en-US" sz="1600" dirty="0" smtClean="0"/>
              <a:t>collaboration</a:t>
            </a:r>
          </a:p>
          <a:p>
            <a:pPr lvl="1">
              <a:spcAft>
                <a:spcPts val="1800"/>
              </a:spcAft>
            </a:pPr>
            <a:r>
              <a:rPr lang="en-US" sz="1600" dirty="0"/>
              <a:t>Standardization and harmonization of scientific tools and protocols  </a:t>
            </a:r>
            <a:endParaRPr lang="en-US" sz="1600" dirty="0" smtClean="0"/>
          </a:p>
          <a:p>
            <a:r>
              <a:rPr lang="en-US" sz="1800" dirty="0" smtClean="0"/>
              <a:t>Value </a:t>
            </a:r>
            <a:r>
              <a:rPr lang="en-US" sz="1800" dirty="0"/>
              <a:t>of IMI projects for </a:t>
            </a:r>
            <a:r>
              <a:rPr lang="en-US" sz="1800" b="1" dirty="0"/>
              <a:t>SMEs</a:t>
            </a:r>
            <a:r>
              <a:rPr lang="en-US" sz="1800" dirty="0"/>
              <a:t> is high, </a:t>
            </a:r>
            <a:r>
              <a:rPr lang="en-US" sz="1800" dirty="0" smtClean="0"/>
              <a:t>feasibility </a:t>
            </a:r>
            <a:r>
              <a:rPr lang="en-US" sz="1800" dirty="0"/>
              <a:t>to participate </a:t>
            </a:r>
            <a:r>
              <a:rPr lang="en-US" sz="1800" dirty="0" smtClean="0"/>
              <a:t>could be improved</a:t>
            </a:r>
            <a:endParaRPr lang="en-US" sz="1800" dirty="0"/>
          </a:p>
        </p:txBody>
      </p:sp>
    </p:spTree>
    <p:extLst>
      <p:ext uri="{BB962C8B-B14F-4D97-AF65-F5344CB8AC3E}">
        <p14:creationId xmlns:p14="http://schemas.microsoft.com/office/powerpoint/2010/main" val="13077328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 name="Text Box 3"/>
          <p:cNvSpPr txBox="1">
            <a:spLocks noChangeArrowheads="1"/>
          </p:cNvSpPr>
          <p:nvPr/>
        </p:nvSpPr>
        <p:spPr bwMode="auto">
          <a:xfrm>
            <a:off x="251540" y="1700808"/>
            <a:ext cx="864969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en-US"/>
            </a:defPPr>
            <a:lvl1pPr eaLnBrk="1" hangingPunct="1">
              <a:defRPr sz="3600" b="1">
                <a:solidFill>
                  <a:srgbClr val="7ABB53"/>
                </a:solidFill>
                <a:latin typeface="Century Gothic" pitchFamily="34" charset="0"/>
              </a:defRPr>
            </a:lvl1pPr>
            <a:lvl2pPr marL="742950" indent="-285750">
              <a:defRPr sz="2400">
                <a:latin typeface="Arial" charset="0"/>
                <a:ea typeface="ヒラギノ角ゴ Pro W3" charset="0"/>
                <a:cs typeface="ヒラギノ角ゴ Pro W3" charset="0"/>
              </a:defRPr>
            </a:lvl2pPr>
            <a:lvl3pPr marL="1143000" indent="-228600">
              <a:defRPr sz="2400">
                <a:latin typeface="Arial" charset="0"/>
                <a:ea typeface="ヒラギノ角ゴ Pro W3" charset="0"/>
                <a:cs typeface="ヒラギノ角ゴ Pro W3" charset="0"/>
              </a:defRPr>
            </a:lvl3pPr>
            <a:lvl4pPr marL="1600200" indent="-228600">
              <a:defRPr sz="2400">
                <a:latin typeface="Arial" charset="0"/>
                <a:ea typeface="ヒラギノ角ゴ Pro W3" charset="0"/>
                <a:cs typeface="ヒラギノ角ゴ Pro W3" charset="0"/>
              </a:defRPr>
            </a:lvl4pPr>
            <a:lvl5pPr marL="2057400" indent="-228600">
              <a:defRPr sz="2400">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latin typeface="Arial" charset="0"/>
                <a:ea typeface="ヒラギノ角ゴ Pro W3" charset="0"/>
                <a:cs typeface="ヒラギノ角ゴ Pro W3" charset="0"/>
              </a:defRPr>
            </a:lvl9pPr>
          </a:lstStyle>
          <a:p>
            <a:pPr algn="ctr" defTabSz="914400"/>
            <a:r>
              <a:rPr lang="en-GB" sz="3000" dirty="0" smtClean="0">
                <a:solidFill>
                  <a:srgbClr val="00446A"/>
                </a:solidFill>
                <a:latin typeface="Calibri" pitchFamily="34" charset="0"/>
                <a:ea typeface="+mj-ea"/>
              </a:rPr>
              <a:t>ONE policy for MULTIPLE interests</a:t>
            </a:r>
            <a:endParaRPr lang="fr-FR" sz="3000" dirty="0">
              <a:solidFill>
                <a:srgbClr val="00446A"/>
              </a:solidFill>
              <a:latin typeface="Calibri" pitchFamily="34" charset="0"/>
              <a:ea typeface="+mj-ea"/>
            </a:endParaRPr>
          </a:p>
        </p:txBody>
      </p:sp>
      <p:sp>
        <p:nvSpPr>
          <p:cNvPr id="19" name="Footer Placeholder 8"/>
          <p:cNvSpPr>
            <a:spLocks noGrp="1"/>
          </p:cNvSpPr>
          <p:nvPr>
            <p:ph type="ftr" sz="quarter" idx="4294967295"/>
          </p:nvPr>
        </p:nvSpPr>
        <p:spPr>
          <a:xfrm>
            <a:off x="2209806" y="6248400"/>
            <a:ext cx="4800600" cy="457200"/>
          </a:xfrm>
          <a:prstGeom prst="rect">
            <a:avLst/>
          </a:prstGeom>
        </p:spPr>
        <p:txBody>
          <a:bodyPr/>
          <a:lstStyle/>
          <a:p>
            <a:pPr>
              <a:defRPr/>
            </a:pPr>
            <a:fld id="{88ED7CA2-BFA0-4CCF-8584-FC9D43183472}" type="slidenum">
              <a:rPr lang="en-GB" smtClean="0"/>
              <a:pPr>
                <a:defRPr/>
              </a:pPr>
              <a:t>39</a:t>
            </a:fld>
            <a:endParaRPr lang="en-GB" dirty="0"/>
          </a:p>
        </p:txBody>
      </p:sp>
      <p:sp>
        <p:nvSpPr>
          <p:cNvPr id="5" name="Line 7"/>
          <p:cNvSpPr>
            <a:spLocks noChangeShapeType="1"/>
          </p:cNvSpPr>
          <p:nvPr/>
        </p:nvSpPr>
        <p:spPr bwMode="auto">
          <a:xfrm flipV="1">
            <a:off x="3175"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ndParaRPr>
          </a:p>
        </p:txBody>
      </p:sp>
      <p:sp>
        <p:nvSpPr>
          <p:cNvPr id="6" name="Text Box 3"/>
          <p:cNvSpPr txBox="1">
            <a:spLocks noChangeArrowheads="1"/>
          </p:cNvSpPr>
          <p:nvPr/>
        </p:nvSpPr>
        <p:spPr bwMode="auto">
          <a:xfrm>
            <a:off x="403931" y="3948286"/>
            <a:ext cx="864969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en-US"/>
            </a:defPPr>
            <a:lvl1pPr eaLnBrk="1" hangingPunct="1">
              <a:defRPr sz="3600" b="1">
                <a:solidFill>
                  <a:srgbClr val="7ABB53"/>
                </a:solidFill>
                <a:latin typeface="Century Gothic" pitchFamily="34" charset="0"/>
              </a:defRPr>
            </a:lvl1pPr>
            <a:lvl2pPr marL="742950" indent="-285750">
              <a:defRPr sz="2400">
                <a:latin typeface="Arial" charset="0"/>
                <a:ea typeface="ヒラギノ角ゴ Pro W3" charset="0"/>
                <a:cs typeface="ヒラギノ角ゴ Pro W3" charset="0"/>
              </a:defRPr>
            </a:lvl2pPr>
            <a:lvl3pPr marL="1143000" indent="-228600">
              <a:defRPr sz="2400">
                <a:latin typeface="Arial" charset="0"/>
                <a:ea typeface="ヒラギノ角ゴ Pro W3" charset="0"/>
                <a:cs typeface="ヒラギノ角ゴ Pro W3" charset="0"/>
              </a:defRPr>
            </a:lvl3pPr>
            <a:lvl4pPr marL="1600200" indent="-228600">
              <a:defRPr sz="2400">
                <a:latin typeface="Arial" charset="0"/>
                <a:ea typeface="ヒラギノ角ゴ Pro W3" charset="0"/>
                <a:cs typeface="ヒラギノ角ゴ Pro W3" charset="0"/>
              </a:defRPr>
            </a:lvl4pPr>
            <a:lvl5pPr marL="2057400" indent="-228600">
              <a:defRPr sz="2400">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latin typeface="Arial" charset="0"/>
                <a:ea typeface="ヒラギノ角ゴ Pro W3" charset="0"/>
                <a:cs typeface="ヒラギノ角ゴ Pro W3" charset="0"/>
              </a:defRPr>
            </a:lvl9pPr>
          </a:lstStyle>
          <a:p>
            <a:pPr algn="ctr" defTabSz="914400"/>
            <a:r>
              <a:rPr lang="en-GB" sz="3000" dirty="0" smtClean="0">
                <a:solidFill>
                  <a:srgbClr val="00446A"/>
                </a:solidFill>
                <a:latin typeface="Calibri" pitchFamily="34" charset="0"/>
                <a:ea typeface="+mj-ea"/>
              </a:rPr>
              <a:t>TRUSTED THIRD PARTY</a:t>
            </a:r>
            <a:endParaRPr lang="fr-FR" sz="3000" dirty="0">
              <a:solidFill>
                <a:srgbClr val="00446A"/>
              </a:solidFill>
              <a:latin typeface="Calibri" pitchFamily="34" charset="0"/>
              <a:ea typeface="+mj-ea"/>
            </a:endParaRPr>
          </a:p>
        </p:txBody>
      </p:sp>
      <p:sp>
        <p:nvSpPr>
          <p:cNvPr id="8" name="Text Box 3"/>
          <p:cNvSpPr txBox="1">
            <a:spLocks noChangeArrowheads="1"/>
          </p:cNvSpPr>
          <p:nvPr/>
        </p:nvSpPr>
        <p:spPr bwMode="auto">
          <a:xfrm>
            <a:off x="251540" y="59854"/>
            <a:ext cx="864969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en-US"/>
            </a:defPPr>
            <a:lvl1pPr eaLnBrk="1" hangingPunct="1">
              <a:defRPr sz="3600" b="1">
                <a:solidFill>
                  <a:srgbClr val="7ABB53"/>
                </a:solidFill>
                <a:latin typeface="Century Gothic" pitchFamily="34" charset="0"/>
              </a:defRPr>
            </a:lvl1pPr>
            <a:lvl2pPr marL="742950" indent="-285750">
              <a:defRPr sz="2400">
                <a:latin typeface="Arial" charset="0"/>
                <a:ea typeface="ヒラギノ角ゴ Pro W3" charset="0"/>
                <a:cs typeface="ヒラギノ角ゴ Pro W3" charset="0"/>
              </a:defRPr>
            </a:lvl2pPr>
            <a:lvl3pPr marL="1143000" indent="-228600">
              <a:defRPr sz="2400">
                <a:latin typeface="Arial" charset="0"/>
                <a:ea typeface="ヒラギノ角ゴ Pro W3" charset="0"/>
                <a:cs typeface="ヒラギノ角ゴ Pro W3" charset="0"/>
              </a:defRPr>
            </a:lvl3pPr>
            <a:lvl4pPr marL="1600200" indent="-228600">
              <a:defRPr sz="2400">
                <a:latin typeface="Arial" charset="0"/>
                <a:ea typeface="ヒラギノ角ゴ Pro W3" charset="0"/>
                <a:cs typeface="ヒラギノ角ゴ Pro W3" charset="0"/>
              </a:defRPr>
            </a:lvl4pPr>
            <a:lvl5pPr marL="2057400" indent="-228600">
              <a:defRPr sz="2400">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latin typeface="Arial" charset="0"/>
                <a:ea typeface="ヒラギノ角ゴ Pro W3" charset="0"/>
                <a:cs typeface="ヒラギノ角ゴ Pro W3" charset="0"/>
              </a:defRPr>
            </a:lvl9pPr>
          </a:lstStyle>
          <a:p>
            <a:pPr defTabSz="914400"/>
            <a:r>
              <a:rPr lang="en-GB" sz="3200" dirty="0" smtClean="0">
                <a:solidFill>
                  <a:srgbClr val="00446A"/>
                </a:solidFill>
                <a:latin typeface="Calibri" pitchFamily="34" charset="0"/>
                <a:ea typeface="+mj-ea"/>
              </a:rPr>
              <a:t>Strengths of the IMI policy (1)</a:t>
            </a:r>
            <a:endParaRPr lang="fr-FR" sz="3200" dirty="0">
              <a:solidFill>
                <a:srgbClr val="00446A"/>
              </a:solidFill>
              <a:latin typeface="Calibri" pitchFamily="34" charset="0"/>
              <a:ea typeface="+mj-ea"/>
            </a:endParaRPr>
          </a:p>
        </p:txBody>
      </p:sp>
      <p:sp>
        <p:nvSpPr>
          <p:cNvPr id="2" name="Down Arrow 1"/>
          <p:cNvSpPr/>
          <p:nvPr/>
        </p:nvSpPr>
        <p:spPr bwMode="auto">
          <a:xfrm>
            <a:off x="4355976" y="2708920"/>
            <a:ext cx="648072" cy="1080120"/>
          </a:xfrm>
          <a:prstGeom prst="downArrow">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nl-BE" smtClean="0">
              <a:solidFill>
                <a:srgbClr val="00446A"/>
              </a:solidFill>
              <a:latin typeface="Arial" pitchFamily="34" charset="0"/>
              <a:ea typeface="ヒラギノ角ゴ Pro W3" pitchFamily="1" charset="-128"/>
            </a:endParaRPr>
          </a:p>
        </p:txBody>
      </p:sp>
    </p:spTree>
    <p:extLst>
      <p:ext uri="{BB962C8B-B14F-4D97-AF65-F5344CB8AC3E}">
        <p14:creationId xmlns:p14="http://schemas.microsoft.com/office/powerpoint/2010/main" val="1657674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0700" y="2629608"/>
            <a:ext cx="8342917" cy="3970318"/>
          </a:xfrm>
          <a:prstGeom prst="rect">
            <a:avLst/>
          </a:prstGeom>
          <a:ln>
            <a:solidFill>
              <a:schemeClr val="tx1"/>
            </a:solidFill>
          </a:ln>
        </p:spPr>
        <p:txBody>
          <a:bodyPr wrap="square">
            <a:spAutoFit/>
          </a:bodyPr>
          <a:lstStyle/>
          <a:p>
            <a:r>
              <a:rPr lang="en-GB" sz="2800" dirty="0" smtClean="0">
                <a:solidFill>
                  <a:prstClr val="black"/>
                </a:solidFill>
              </a:rPr>
              <a:t>“Deciphering the complexity of human diseases and finding safe, cost-effective solutions that help people live healthier lives requires </a:t>
            </a:r>
            <a:r>
              <a:rPr lang="en-GB" sz="2800" dirty="0" smtClean="0">
                <a:solidFill>
                  <a:srgbClr val="FF0000"/>
                </a:solidFill>
              </a:rPr>
              <a:t>collaboration across scientific and medical communities throughout the health care ecosystem. </a:t>
            </a:r>
          </a:p>
          <a:p>
            <a:endParaRPr lang="en-GB" sz="2800" dirty="0">
              <a:solidFill>
                <a:srgbClr val="FF0000"/>
              </a:solidFill>
            </a:endParaRPr>
          </a:p>
          <a:p>
            <a:r>
              <a:rPr lang="en-GB" sz="2800" dirty="0" smtClean="0">
                <a:solidFill>
                  <a:prstClr val="black"/>
                </a:solidFill>
              </a:rPr>
              <a:t>Indeed, we must acknowledge that </a:t>
            </a:r>
            <a:r>
              <a:rPr lang="en-GB" sz="2800" dirty="0" smtClean="0">
                <a:solidFill>
                  <a:srgbClr val="FF0000"/>
                </a:solidFill>
              </a:rPr>
              <a:t>no single institution, company, university, country, or government has a monopoly on innovation.”</a:t>
            </a:r>
            <a:endParaRPr lang="en-GB" sz="2800" dirty="0">
              <a:solidFill>
                <a:srgbClr val="FF0000"/>
              </a:solidFill>
            </a:endParaRPr>
          </a:p>
        </p:txBody>
      </p:sp>
      <p:pic>
        <p:nvPicPr>
          <p:cNvPr id="6" name="Image 5"/>
          <p:cNvPicPr>
            <a:picLocks noChangeAspect="1"/>
          </p:cNvPicPr>
          <p:nvPr/>
        </p:nvPicPr>
        <p:blipFill rotWithShape="1">
          <a:blip r:embed="rId2"/>
          <a:srcRect b="67034"/>
          <a:stretch/>
        </p:blipFill>
        <p:spPr>
          <a:xfrm>
            <a:off x="675835" y="60289"/>
            <a:ext cx="7317524" cy="2045028"/>
          </a:xfrm>
          <a:prstGeom prst="rect">
            <a:avLst/>
          </a:prstGeom>
        </p:spPr>
      </p:pic>
      <p:pic>
        <p:nvPicPr>
          <p:cNvPr id="7" name="Image 6"/>
          <p:cNvPicPr>
            <a:picLocks noChangeAspect="1"/>
          </p:cNvPicPr>
          <p:nvPr/>
        </p:nvPicPr>
        <p:blipFill rotWithShape="1">
          <a:blip r:embed="rId2"/>
          <a:srcRect t="45042" r="67357" b="2371"/>
          <a:stretch/>
        </p:blipFill>
        <p:spPr>
          <a:xfrm>
            <a:off x="5437388" y="-3977"/>
            <a:ext cx="1623799" cy="2217644"/>
          </a:xfrm>
          <a:prstGeom prst="rect">
            <a:avLst/>
          </a:prstGeom>
        </p:spPr>
      </p:pic>
      <p:sp>
        <p:nvSpPr>
          <p:cNvPr id="4" name="Rectangle 3"/>
          <p:cNvSpPr/>
          <p:nvPr/>
        </p:nvSpPr>
        <p:spPr>
          <a:xfrm>
            <a:off x="7340835" y="60289"/>
            <a:ext cx="652524" cy="3474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8" name="ZoneTexte 7"/>
          <p:cNvSpPr txBox="1"/>
          <p:nvPr/>
        </p:nvSpPr>
        <p:spPr>
          <a:xfrm>
            <a:off x="7061187" y="71940"/>
            <a:ext cx="1093531" cy="369332"/>
          </a:xfrm>
          <a:prstGeom prst="rect">
            <a:avLst/>
          </a:prstGeom>
          <a:solidFill>
            <a:srgbClr val="FFFFFF"/>
          </a:solidFill>
        </p:spPr>
        <p:txBody>
          <a:bodyPr wrap="square" rtlCol="0">
            <a:spAutoFit/>
          </a:bodyPr>
          <a:lstStyle/>
          <a:p>
            <a:endParaRPr lang="en-GB" dirty="0">
              <a:solidFill>
                <a:prstClr val="black"/>
              </a:solidFill>
            </a:endParaRPr>
          </a:p>
        </p:txBody>
      </p:sp>
    </p:spTree>
    <p:extLst>
      <p:ext uri="{BB962C8B-B14F-4D97-AF65-F5344CB8AC3E}">
        <p14:creationId xmlns:p14="http://schemas.microsoft.com/office/powerpoint/2010/main" val="977261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493992417"/>
              </p:ext>
            </p:extLst>
          </p:nvPr>
        </p:nvGraphicFramePr>
        <p:xfrm>
          <a:off x="59094" y="1196751"/>
          <a:ext cx="8496944"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Footer Placeholder 8"/>
          <p:cNvSpPr>
            <a:spLocks noGrp="1"/>
          </p:cNvSpPr>
          <p:nvPr>
            <p:ph type="ftr" sz="quarter" idx="4294967295"/>
          </p:nvPr>
        </p:nvSpPr>
        <p:spPr>
          <a:xfrm>
            <a:off x="2209806" y="6248400"/>
            <a:ext cx="4800600" cy="457200"/>
          </a:xfrm>
          <a:prstGeom prst="rect">
            <a:avLst/>
          </a:prstGeom>
        </p:spPr>
        <p:txBody>
          <a:bodyPr/>
          <a:lstStyle/>
          <a:p>
            <a:pPr>
              <a:defRPr/>
            </a:pPr>
            <a:fld id="{88ED7CA2-BFA0-4CCF-8584-FC9D43183472}" type="slidenum">
              <a:rPr lang="en-GB" smtClean="0"/>
              <a:pPr>
                <a:defRPr/>
              </a:pPr>
              <a:t>40</a:t>
            </a:fld>
            <a:endParaRPr lang="en-GB" dirty="0"/>
          </a:p>
        </p:txBody>
      </p:sp>
      <p:sp>
        <p:nvSpPr>
          <p:cNvPr id="10" name="Text Box 3"/>
          <p:cNvSpPr txBox="1">
            <a:spLocks noChangeArrowheads="1"/>
          </p:cNvSpPr>
          <p:nvPr/>
        </p:nvSpPr>
        <p:spPr bwMode="auto">
          <a:xfrm>
            <a:off x="251540" y="59854"/>
            <a:ext cx="864969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en-US"/>
            </a:defPPr>
            <a:lvl1pPr eaLnBrk="1" hangingPunct="1">
              <a:defRPr sz="3600" b="1">
                <a:solidFill>
                  <a:srgbClr val="7ABB53"/>
                </a:solidFill>
                <a:latin typeface="Century Gothic" pitchFamily="34" charset="0"/>
              </a:defRPr>
            </a:lvl1pPr>
            <a:lvl2pPr marL="742950" indent="-285750">
              <a:defRPr sz="2400">
                <a:latin typeface="Arial" charset="0"/>
                <a:ea typeface="ヒラギノ角ゴ Pro W3" charset="0"/>
                <a:cs typeface="ヒラギノ角ゴ Pro W3" charset="0"/>
              </a:defRPr>
            </a:lvl2pPr>
            <a:lvl3pPr marL="1143000" indent="-228600">
              <a:defRPr sz="2400">
                <a:latin typeface="Arial" charset="0"/>
                <a:ea typeface="ヒラギノ角ゴ Pro W3" charset="0"/>
                <a:cs typeface="ヒラギノ角ゴ Pro W3" charset="0"/>
              </a:defRPr>
            </a:lvl3pPr>
            <a:lvl4pPr marL="1600200" indent="-228600">
              <a:defRPr sz="2400">
                <a:latin typeface="Arial" charset="0"/>
                <a:ea typeface="ヒラギノ角ゴ Pro W3" charset="0"/>
                <a:cs typeface="ヒラギノ角ゴ Pro W3" charset="0"/>
              </a:defRPr>
            </a:lvl4pPr>
            <a:lvl5pPr marL="2057400" indent="-228600">
              <a:defRPr sz="2400">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latin typeface="Arial" charset="0"/>
                <a:ea typeface="ヒラギノ角ゴ Pro W3" charset="0"/>
                <a:cs typeface="ヒラギノ角ゴ Pro W3" charset="0"/>
              </a:defRPr>
            </a:lvl9pPr>
          </a:lstStyle>
          <a:p>
            <a:pPr defTabSz="914400"/>
            <a:r>
              <a:rPr lang="en-GB" sz="3200" dirty="0" smtClean="0">
                <a:solidFill>
                  <a:srgbClr val="00446A"/>
                </a:solidFill>
                <a:latin typeface="Calibri" pitchFamily="34" charset="0"/>
                <a:ea typeface="+mj-ea"/>
              </a:rPr>
              <a:t>Strengths of the IMI policy</a:t>
            </a:r>
            <a:endParaRPr lang="fr-FR" sz="3200" dirty="0">
              <a:solidFill>
                <a:srgbClr val="00446A"/>
              </a:solidFill>
              <a:latin typeface="Calibri" pitchFamily="34" charset="0"/>
              <a:ea typeface="+mj-ea"/>
            </a:endParaRPr>
          </a:p>
        </p:txBody>
      </p:sp>
      <p:sp>
        <p:nvSpPr>
          <p:cNvPr id="11" name="TextBox 10"/>
          <p:cNvSpPr txBox="1"/>
          <p:nvPr/>
        </p:nvSpPr>
        <p:spPr>
          <a:xfrm>
            <a:off x="6948285" y="1772816"/>
            <a:ext cx="184731" cy="369332"/>
          </a:xfrm>
          <a:prstGeom prst="rect">
            <a:avLst/>
          </a:prstGeom>
          <a:noFill/>
        </p:spPr>
        <p:txBody>
          <a:bodyPr wrap="none" rtlCol="0">
            <a:spAutoFit/>
          </a:bodyPr>
          <a:lstStyle/>
          <a:p>
            <a:pPr defTabSz="914400"/>
            <a:endParaRPr lang="nl-BE" dirty="0">
              <a:solidFill>
                <a:srgbClr val="00446A"/>
              </a:solidFill>
            </a:endParaRPr>
          </a:p>
        </p:txBody>
      </p:sp>
      <p:grpSp>
        <p:nvGrpSpPr>
          <p:cNvPr id="12" name="Group 11"/>
          <p:cNvGrpSpPr/>
          <p:nvPr/>
        </p:nvGrpSpPr>
        <p:grpSpPr>
          <a:xfrm>
            <a:off x="6170589" y="1957482"/>
            <a:ext cx="1717109" cy="1127720"/>
            <a:chOff x="3629701" y="209233"/>
            <a:chExt cx="1850806" cy="1600659"/>
          </a:xfrm>
        </p:grpSpPr>
        <p:sp>
          <p:nvSpPr>
            <p:cNvPr id="13" name="Rectangle 12"/>
            <p:cNvSpPr/>
            <p:nvPr/>
          </p:nvSpPr>
          <p:spPr>
            <a:xfrm>
              <a:off x="3629701" y="209233"/>
              <a:ext cx="1626886" cy="1338699"/>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Rectangle 13"/>
            <p:cNvSpPr/>
            <p:nvPr/>
          </p:nvSpPr>
          <p:spPr>
            <a:xfrm>
              <a:off x="3853621" y="471193"/>
              <a:ext cx="1626886" cy="1338699"/>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nl-BE" sz="2400" b="1" dirty="0" smtClean="0">
                  <a:solidFill>
                    <a:srgbClr val="00446A">
                      <a:hueOff val="0"/>
                      <a:satOff val="0"/>
                      <a:lumOff val="0"/>
                      <a:alphaOff val="0"/>
                    </a:srgbClr>
                  </a:solidFill>
                  <a:latin typeface="Calibri" panose="020F0502020204030204" pitchFamily="34" charset="0"/>
                </a:rPr>
                <a:t>Freedom of Access</a:t>
              </a:r>
              <a:endParaRPr lang="nl-BE" sz="2400" b="1" dirty="0">
                <a:solidFill>
                  <a:srgbClr val="00446A">
                    <a:hueOff val="0"/>
                    <a:satOff val="0"/>
                    <a:lumOff val="0"/>
                    <a:alphaOff val="0"/>
                  </a:srgbClr>
                </a:solidFill>
                <a:latin typeface="Calibri" panose="020F0502020204030204" pitchFamily="34" charset="0"/>
              </a:endParaRPr>
            </a:p>
          </p:txBody>
        </p:sp>
      </p:grpSp>
      <p:grpSp>
        <p:nvGrpSpPr>
          <p:cNvPr id="15" name="Group 14"/>
          <p:cNvGrpSpPr/>
          <p:nvPr/>
        </p:nvGrpSpPr>
        <p:grpSpPr>
          <a:xfrm>
            <a:off x="755576" y="1658253"/>
            <a:ext cx="2130942" cy="1652310"/>
            <a:chOff x="3125645" y="209233"/>
            <a:chExt cx="2130942" cy="1652310"/>
          </a:xfrm>
        </p:grpSpPr>
        <p:sp>
          <p:nvSpPr>
            <p:cNvPr id="16" name="Rectangle 15"/>
            <p:cNvSpPr/>
            <p:nvPr/>
          </p:nvSpPr>
          <p:spPr>
            <a:xfrm>
              <a:off x="3629701" y="209233"/>
              <a:ext cx="1626886" cy="1338699"/>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Rectangle 16"/>
            <p:cNvSpPr/>
            <p:nvPr/>
          </p:nvSpPr>
          <p:spPr>
            <a:xfrm>
              <a:off x="3125645" y="522844"/>
              <a:ext cx="1626886" cy="1338699"/>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nl-BE" sz="2400" b="1" dirty="0" smtClean="0">
                  <a:solidFill>
                    <a:srgbClr val="00446A">
                      <a:hueOff val="0"/>
                      <a:satOff val="0"/>
                      <a:lumOff val="0"/>
                      <a:alphaOff val="0"/>
                    </a:srgbClr>
                  </a:solidFill>
                  <a:latin typeface="Calibri" panose="020F0502020204030204" pitchFamily="34" charset="0"/>
                </a:rPr>
                <a:t>Incentive to participate</a:t>
              </a:r>
              <a:endParaRPr lang="nl-BE" sz="2400" b="1" dirty="0">
                <a:solidFill>
                  <a:srgbClr val="00446A">
                    <a:hueOff val="0"/>
                    <a:satOff val="0"/>
                    <a:lumOff val="0"/>
                    <a:alphaOff val="0"/>
                  </a:srgbClr>
                </a:solidFill>
                <a:latin typeface="Calibri" panose="020F0502020204030204" pitchFamily="34" charset="0"/>
              </a:endParaRPr>
            </a:p>
          </p:txBody>
        </p:sp>
      </p:grpSp>
      <p:grpSp>
        <p:nvGrpSpPr>
          <p:cNvPr id="18" name="Group 17"/>
          <p:cNvGrpSpPr/>
          <p:nvPr/>
        </p:nvGrpSpPr>
        <p:grpSpPr>
          <a:xfrm>
            <a:off x="1008675" y="4581128"/>
            <a:ext cx="2021879" cy="1512168"/>
            <a:chOff x="3234708" y="35764"/>
            <a:chExt cx="2021879" cy="1512168"/>
          </a:xfrm>
        </p:grpSpPr>
        <p:sp>
          <p:nvSpPr>
            <p:cNvPr id="19" name="Rectangle 18"/>
            <p:cNvSpPr/>
            <p:nvPr/>
          </p:nvSpPr>
          <p:spPr>
            <a:xfrm>
              <a:off x="3629701" y="209233"/>
              <a:ext cx="1626886" cy="1338699"/>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Rectangle 19"/>
            <p:cNvSpPr/>
            <p:nvPr/>
          </p:nvSpPr>
          <p:spPr>
            <a:xfrm>
              <a:off x="3234708" y="35764"/>
              <a:ext cx="1944216" cy="1338699"/>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nl-BE" sz="2400" b="1" dirty="0" smtClean="0">
                  <a:solidFill>
                    <a:srgbClr val="00446A">
                      <a:hueOff val="0"/>
                      <a:satOff val="0"/>
                      <a:lumOff val="0"/>
                      <a:alphaOff val="0"/>
                    </a:srgbClr>
                  </a:solidFill>
                  <a:latin typeface="Calibri" panose="020F0502020204030204" pitchFamily="34" charset="0"/>
                </a:rPr>
                <a:t>Dissemination of information</a:t>
              </a:r>
              <a:endParaRPr lang="nl-BE" sz="2400" b="1" dirty="0">
                <a:solidFill>
                  <a:srgbClr val="00446A">
                    <a:hueOff val="0"/>
                    <a:satOff val="0"/>
                    <a:lumOff val="0"/>
                    <a:alphaOff val="0"/>
                  </a:srgbClr>
                </a:solidFill>
                <a:latin typeface="Calibri" panose="020F0502020204030204" pitchFamily="34" charset="0"/>
              </a:endParaRPr>
            </a:p>
          </p:txBody>
        </p:sp>
      </p:grpSp>
      <p:grpSp>
        <p:nvGrpSpPr>
          <p:cNvPr id="21" name="Group 20"/>
          <p:cNvGrpSpPr/>
          <p:nvPr/>
        </p:nvGrpSpPr>
        <p:grpSpPr>
          <a:xfrm>
            <a:off x="3491880" y="800715"/>
            <a:ext cx="1770902" cy="1374697"/>
            <a:chOff x="3485685" y="173235"/>
            <a:chExt cx="1770902" cy="1374697"/>
          </a:xfrm>
        </p:grpSpPr>
        <p:sp>
          <p:nvSpPr>
            <p:cNvPr id="22" name="Rectangle 21"/>
            <p:cNvSpPr/>
            <p:nvPr/>
          </p:nvSpPr>
          <p:spPr>
            <a:xfrm>
              <a:off x="3629701" y="209233"/>
              <a:ext cx="1626886" cy="1338699"/>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Rectangle 22"/>
            <p:cNvSpPr/>
            <p:nvPr/>
          </p:nvSpPr>
          <p:spPr>
            <a:xfrm>
              <a:off x="3485685" y="173235"/>
              <a:ext cx="1626886" cy="1338699"/>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nl-BE" sz="2400" b="1" dirty="0" smtClean="0">
                  <a:solidFill>
                    <a:srgbClr val="00446A">
                      <a:hueOff val="0"/>
                      <a:satOff val="0"/>
                      <a:lumOff val="0"/>
                      <a:alphaOff val="0"/>
                    </a:srgbClr>
                  </a:solidFill>
                  <a:latin typeface="Calibri" panose="020F0502020204030204" pitchFamily="34" charset="0"/>
                </a:rPr>
                <a:t>Support to </a:t>
              </a:r>
              <a:br>
                <a:rPr lang="nl-BE" sz="2400" b="1" dirty="0" smtClean="0">
                  <a:solidFill>
                    <a:srgbClr val="00446A">
                      <a:hueOff val="0"/>
                      <a:satOff val="0"/>
                      <a:lumOff val="0"/>
                      <a:alphaOff val="0"/>
                    </a:srgbClr>
                  </a:solidFill>
                  <a:latin typeface="Calibri" panose="020F0502020204030204" pitchFamily="34" charset="0"/>
                </a:rPr>
              </a:br>
              <a:r>
                <a:rPr lang="nl-BE" sz="2400" b="1" dirty="0" smtClean="0">
                  <a:solidFill>
                    <a:srgbClr val="00446A">
                      <a:hueOff val="0"/>
                      <a:satOff val="0"/>
                      <a:lumOff val="0"/>
                      <a:alphaOff val="0"/>
                    </a:srgbClr>
                  </a:solidFill>
                  <a:latin typeface="Calibri" panose="020F0502020204030204" pitchFamily="34" charset="0"/>
                </a:rPr>
                <a:t>EU industry</a:t>
              </a:r>
              <a:endParaRPr lang="nl-BE" sz="2400" b="1" dirty="0">
                <a:solidFill>
                  <a:srgbClr val="00446A">
                    <a:hueOff val="0"/>
                    <a:satOff val="0"/>
                    <a:lumOff val="0"/>
                    <a:alphaOff val="0"/>
                  </a:srgbClr>
                </a:solidFill>
                <a:latin typeface="Calibri" panose="020F0502020204030204" pitchFamily="34" charset="0"/>
              </a:endParaRPr>
            </a:p>
          </p:txBody>
        </p:sp>
      </p:grpSp>
      <p:grpSp>
        <p:nvGrpSpPr>
          <p:cNvPr id="24" name="Group 23"/>
          <p:cNvGrpSpPr/>
          <p:nvPr/>
        </p:nvGrpSpPr>
        <p:grpSpPr>
          <a:xfrm>
            <a:off x="5940154" y="4149083"/>
            <a:ext cx="2535136" cy="1770744"/>
            <a:chOff x="2721451" y="209233"/>
            <a:chExt cx="2535136" cy="1770744"/>
          </a:xfrm>
        </p:grpSpPr>
        <p:sp>
          <p:nvSpPr>
            <p:cNvPr id="25" name="Rectangle 24"/>
            <p:cNvSpPr/>
            <p:nvPr/>
          </p:nvSpPr>
          <p:spPr>
            <a:xfrm>
              <a:off x="3629701" y="209233"/>
              <a:ext cx="1626886" cy="1338699"/>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6" name="Rectangle 25"/>
            <p:cNvSpPr/>
            <p:nvPr/>
          </p:nvSpPr>
          <p:spPr>
            <a:xfrm>
              <a:off x="2721451" y="641278"/>
              <a:ext cx="2016224" cy="1338699"/>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nl-BE" sz="2400" b="1" dirty="0" smtClean="0">
                  <a:solidFill>
                    <a:srgbClr val="00446A">
                      <a:hueOff val="0"/>
                      <a:satOff val="0"/>
                      <a:lumOff val="0"/>
                      <a:alphaOff val="0"/>
                    </a:srgbClr>
                  </a:solidFill>
                  <a:latin typeface="Calibri" panose="020F0502020204030204" pitchFamily="34" charset="0"/>
                </a:rPr>
                <a:t>Compensation for IP</a:t>
              </a:r>
              <a:endParaRPr lang="nl-BE" sz="2400" b="1" dirty="0">
                <a:solidFill>
                  <a:srgbClr val="00446A">
                    <a:hueOff val="0"/>
                    <a:satOff val="0"/>
                    <a:lumOff val="0"/>
                    <a:alphaOff val="0"/>
                  </a:srgbClr>
                </a:solidFill>
                <a:latin typeface="Calibri" panose="020F0502020204030204" pitchFamily="34" charset="0"/>
              </a:endParaRPr>
            </a:p>
          </p:txBody>
        </p:sp>
      </p:grpSp>
      <p:sp>
        <p:nvSpPr>
          <p:cNvPr id="28" name="Line 7"/>
          <p:cNvSpPr>
            <a:spLocks noChangeShapeType="1"/>
          </p:cNvSpPr>
          <p:nvPr/>
        </p:nvSpPr>
        <p:spPr bwMode="auto">
          <a:xfrm flipV="1">
            <a:off x="3175"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ndParaRPr>
          </a:p>
        </p:txBody>
      </p:sp>
    </p:spTree>
    <p:extLst>
      <p:ext uri="{BB962C8B-B14F-4D97-AF65-F5344CB8AC3E}">
        <p14:creationId xmlns:p14="http://schemas.microsoft.com/office/powerpoint/2010/main" val="14364529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7632848" cy="843496"/>
          </a:xfrm>
        </p:spPr>
        <p:txBody>
          <a:bodyPr>
            <a:normAutofit/>
          </a:bodyPr>
          <a:lstStyle/>
          <a:p>
            <a:r>
              <a:rPr lang="en-US" sz="3600" b="1" dirty="0" smtClean="0">
                <a:latin typeface="Calibri" pitchFamily="34" charset="0"/>
              </a:rPr>
              <a:t>Proposals under evaluation (Call 9)</a:t>
            </a:r>
            <a:endParaRPr lang="en-US" sz="3600" b="1" dirty="0">
              <a:latin typeface="Calibri" pitchFamily="34" charset="0"/>
            </a:endParaRPr>
          </a:p>
        </p:txBody>
      </p:sp>
      <p:sp>
        <p:nvSpPr>
          <p:cNvPr id="3" name="Rectangle 2"/>
          <p:cNvSpPr/>
          <p:nvPr/>
        </p:nvSpPr>
        <p:spPr>
          <a:xfrm>
            <a:off x="2420413" y="1341926"/>
            <a:ext cx="670234" cy="39077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defTabSz="914400" eaLnBrk="0" fontAlgn="base" hangingPunct="0">
              <a:spcBef>
                <a:spcPct val="0"/>
              </a:spcBef>
              <a:spcAft>
                <a:spcPct val="0"/>
              </a:spcAft>
            </a:pPr>
            <a:endParaRPr lang="en-US">
              <a:solidFill>
                <a:srgbClr val="00446A"/>
              </a:solidFill>
            </a:endParaRPr>
          </a:p>
        </p:txBody>
      </p:sp>
      <p:sp>
        <p:nvSpPr>
          <p:cNvPr id="6" name="Line 7"/>
          <p:cNvSpPr>
            <a:spLocks noChangeShapeType="1"/>
          </p:cNvSpPr>
          <p:nvPr/>
        </p:nvSpPr>
        <p:spPr bwMode="auto">
          <a:xfrm flipV="1">
            <a:off x="3175"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ndParaRPr>
          </a:p>
        </p:txBody>
      </p:sp>
      <p:pic>
        <p:nvPicPr>
          <p:cNvPr id="256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33550"/>
            <a:ext cx="9121080" cy="3221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ooter Placeholder 8"/>
          <p:cNvSpPr>
            <a:spLocks noGrp="1"/>
          </p:cNvSpPr>
          <p:nvPr>
            <p:ph type="ftr" sz="quarter" idx="4294967295"/>
          </p:nvPr>
        </p:nvSpPr>
        <p:spPr>
          <a:xfrm>
            <a:off x="2209806" y="6248400"/>
            <a:ext cx="4800600" cy="457200"/>
          </a:xfrm>
          <a:prstGeom prst="rect">
            <a:avLst/>
          </a:prstGeom>
        </p:spPr>
        <p:txBody>
          <a:bodyPr/>
          <a:lstStyle/>
          <a:p>
            <a:pPr>
              <a:defRPr/>
            </a:pPr>
            <a:fld id="{88ED7CA2-BFA0-4CCF-8584-FC9D43183472}" type="slidenum">
              <a:rPr lang="en-GB" smtClean="0"/>
              <a:pPr>
                <a:defRPr/>
              </a:pPr>
              <a:t>41</a:t>
            </a:fld>
            <a:endParaRPr lang="en-GB" dirty="0"/>
          </a:p>
        </p:txBody>
      </p:sp>
    </p:spTree>
    <p:extLst>
      <p:ext uri="{BB962C8B-B14F-4D97-AF65-F5344CB8AC3E}">
        <p14:creationId xmlns:p14="http://schemas.microsoft.com/office/powerpoint/2010/main" val="28319878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7632848" cy="843496"/>
          </a:xfrm>
        </p:spPr>
        <p:txBody>
          <a:bodyPr>
            <a:normAutofit/>
          </a:bodyPr>
          <a:lstStyle/>
          <a:p>
            <a:r>
              <a:rPr lang="en-US" sz="3600" b="1" dirty="0" smtClean="0">
                <a:latin typeface="Calibri" pitchFamily="34" charset="0"/>
              </a:rPr>
              <a:t>Call 10</a:t>
            </a:r>
            <a:endParaRPr lang="en-US" sz="3600" b="1" dirty="0">
              <a:latin typeface="Calibri" pitchFamily="34" charset="0"/>
            </a:endParaRPr>
          </a:p>
        </p:txBody>
      </p:sp>
      <p:sp>
        <p:nvSpPr>
          <p:cNvPr id="3" name="Rectangle 2"/>
          <p:cNvSpPr/>
          <p:nvPr/>
        </p:nvSpPr>
        <p:spPr>
          <a:xfrm>
            <a:off x="2420413" y="1341926"/>
            <a:ext cx="670234" cy="39077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defTabSz="914400" eaLnBrk="0" fontAlgn="base" hangingPunct="0">
              <a:spcBef>
                <a:spcPct val="0"/>
              </a:spcBef>
              <a:spcAft>
                <a:spcPct val="0"/>
              </a:spcAft>
            </a:pPr>
            <a:endParaRPr lang="en-US">
              <a:solidFill>
                <a:srgbClr val="00446A"/>
              </a:solidFill>
            </a:endParaRPr>
          </a:p>
        </p:txBody>
      </p:sp>
      <p:sp>
        <p:nvSpPr>
          <p:cNvPr id="6" name="Line 7"/>
          <p:cNvSpPr>
            <a:spLocks noChangeShapeType="1"/>
          </p:cNvSpPr>
          <p:nvPr/>
        </p:nvSpPr>
        <p:spPr bwMode="auto">
          <a:xfrm flipV="1">
            <a:off x="3175"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ndParaRPr>
          </a:p>
        </p:txBody>
      </p:sp>
      <p:sp>
        <p:nvSpPr>
          <p:cNvPr id="4" name="TextBox 3"/>
          <p:cNvSpPr txBox="1"/>
          <p:nvPr/>
        </p:nvSpPr>
        <p:spPr>
          <a:xfrm>
            <a:off x="335344" y="1048568"/>
            <a:ext cx="8269104" cy="5309146"/>
          </a:xfrm>
          <a:prstGeom prst="rect">
            <a:avLst/>
          </a:prstGeom>
          <a:noFill/>
        </p:spPr>
        <p:txBody>
          <a:bodyPr wrap="square" rtlCol="0">
            <a:spAutoFit/>
          </a:bodyPr>
          <a:lstStyle/>
          <a:p>
            <a:pPr marL="1793875" indent="-1793875" defTabSz="914400">
              <a:tabLst>
                <a:tab pos="1887538" algn="l"/>
              </a:tabLst>
            </a:pPr>
            <a:r>
              <a:rPr lang="en-US" sz="2400" dirty="0" smtClean="0">
                <a:solidFill>
                  <a:srgbClr val="00446A"/>
                </a:solidFill>
                <a:latin typeface="Calibri" panose="020F0502020204030204" pitchFamily="34" charset="0"/>
              </a:rPr>
              <a:t>Topic Title:	</a:t>
            </a:r>
            <a:r>
              <a:rPr lang="en-GB" sz="2400" b="1" dirty="0">
                <a:solidFill>
                  <a:srgbClr val="00446A"/>
                </a:solidFill>
                <a:latin typeface="Calibri" panose="020F0502020204030204" pitchFamily="34" charset="0"/>
              </a:rPr>
              <a:t>Immunological Assay Standardisation </a:t>
            </a:r>
            <a:r>
              <a:rPr lang="en-GB" sz="2400" b="1" dirty="0" smtClean="0">
                <a:solidFill>
                  <a:srgbClr val="00446A"/>
                </a:solidFill>
                <a:latin typeface="Calibri" panose="020F0502020204030204" pitchFamily="34" charset="0"/>
              </a:rPr>
              <a:t>and Development </a:t>
            </a:r>
            <a:r>
              <a:rPr lang="en-GB" sz="2400" b="1" dirty="0">
                <a:solidFill>
                  <a:srgbClr val="00446A"/>
                </a:solidFill>
                <a:latin typeface="Calibri" panose="020F0502020204030204" pitchFamily="34" charset="0"/>
              </a:rPr>
              <a:t>for use in Assessments </a:t>
            </a:r>
            <a:r>
              <a:rPr lang="en-GB" sz="2400" b="1" dirty="0" smtClean="0">
                <a:solidFill>
                  <a:srgbClr val="00446A"/>
                </a:solidFill>
                <a:latin typeface="Calibri" panose="020F0502020204030204" pitchFamily="34" charset="0"/>
              </a:rPr>
              <a:t>of Correlates </a:t>
            </a:r>
            <a:r>
              <a:rPr lang="en-GB" sz="2400" b="1" dirty="0">
                <a:solidFill>
                  <a:srgbClr val="00446A"/>
                </a:solidFill>
                <a:latin typeface="Calibri" panose="020F0502020204030204" pitchFamily="34" charset="0"/>
              </a:rPr>
              <a:t>of </a:t>
            </a:r>
            <a:r>
              <a:rPr lang="en-GB" sz="2400" b="1" dirty="0" smtClean="0">
                <a:solidFill>
                  <a:srgbClr val="00446A"/>
                </a:solidFill>
                <a:latin typeface="Calibri" panose="020F0502020204030204" pitchFamily="34" charset="0"/>
              </a:rPr>
              <a:t>Protection </a:t>
            </a:r>
            <a:r>
              <a:rPr lang="en-GB" sz="2400" b="1" dirty="0">
                <a:solidFill>
                  <a:srgbClr val="00446A"/>
                </a:solidFill>
                <a:latin typeface="Calibri" panose="020F0502020204030204" pitchFamily="34" charset="0"/>
              </a:rPr>
              <a:t>for </a:t>
            </a:r>
            <a:r>
              <a:rPr lang="en-GB" sz="2400" b="1" dirty="0" smtClean="0">
                <a:solidFill>
                  <a:srgbClr val="00446A"/>
                </a:solidFill>
                <a:latin typeface="Calibri" panose="020F0502020204030204" pitchFamily="34" charset="0"/>
              </a:rPr>
              <a:t>Influenza Vaccine</a:t>
            </a:r>
            <a:endParaRPr lang="en-GB" sz="2400" b="1" dirty="0">
              <a:solidFill>
                <a:srgbClr val="00446A"/>
              </a:solidFill>
              <a:latin typeface="Calibri" panose="020F0502020204030204" pitchFamily="34" charset="0"/>
            </a:endParaRPr>
          </a:p>
          <a:p>
            <a:pPr marL="1793875" indent="-1793875" defTabSz="914400">
              <a:lnSpc>
                <a:spcPct val="150000"/>
              </a:lnSpc>
              <a:buFont typeface="Wingdings" panose="05000000000000000000" pitchFamily="2" charset="2"/>
              <a:buChar char="Ø"/>
              <a:tabLst>
                <a:tab pos="5022850" algn="l"/>
              </a:tabLst>
            </a:pPr>
            <a:endParaRPr lang="en-US" sz="1000" dirty="0" smtClean="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IMI </a:t>
            </a:r>
            <a:r>
              <a:rPr lang="en-US" sz="2400" dirty="0">
                <a:solidFill>
                  <a:srgbClr val="00446A"/>
                </a:solidFill>
                <a:latin typeface="Calibri" panose="020F0502020204030204" pitchFamily="34" charset="0"/>
              </a:rPr>
              <a:t>Budget	</a:t>
            </a:r>
            <a:r>
              <a:rPr lang="en-US" sz="2400" dirty="0" smtClean="0">
                <a:solidFill>
                  <a:srgbClr val="00446A"/>
                </a:solidFill>
                <a:latin typeface="Calibri" panose="020F0502020204030204" pitchFamily="34" charset="0"/>
              </a:rPr>
              <a:t>EUR 6,100,000</a:t>
            </a:r>
            <a:endParaRPr lang="en-US" sz="2400" dirty="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EFPIA Budget</a:t>
            </a:r>
            <a:r>
              <a:rPr lang="en-US" sz="2400" dirty="0">
                <a:solidFill>
                  <a:srgbClr val="00446A"/>
                </a:solidFill>
                <a:latin typeface="Calibri" panose="020F0502020204030204" pitchFamily="34" charset="0"/>
              </a:rPr>
              <a:t>	</a:t>
            </a:r>
            <a:r>
              <a:rPr lang="en-US" sz="2400" dirty="0" smtClean="0">
                <a:solidFill>
                  <a:srgbClr val="00446A"/>
                </a:solidFill>
                <a:latin typeface="Calibri" panose="020F0502020204030204" pitchFamily="34" charset="0"/>
              </a:rPr>
              <a:t>EUR 6,100,000</a:t>
            </a:r>
            <a:endParaRPr lang="en-US" sz="2400" dirty="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Duration	5 years</a:t>
            </a: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Expected Launch Date	29 October 2013</a:t>
            </a:r>
            <a:endParaRPr lang="en-US" sz="2400" dirty="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err="1" smtClean="0">
                <a:solidFill>
                  <a:srgbClr val="00446A"/>
                </a:solidFill>
                <a:latin typeface="Calibri" panose="020F0502020204030204" pitchFamily="34" charset="0"/>
              </a:rPr>
              <a:t>EoI</a:t>
            </a:r>
            <a:r>
              <a:rPr lang="en-US" sz="2400" dirty="0" smtClean="0">
                <a:solidFill>
                  <a:srgbClr val="00446A"/>
                </a:solidFill>
                <a:latin typeface="Calibri" panose="020F0502020204030204" pitchFamily="34" charset="0"/>
              </a:rPr>
              <a:t> Submission Deadline	28 January 2014</a:t>
            </a: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Project Start Date	mid of Q4 2014</a:t>
            </a:r>
          </a:p>
          <a:p>
            <a:pPr marL="342900" indent="-342900" defTabSz="914400">
              <a:lnSpc>
                <a:spcPct val="150000"/>
              </a:lnSpc>
              <a:buFont typeface="Wingdings" panose="05000000000000000000" pitchFamily="2" charset="2"/>
              <a:buChar char="Ø"/>
            </a:pPr>
            <a:endParaRPr lang="nl-BE" sz="2400" dirty="0">
              <a:solidFill>
                <a:srgbClr val="00446A"/>
              </a:solidFill>
              <a:latin typeface="Calibri" panose="020F0502020204030204" pitchFamily="34" charset="0"/>
            </a:endParaRPr>
          </a:p>
        </p:txBody>
      </p:sp>
      <p:sp>
        <p:nvSpPr>
          <p:cNvPr id="7" name="Footer Placeholder 8"/>
          <p:cNvSpPr>
            <a:spLocks noGrp="1"/>
          </p:cNvSpPr>
          <p:nvPr>
            <p:ph type="ftr" sz="quarter" idx="4294967295"/>
          </p:nvPr>
        </p:nvSpPr>
        <p:spPr>
          <a:xfrm>
            <a:off x="2209806" y="6248400"/>
            <a:ext cx="4800600" cy="457200"/>
          </a:xfrm>
          <a:prstGeom prst="rect">
            <a:avLst/>
          </a:prstGeom>
        </p:spPr>
        <p:txBody>
          <a:bodyPr/>
          <a:lstStyle/>
          <a:p>
            <a:pPr>
              <a:defRPr/>
            </a:pPr>
            <a:fld id="{88ED7CA2-BFA0-4CCF-8584-FC9D43183472}" type="slidenum">
              <a:rPr lang="en-GB" smtClean="0"/>
              <a:pPr>
                <a:defRPr/>
              </a:pPr>
              <a:t>42</a:t>
            </a:fld>
            <a:endParaRPr lang="en-GB" dirty="0"/>
          </a:p>
        </p:txBody>
      </p:sp>
    </p:spTree>
    <p:extLst>
      <p:ext uri="{BB962C8B-B14F-4D97-AF65-F5344CB8AC3E}">
        <p14:creationId xmlns:p14="http://schemas.microsoft.com/office/powerpoint/2010/main" val="22864242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72091" y="-179248"/>
            <a:ext cx="8229600" cy="1143000"/>
          </a:xfrm>
        </p:spPr>
        <p:txBody>
          <a:bodyPr>
            <a:normAutofit/>
          </a:bodyPr>
          <a:lstStyle/>
          <a:p>
            <a:pPr algn="l"/>
            <a:r>
              <a:rPr lang="en-US" dirty="0" smtClean="0"/>
              <a:t>Call 11: Topics under consideration</a:t>
            </a:r>
            <a:endParaRPr lang="en-US" dirty="0"/>
          </a:p>
        </p:txBody>
      </p:sp>
      <p:sp>
        <p:nvSpPr>
          <p:cNvPr id="9" name="Line 7"/>
          <p:cNvSpPr>
            <a:spLocks noChangeShapeType="1"/>
          </p:cNvSpPr>
          <p:nvPr/>
        </p:nvSpPr>
        <p:spPr bwMode="auto">
          <a:xfrm flipV="1">
            <a:off x="3176"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graphicFrame>
        <p:nvGraphicFramePr>
          <p:cNvPr id="2" name="Table 1"/>
          <p:cNvGraphicFramePr>
            <a:graphicFrameLocks noGrp="1"/>
          </p:cNvGraphicFramePr>
          <p:nvPr>
            <p:extLst>
              <p:ext uri="{D42A27DB-BD31-4B8C-83A1-F6EECF244321}">
                <p14:modId xmlns:p14="http://schemas.microsoft.com/office/powerpoint/2010/main" val="3863249355"/>
              </p:ext>
            </p:extLst>
          </p:nvPr>
        </p:nvGraphicFramePr>
        <p:xfrm>
          <a:off x="683568" y="980728"/>
          <a:ext cx="7272808" cy="4937760"/>
        </p:xfrm>
        <a:graphic>
          <a:graphicData uri="http://schemas.openxmlformats.org/drawingml/2006/table">
            <a:tbl>
              <a:tblPr firstRow="1" firstCol="1" bandRow="1"/>
              <a:tblGrid>
                <a:gridCol w="3888432"/>
                <a:gridCol w="1656184"/>
                <a:gridCol w="1728192"/>
              </a:tblGrid>
              <a:tr h="210372">
                <a:tc rowSpan="2">
                  <a:txBody>
                    <a:bodyPr/>
                    <a:lstStyle/>
                    <a:p>
                      <a:pPr>
                        <a:spcAft>
                          <a:spcPts val="0"/>
                        </a:spcAft>
                      </a:pPr>
                      <a:r>
                        <a:rPr lang="en-GB" sz="1800" dirty="0" smtClean="0">
                          <a:solidFill>
                            <a:srgbClr val="C6D9F1"/>
                          </a:solidFill>
                          <a:effectLst/>
                          <a:latin typeface="Calibri" panose="020F0502020204030204" pitchFamily="34" charset="0"/>
                          <a:ea typeface="MS Mincho"/>
                          <a:cs typeface="Arial"/>
                        </a:rPr>
                        <a:t>PROPOSED TOPICS</a:t>
                      </a:r>
                      <a:endParaRPr lang="nl-BE" sz="1800" dirty="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1F497D"/>
                    </a:solidFill>
                  </a:tcPr>
                </a:tc>
                <a:tc gridSpan="2">
                  <a:txBody>
                    <a:bodyPr/>
                    <a:lstStyle/>
                    <a:p>
                      <a:pPr algn="ctr">
                        <a:spcAft>
                          <a:spcPts val="0"/>
                        </a:spcAft>
                      </a:pPr>
                      <a:r>
                        <a:rPr lang="en-GB" sz="1800" dirty="0" smtClean="0">
                          <a:solidFill>
                            <a:srgbClr val="C6D9F1"/>
                          </a:solidFill>
                          <a:effectLst/>
                          <a:latin typeface="Calibri" panose="020F0502020204030204" pitchFamily="34" charset="0"/>
                          <a:ea typeface="MS Mincho"/>
                          <a:cs typeface="Arial"/>
                        </a:rPr>
                        <a:t>Indicative Budget</a:t>
                      </a:r>
                      <a:r>
                        <a:rPr lang="en-GB" sz="1800" baseline="0" dirty="0" smtClean="0">
                          <a:solidFill>
                            <a:srgbClr val="C6D9F1"/>
                          </a:solidFill>
                          <a:effectLst/>
                          <a:latin typeface="Calibri" panose="020F0502020204030204" pitchFamily="34" charset="0"/>
                          <a:ea typeface="MS Mincho"/>
                          <a:cs typeface="Arial"/>
                        </a:rPr>
                        <a:t> </a:t>
                      </a:r>
                      <a:r>
                        <a:rPr lang="fr-BE" sz="1800" dirty="0" smtClean="0">
                          <a:solidFill>
                            <a:srgbClr val="C6D9F1"/>
                          </a:solidFill>
                          <a:effectLst/>
                          <a:latin typeface="Calibri" panose="020F0502020204030204" pitchFamily="34" charset="0"/>
                          <a:ea typeface="MS Mincho"/>
                          <a:cs typeface="Arial"/>
                        </a:rPr>
                        <a:t>(</a:t>
                      </a:r>
                      <a:r>
                        <a:rPr lang="fr-BE" sz="1800" dirty="0">
                          <a:solidFill>
                            <a:srgbClr val="C6D9F1"/>
                          </a:solidFill>
                          <a:effectLst/>
                          <a:latin typeface="Calibri" panose="020F0502020204030204" pitchFamily="34" charset="0"/>
                          <a:ea typeface="MS Mincho"/>
                          <a:cs typeface="Arial"/>
                        </a:rPr>
                        <a:t>€)</a:t>
                      </a:r>
                      <a:endParaRPr lang="nl-BE" sz="1800" dirty="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1F497D"/>
                    </a:solidFill>
                  </a:tcPr>
                </a:tc>
                <a:tc hMerge="1">
                  <a:txBody>
                    <a:bodyPr/>
                    <a:lstStyle/>
                    <a:p>
                      <a:endParaRPr lang="nl-BE"/>
                    </a:p>
                  </a:txBody>
                  <a:tcPr/>
                </a:tc>
              </a:tr>
              <a:tr h="210372">
                <a:tc vMerge="1">
                  <a:txBody>
                    <a:bodyPr/>
                    <a:lstStyle/>
                    <a:p>
                      <a:endParaRPr lang="nl-BE"/>
                    </a:p>
                  </a:txBody>
                  <a:tcPr/>
                </a:tc>
                <a:tc>
                  <a:txBody>
                    <a:bodyPr/>
                    <a:lstStyle/>
                    <a:p>
                      <a:pPr algn="ctr">
                        <a:spcAft>
                          <a:spcPts val="0"/>
                        </a:spcAft>
                      </a:pPr>
                      <a:r>
                        <a:rPr lang="en-GB" sz="1800" dirty="0">
                          <a:effectLst/>
                          <a:latin typeface="Calibri" panose="020F0502020204030204" pitchFamily="34" charset="0"/>
                          <a:ea typeface="MS Mincho"/>
                          <a:cs typeface="Arial"/>
                        </a:rPr>
                        <a:t>EFPIA</a:t>
                      </a:r>
                      <a:endParaRPr lang="nl-BE" sz="1800" dirty="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F7931D"/>
                    </a:solidFill>
                  </a:tcPr>
                </a:tc>
                <a:tc>
                  <a:txBody>
                    <a:bodyPr/>
                    <a:lstStyle/>
                    <a:p>
                      <a:pPr algn="ctr">
                        <a:spcAft>
                          <a:spcPts val="0"/>
                        </a:spcAft>
                      </a:pPr>
                      <a:r>
                        <a:rPr lang="en-GB" sz="1800" dirty="0">
                          <a:effectLst/>
                          <a:latin typeface="Calibri" panose="020F0502020204030204" pitchFamily="34" charset="0"/>
                          <a:ea typeface="MS Mincho"/>
                          <a:cs typeface="Arial"/>
                        </a:rPr>
                        <a:t>IMI</a:t>
                      </a:r>
                      <a:endParaRPr lang="nl-BE" sz="1800" dirty="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solidFill>
                      <a:srgbClr val="66BC29"/>
                    </a:solidFill>
                  </a:tcPr>
                </a:tc>
              </a:tr>
              <a:tr h="232573">
                <a:tc>
                  <a:txBody>
                    <a:bodyPr/>
                    <a:lstStyle/>
                    <a:p>
                      <a:pPr>
                        <a:spcAft>
                          <a:spcPts val="0"/>
                        </a:spcAft>
                      </a:pPr>
                      <a:r>
                        <a:rPr lang="en-GB" sz="1800" kern="1200" dirty="0" smtClean="0">
                          <a:solidFill>
                            <a:schemeClr val="tx1"/>
                          </a:solidFill>
                          <a:effectLst/>
                          <a:latin typeface="Calibri" panose="020F0502020204030204" pitchFamily="34" charset="0"/>
                          <a:ea typeface="MS Mincho"/>
                          <a:cs typeface="Arial"/>
                        </a:rPr>
                        <a:t>Innovative clinical </a:t>
                      </a:r>
                      <a:r>
                        <a:rPr lang="en-GB" sz="1800" kern="1200" dirty="0">
                          <a:solidFill>
                            <a:schemeClr val="tx1"/>
                          </a:solidFill>
                          <a:effectLst/>
                          <a:latin typeface="Calibri" panose="020F0502020204030204" pitchFamily="34" charset="0"/>
                          <a:ea typeface="MS Mincho"/>
                          <a:cs typeface="Arial"/>
                        </a:rPr>
                        <a:t>end-points for osteoarthritis</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dirty="0">
                          <a:effectLst/>
                          <a:latin typeface="Calibri" panose="020F0502020204030204" pitchFamily="34" charset="0"/>
                          <a:ea typeface="Times New Roman"/>
                          <a:cs typeface="Arial"/>
                        </a:rPr>
                        <a:t>7,50m</a:t>
                      </a:r>
                      <a:endParaRPr lang="nl-BE" sz="1800" dirty="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Times New Roman"/>
                          <a:cs typeface="Arial"/>
                        </a:rPr>
                        <a:t>7,50m</a:t>
                      </a:r>
                      <a:endParaRPr lang="nl-BE" sz="180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a:solidFill>
                            <a:schemeClr val="tx1"/>
                          </a:solidFill>
                          <a:effectLst/>
                          <a:latin typeface="Calibri" panose="020F0502020204030204" pitchFamily="34" charset="0"/>
                          <a:ea typeface="MS Mincho"/>
                          <a:cs typeface="Arial"/>
                        </a:rPr>
                        <a:t>European platform for proof of concept trials for Alzheimer’s disease (EPOC)</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MS Mincho"/>
                          <a:cs typeface="Arial"/>
                        </a:rPr>
                        <a:t>27,75m</a:t>
                      </a:r>
                      <a:endParaRPr lang="nl-BE" sz="180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MS Mincho"/>
                          <a:cs typeface="Arial"/>
                        </a:rPr>
                        <a:t>25,00m</a:t>
                      </a:r>
                      <a:endParaRPr lang="nl-BE" sz="180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err="1">
                          <a:solidFill>
                            <a:schemeClr val="tx1"/>
                          </a:solidFill>
                          <a:effectLst/>
                          <a:latin typeface="Calibri" panose="020F0502020204030204" pitchFamily="34" charset="0"/>
                          <a:ea typeface="MS Mincho"/>
                          <a:cs typeface="Arial"/>
                        </a:rPr>
                        <a:t>Zoonoses</a:t>
                      </a:r>
                      <a:r>
                        <a:rPr lang="en-GB" sz="1800" kern="1200" dirty="0">
                          <a:solidFill>
                            <a:schemeClr val="tx1"/>
                          </a:solidFill>
                          <a:effectLst/>
                          <a:latin typeface="Calibri" panose="020F0502020204030204" pitchFamily="34" charset="0"/>
                          <a:ea typeface="MS Mincho"/>
                          <a:cs typeface="Arial"/>
                        </a:rPr>
                        <a:t> anticipation and preparedness initiative</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MS Mincho"/>
                          <a:cs typeface="Arial"/>
                        </a:rPr>
                        <a:t>7,36m</a:t>
                      </a:r>
                      <a:endParaRPr lang="nl-BE" sz="180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MS Mincho"/>
                          <a:cs typeface="Arial"/>
                        </a:rPr>
                        <a:t>6,62m</a:t>
                      </a:r>
                      <a:endParaRPr lang="nl-BE" sz="1800">
                        <a:effectLst/>
                        <a:latin typeface="Calibri" panose="020F0502020204030204" pitchFamily="34" charset="0"/>
                        <a:ea typeface="MS Mincho"/>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a:solidFill>
                            <a:schemeClr val="tx1"/>
                          </a:solidFill>
                          <a:effectLst/>
                          <a:latin typeface="Calibri" panose="020F0502020204030204" pitchFamily="34" charset="0"/>
                          <a:ea typeface="MS Mincho"/>
                          <a:cs typeface="Arial"/>
                        </a:rPr>
                        <a:t>Blood-based biomarker assays for personalized tumour therapy</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dirty="0">
                          <a:effectLst/>
                          <a:latin typeface="Calibri" panose="020F0502020204030204" pitchFamily="34" charset="0"/>
                          <a:ea typeface="Calibri"/>
                          <a:cs typeface="Times New Roman"/>
                        </a:rPr>
                        <a:t>9,90m</a:t>
                      </a:r>
                      <a:endParaRPr lang="nl-BE" sz="1800" dirty="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9,90m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a:solidFill>
                            <a:schemeClr val="tx1"/>
                          </a:solidFill>
                          <a:effectLst/>
                          <a:latin typeface="Calibri" panose="020F0502020204030204" pitchFamily="34" charset="0"/>
                          <a:ea typeface="MS Mincho"/>
                          <a:cs typeface="Arial"/>
                        </a:rPr>
                        <a:t>ND4BB TOPIC 6:</a:t>
                      </a:r>
                      <a:endParaRPr lang="nl-BE" sz="1800" kern="1200" dirty="0">
                        <a:solidFill>
                          <a:schemeClr val="tx1"/>
                        </a:solidFill>
                        <a:effectLst/>
                        <a:latin typeface="Calibri" panose="020F0502020204030204" pitchFamily="34" charset="0"/>
                        <a:ea typeface="MS Mincho"/>
                        <a:cs typeface="Arial"/>
                      </a:endParaRPr>
                    </a:p>
                    <a:p>
                      <a:pPr>
                        <a:spcAft>
                          <a:spcPts val="0"/>
                        </a:spcAft>
                      </a:pPr>
                      <a:r>
                        <a:rPr lang="en-GB" sz="1800" kern="1200" dirty="0">
                          <a:solidFill>
                            <a:schemeClr val="tx1"/>
                          </a:solidFill>
                          <a:effectLst/>
                          <a:latin typeface="Calibri" panose="020F0502020204030204" pitchFamily="34" charset="0"/>
                          <a:ea typeface="MS Mincho"/>
                          <a:cs typeface="Arial"/>
                        </a:rPr>
                        <a:t>Clinical development of novel systemic anti-bacterial molecules</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91,65m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75,34m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a:solidFill>
                            <a:schemeClr val="tx1"/>
                          </a:solidFill>
                          <a:effectLst/>
                          <a:latin typeface="Calibri" panose="020F0502020204030204" pitchFamily="34" charset="0"/>
                          <a:ea typeface="MS Mincho"/>
                          <a:cs typeface="Arial"/>
                        </a:rPr>
                        <a:t>ND4BB TOPIC 7:</a:t>
                      </a:r>
                      <a:endParaRPr lang="nl-BE" sz="1800" kern="1200" dirty="0">
                        <a:solidFill>
                          <a:schemeClr val="tx1"/>
                        </a:solidFill>
                        <a:effectLst/>
                        <a:latin typeface="Calibri" panose="020F0502020204030204" pitchFamily="34" charset="0"/>
                        <a:ea typeface="MS Mincho"/>
                        <a:cs typeface="Arial"/>
                      </a:endParaRPr>
                    </a:p>
                    <a:p>
                      <a:pPr>
                        <a:spcAft>
                          <a:spcPts val="0"/>
                        </a:spcAft>
                      </a:pPr>
                      <a:r>
                        <a:rPr lang="en-GB" sz="1800" kern="1200" dirty="0">
                          <a:solidFill>
                            <a:schemeClr val="tx1"/>
                          </a:solidFill>
                          <a:effectLst/>
                          <a:latin typeface="Calibri" panose="020F0502020204030204" pitchFamily="34" charset="0"/>
                          <a:ea typeface="MS Mincho"/>
                          <a:cs typeface="Arial"/>
                        </a:rPr>
                        <a:t>Development of novel inhaled antibiotics</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31,00m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27,00m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err="1">
                          <a:solidFill>
                            <a:schemeClr val="tx1"/>
                          </a:solidFill>
                          <a:effectLst/>
                          <a:latin typeface="Calibri" panose="020F0502020204030204" pitchFamily="34" charset="0"/>
                          <a:ea typeface="MS Mincho"/>
                          <a:cs typeface="Arial"/>
                        </a:rPr>
                        <a:t>EcoRiskPrediction</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21,60m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21,24m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r h="232573">
                <a:tc>
                  <a:txBody>
                    <a:bodyPr/>
                    <a:lstStyle/>
                    <a:p>
                      <a:pPr>
                        <a:spcAft>
                          <a:spcPts val="0"/>
                        </a:spcAft>
                      </a:pPr>
                      <a:r>
                        <a:rPr lang="en-GB" sz="1800" kern="1200" dirty="0">
                          <a:solidFill>
                            <a:schemeClr val="tx1"/>
                          </a:solidFill>
                          <a:effectLst/>
                          <a:latin typeface="Calibri" panose="020F0502020204030204" pitchFamily="34" charset="0"/>
                          <a:ea typeface="MS Mincho"/>
                          <a:cs typeface="Arial"/>
                        </a:rPr>
                        <a:t>Generation of research tools for R&amp;D</a:t>
                      </a:r>
                      <a:endParaRPr lang="nl-BE" sz="1800" kern="1200" dirty="0">
                        <a:solidFill>
                          <a:schemeClr val="tx1"/>
                        </a:solidFill>
                        <a:effectLst/>
                        <a:latin typeface="Calibri" panose="020F0502020204030204" pitchFamily="34" charset="0"/>
                        <a:ea typeface="MS Mincho"/>
                        <a:cs typeface="Arial"/>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a:effectLst/>
                          <a:latin typeface="Calibri" panose="020F0502020204030204" pitchFamily="34" charset="0"/>
                          <a:ea typeface="Calibri"/>
                          <a:cs typeface="Times New Roman"/>
                        </a:rPr>
                        <a:t>3,88m</a:t>
                      </a:r>
                      <a:endParaRPr lang="nl-BE" sz="180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c>
                  <a:txBody>
                    <a:bodyPr/>
                    <a:lstStyle/>
                    <a:p>
                      <a:pPr algn="r">
                        <a:spcAft>
                          <a:spcPts val="0"/>
                        </a:spcAft>
                      </a:pPr>
                      <a:r>
                        <a:rPr lang="en-GB" sz="1800" dirty="0">
                          <a:effectLst/>
                          <a:latin typeface="Calibri" panose="020F0502020204030204" pitchFamily="34" charset="0"/>
                          <a:ea typeface="Calibri"/>
                          <a:cs typeface="Times New Roman"/>
                        </a:rPr>
                        <a:t>3,00m</a:t>
                      </a:r>
                      <a:endParaRPr lang="nl-BE" sz="1800" dirty="0">
                        <a:effectLst/>
                        <a:latin typeface="Calibri" panose="020F0502020204030204" pitchFamily="34" charset="0"/>
                        <a:ea typeface="Calibri"/>
                        <a:cs typeface="Times New Roman"/>
                      </a:endParaRPr>
                    </a:p>
                  </a:txBody>
                  <a:tcPr marL="68580" marR="68580" marT="0" marB="0" anchor="ctr">
                    <a:lnL w="12700" cap="flat" cmpd="sng" algn="ctr">
                      <a:solidFill>
                        <a:srgbClr val="C6D9F1"/>
                      </a:solidFill>
                      <a:prstDash val="solid"/>
                      <a:round/>
                      <a:headEnd type="none" w="med" len="med"/>
                      <a:tailEnd type="none" w="med" len="med"/>
                    </a:lnL>
                    <a:lnR w="12700" cap="flat" cmpd="sng" algn="ctr">
                      <a:solidFill>
                        <a:srgbClr val="C6D9F1"/>
                      </a:solidFill>
                      <a:prstDash val="solid"/>
                      <a:round/>
                      <a:headEnd type="none" w="med" len="med"/>
                      <a:tailEnd type="none" w="med" len="med"/>
                    </a:lnR>
                    <a:lnT w="12700" cap="flat" cmpd="sng" algn="ctr">
                      <a:solidFill>
                        <a:srgbClr val="C6D9F1"/>
                      </a:solidFill>
                      <a:prstDash val="solid"/>
                      <a:round/>
                      <a:headEnd type="none" w="med" len="med"/>
                      <a:tailEnd type="none" w="med" len="med"/>
                    </a:lnT>
                    <a:lnB w="12700" cap="flat" cmpd="sng" algn="ctr">
                      <a:solidFill>
                        <a:srgbClr val="C6D9F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572189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546" t="56195" r="15106"/>
          <a:stretch/>
        </p:blipFill>
        <p:spPr bwMode="auto">
          <a:xfrm>
            <a:off x="108274" y="1145681"/>
            <a:ext cx="8987589" cy="756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0909" y="1770154"/>
            <a:ext cx="6064418" cy="4329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67763"/>
          <a:stretch/>
        </p:blipFill>
        <p:spPr bwMode="auto">
          <a:xfrm>
            <a:off x="1293630" y="72192"/>
            <a:ext cx="6219825" cy="1179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flipH="1">
            <a:off x="4054630" y="884637"/>
            <a:ext cx="1576136" cy="369332"/>
          </a:xfrm>
          <a:prstGeom prst="rect">
            <a:avLst/>
          </a:prstGeom>
          <a:noFill/>
        </p:spPr>
        <p:txBody>
          <a:bodyPr wrap="square" rtlCol="0">
            <a:spAutoFit/>
          </a:bodyPr>
          <a:lstStyle/>
          <a:p>
            <a:r>
              <a:rPr lang="fr-FR" dirty="0" err="1" smtClean="0">
                <a:solidFill>
                  <a:schemeClr val="bg1"/>
                </a:solidFill>
              </a:rPr>
              <a:t>January</a:t>
            </a:r>
            <a:r>
              <a:rPr lang="fr-FR" dirty="0" smtClean="0">
                <a:solidFill>
                  <a:schemeClr val="bg1"/>
                </a:solidFill>
              </a:rPr>
              <a:t> 2014</a:t>
            </a:r>
            <a:endParaRPr lang="en-GB" dirty="0">
              <a:solidFill>
                <a:schemeClr val="bg1"/>
              </a:solidFill>
            </a:endParaRPr>
          </a:p>
        </p:txBody>
      </p:sp>
    </p:spTree>
    <p:extLst>
      <p:ext uri="{BB962C8B-B14F-4D97-AF65-F5344CB8AC3E}">
        <p14:creationId xmlns:p14="http://schemas.microsoft.com/office/powerpoint/2010/main" val="12327543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7632848" cy="843496"/>
          </a:xfrm>
        </p:spPr>
        <p:txBody>
          <a:bodyPr>
            <a:normAutofit/>
          </a:bodyPr>
          <a:lstStyle/>
          <a:p>
            <a:r>
              <a:rPr lang="en-US" sz="3200" b="1" dirty="0" smtClean="0">
                <a:latin typeface="Calibri" pitchFamily="34" charset="0"/>
              </a:rPr>
              <a:t>Call 11: Timelines</a:t>
            </a:r>
            <a:endParaRPr lang="en-US" sz="3200" b="1" dirty="0">
              <a:latin typeface="Calibri" pitchFamily="34" charset="0"/>
            </a:endParaRPr>
          </a:p>
        </p:txBody>
      </p:sp>
      <p:sp>
        <p:nvSpPr>
          <p:cNvPr id="3" name="Rectangle 2"/>
          <p:cNvSpPr/>
          <p:nvPr/>
        </p:nvSpPr>
        <p:spPr>
          <a:xfrm>
            <a:off x="2420413" y="1341926"/>
            <a:ext cx="670234" cy="39077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defTabSz="914400" eaLnBrk="0" fontAlgn="base" hangingPunct="0">
              <a:spcBef>
                <a:spcPct val="0"/>
              </a:spcBef>
              <a:spcAft>
                <a:spcPct val="0"/>
              </a:spcAft>
            </a:pPr>
            <a:endParaRPr lang="en-US">
              <a:solidFill>
                <a:srgbClr val="00446A"/>
              </a:solidFill>
            </a:endParaRPr>
          </a:p>
        </p:txBody>
      </p:sp>
      <p:sp>
        <p:nvSpPr>
          <p:cNvPr id="6" name="Line 7"/>
          <p:cNvSpPr>
            <a:spLocks noChangeShapeType="1"/>
          </p:cNvSpPr>
          <p:nvPr/>
        </p:nvSpPr>
        <p:spPr bwMode="auto">
          <a:xfrm flipV="1">
            <a:off x="3175"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ndParaRPr>
          </a:p>
        </p:txBody>
      </p:sp>
      <p:sp>
        <p:nvSpPr>
          <p:cNvPr id="4" name="TextBox 3"/>
          <p:cNvSpPr txBox="1"/>
          <p:nvPr/>
        </p:nvSpPr>
        <p:spPr>
          <a:xfrm>
            <a:off x="479360" y="1352957"/>
            <a:ext cx="8269104" cy="4524315"/>
          </a:xfrm>
          <a:prstGeom prst="rect">
            <a:avLst/>
          </a:prstGeom>
          <a:noFill/>
        </p:spPr>
        <p:txBody>
          <a:bodyPr wrap="square" rtlCol="0">
            <a:spAutoFit/>
          </a:bodyPr>
          <a:lstStyle/>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Projects Duration	from 4 to 5 years</a:t>
            </a:r>
          </a:p>
          <a:p>
            <a:pPr marL="342900" indent="-342900" defTabSz="914400">
              <a:lnSpc>
                <a:spcPct val="150000"/>
              </a:lnSpc>
              <a:buFont typeface="Wingdings" panose="05000000000000000000" pitchFamily="2" charset="2"/>
              <a:buChar char="Ø"/>
              <a:tabLst>
                <a:tab pos="5022850" algn="l"/>
              </a:tabLst>
            </a:pPr>
            <a:endParaRPr lang="en-US" sz="2400" dirty="0" smtClean="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Expected Launch Date	mid of December 2013</a:t>
            </a:r>
          </a:p>
          <a:p>
            <a:pPr marL="342900" indent="-342900" defTabSz="914400">
              <a:lnSpc>
                <a:spcPct val="150000"/>
              </a:lnSpc>
              <a:buFont typeface="Wingdings" panose="05000000000000000000" pitchFamily="2" charset="2"/>
              <a:buChar char="Ø"/>
              <a:tabLst>
                <a:tab pos="5022850" algn="l"/>
              </a:tabLst>
            </a:pPr>
            <a:endParaRPr lang="en-US" sz="2400" dirty="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err="1" smtClean="0">
                <a:solidFill>
                  <a:srgbClr val="00446A"/>
                </a:solidFill>
                <a:latin typeface="Calibri" panose="020F0502020204030204" pitchFamily="34" charset="0"/>
              </a:rPr>
              <a:t>EoI</a:t>
            </a:r>
            <a:r>
              <a:rPr lang="en-US" sz="2400" dirty="0" smtClean="0">
                <a:solidFill>
                  <a:srgbClr val="00446A"/>
                </a:solidFill>
                <a:latin typeface="Calibri" panose="020F0502020204030204" pitchFamily="34" charset="0"/>
              </a:rPr>
              <a:t> Submission Deadline	Early April 2014</a:t>
            </a:r>
          </a:p>
          <a:p>
            <a:pPr marL="342900" indent="-342900" defTabSz="914400">
              <a:lnSpc>
                <a:spcPct val="150000"/>
              </a:lnSpc>
              <a:buFont typeface="Wingdings" panose="05000000000000000000" pitchFamily="2" charset="2"/>
              <a:buChar char="Ø"/>
              <a:tabLst>
                <a:tab pos="5022850" algn="l"/>
              </a:tabLst>
            </a:pPr>
            <a:endParaRPr lang="en-US" sz="2400" dirty="0" smtClean="0">
              <a:solidFill>
                <a:srgbClr val="00446A"/>
              </a:solidFill>
              <a:latin typeface="Calibri" panose="020F0502020204030204" pitchFamily="34" charset="0"/>
            </a:endParaRPr>
          </a:p>
          <a:p>
            <a:pPr marL="342900" indent="-342900" defTabSz="914400">
              <a:lnSpc>
                <a:spcPct val="150000"/>
              </a:lnSpc>
              <a:buFont typeface="Wingdings" panose="05000000000000000000" pitchFamily="2" charset="2"/>
              <a:buChar char="Ø"/>
              <a:tabLst>
                <a:tab pos="5022850" algn="l"/>
              </a:tabLst>
            </a:pPr>
            <a:r>
              <a:rPr lang="en-US" sz="2400" dirty="0" smtClean="0">
                <a:solidFill>
                  <a:srgbClr val="00446A"/>
                </a:solidFill>
                <a:latin typeface="Calibri" panose="020F0502020204030204" pitchFamily="34" charset="0"/>
              </a:rPr>
              <a:t>Project Start Date	December 2014</a:t>
            </a:r>
          </a:p>
          <a:p>
            <a:pPr marL="342900" indent="-342900" defTabSz="914400">
              <a:lnSpc>
                <a:spcPct val="150000"/>
              </a:lnSpc>
              <a:buFont typeface="Wingdings" panose="05000000000000000000" pitchFamily="2" charset="2"/>
              <a:buChar char="Ø"/>
            </a:pPr>
            <a:endParaRPr lang="nl-BE" sz="2400" dirty="0">
              <a:solidFill>
                <a:srgbClr val="00446A"/>
              </a:solidFill>
              <a:latin typeface="Calibri" panose="020F0502020204030204" pitchFamily="34" charset="0"/>
            </a:endParaRPr>
          </a:p>
        </p:txBody>
      </p:sp>
      <p:sp>
        <p:nvSpPr>
          <p:cNvPr id="7" name="Footer Placeholder 8"/>
          <p:cNvSpPr>
            <a:spLocks noGrp="1"/>
          </p:cNvSpPr>
          <p:nvPr>
            <p:ph type="ftr" sz="quarter" idx="4294967295"/>
          </p:nvPr>
        </p:nvSpPr>
        <p:spPr>
          <a:xfrm>
            <a:off x="2209806" y="6248400"/>
            <a:ext cx="4800600" cy="457200"/>
          </a:xfrm>
          <a:prstGeom prst="rect">
            <a:avLst/>
          </a:prstGeom>
        </p:spPr>
        <p:txBody>
          <a:bodyPr/>
          <a:lstStyle/>
          <a:p>
            <a:pPr defTabSz="914400">
              <a:defRPr/>
            </a:pPr>
            <a:fld id="{88ED7CA2-BFA0-4CCF-8584-FC9D43183472}" type="slidenum">
              <a:rPr lang="en-GB" smtClean="0">
                <a:solidFill>
                  <a:srgbClr val="00446A"/>
                </a:solidFill>
              </a:rPr>
              <a:pPr defTabSz="914400">
                <a:defRPr/>
              </a:pPr>
              <a:t>45</a:t>
            </a:fld>
            <a:endParaRPr lang="en-GB" dirty="0">
              <a:solidFill>
                <a:srgbClr val="00446A"/>
              </a:solidFill>
            </a:endParaRPr>
          </a:p>
        </p:txBody>
      </p:sp>
    </p:spTree>
    <p:extLst>
      <p:ext uri="{BB962C8B-B14F-4D97-AF65-F5344CB8AC3E}">
        <p14:creationId xmlns:p14="http://schemas.microsoft.com/office/powerpoint/2010/main" val="20125642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72091" y="-179248"/>
            <a:ext cx="8229600" cy="1143000"/>
          </a:xfrm>
        </p:spPr>
        <p:txBody>
          <a:bodyPr>
            <a:normAutofit/>
          </a:bodyPr>
          <a:lstStyle/>
          <a:p>
            <a:pPr algn="l"/>
            <a:r>
              <a:rPr lang="en-US" dirty="0" smtClean="0"/>
              <a:t>Call 11: Contact persons</a:t>
            </a:r>
            <a:endParaRPr lang="en-US" dirty="0"/>
          </a:p>
        </p:txBody>
      </p:sp>
      <p:sp>
        <p:nvSpPr>
          <p:cNvPr id="9" name="Line 7"/>
          <p:cNvSpPr>
            <a:spLocks noChangeShapeType="1"/>
          </p:cNvSpPr>
          <p:nvPr/>
        </p:nvSpPr>
        <p:spPr bwMode="auto">
          <a:xfrm flipV="1">
            <a:off x="3176" y="843496"/>
            <a:ext cx="7676985" cy="0"/>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GB">
              <a:solidFill>
                <a:srgbClr val="00446A"/>
              </a:solidFill>
              <a:latin typeface="Arial" pitchFamily="34" charset="0"/>
              <a:ea typeface="ヒラギノ角ゴ Pro W3" pitchFamily="1" charset="-128"/>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2" y="1268760"/>
            <a:ext cx="8790186" cy="4353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85941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219380"/>
            <a:ext cx="9144000" cy="1569660"/>
          </a:xfrm>
          <a:prstGeom prst="rect">
            <a:avLst/>
          </a:prstGeom>
          <a:solidFill>
            <a:srgbClr val="D7E8CF"/>
          </a:solidFill>
        </p:spPr>
        <p:txBody>
          <a:bodyPr wrap="square">
            <a:spAutoFit/>
          </a:bodyPr>
          <a:lstStyle/>
          <a:p>
            <a:pPr algn="ctr">
              <a:spcBef>
                <a:spcPts val="100"/>
              </a:spcBef>
            </a:pPr>
            <a:r>
              <a:rPr lang="en-GB" sz="3200" b="1" dirty="0" smtClean="0">
                <a:solidFill>
                  <a:srgbClr val="00446A"/>
                </a:solidFill>
                <a:latin typeface="Calibri" pitchFamily="34" charset="0"/>
                <a:cs typeface="Calibri" pitchFamily="34" charset="0"/>
              </a:rPr>
              <a:t>IMI provides </a:t>
            </a:r>
            <a:r>
              <a:rPr lang="en-GB" sz="3200" b="1" dirty="0">
                <a:solidFill>
                  <a:srgbClr val="00446A"/>
                </a:solidFill>
                <a:latin typeface="Calibri" pitchFamily="34" charset="0"/>
                <a:cs typeface="Calibri" pitchFamily="34" charset="0"/>
              </a:rPr>
              <a:t>a unique neutral platform for a continuous dialogue with patients, </a:t>
            </a:r>
            <a:r>
              <a:rPr lang="en-GB" sz="3200" b="1" dirty="0" smtClean="0">
                <a:solidFill>
                  <a:srgbClr val="00446A"/>
                </a:solidFill>
                <a:latin typeface="Calibri" pitchFamily="34" charset="0"/>
                <a:cs typeface="Calibri" pitchFamily="34" charset="0"/>
              </a:rPr>
              <a:t>regulators, academia </a:t>
            </a:r>
            <a:r>
              <a:rPr lang="en-GB" sz="3200" b="1" dirty="0">
                <a:solidFill>
                  <a:srgbClr val="00446A"/>
                </a:solidFill>
                <a:latin typeface="Calibri" pitchFamily="34" charset="0"/>
                <a:cs typeface="Calibri" pitchFamily="34" charset="0"/>
              </a:rPr>
              <a:t>and </a:t>
            </a:r>
            <a:r>
              <a:rPr lang="en-GB" sz="3200" b="1" dirty="0" smtClean="0">
                <a:solidFill>
                  <a:srgbClr val="00446A"/>
                </a:solidFill>
                <a:latin typeface="Calibri" pitchFamily="34" charset="0"/>
                <a:cs typeface="Calibri" pitchFamily="34" charset="0"/>
              </a:rPr>
              <a:t>industry</a:t>
            </a:r>
            <a:endParaRPr lang="en-GB" sz="3200" b="1" dirty="0">
              <a:solidFill>
                <a:srgbClr val="00446A"/>
              </a:solidFill>
              <a:latin typeface="Calibri" pitchFamily="34" charset="0"/>
              <a:cs typeface="Calibri" pitchFamily="34" charset="0"/>
            </a:endParaRPr>
          </a:p>
        </p:txBody>
      </p:sp>
    </p:spTree>
    <p:extLst>
      <p:ext uri="{BB962C8B-B14F-4D97-AF65-F5344CB8AC3E}">
        <p14:creationId xmlns:p14="http://schemas.microsoft.com/office/powerpoint/2010/main" val="2019560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7"/>
          <p:cNvSpPr>
            <a:spLocks noChangeArrowheads="1"/>
          </p:cNvSpPr>
          <p:nvPr/>
        </p:nvSpPr>
        <p:spPr bwMode="auto">
          <a:xfrm>
            <a:off x="0" y="1772816"/>
            <a:ext cx="9144000" cy="2416046"/>
          </a:xfrm>
          <a:prstGeom prst="rect">
            <a:avLst/>
          </a:prstGeom>
          <a:solidFill>
            <a:srgbClr val="004151"/>
          </a:solidFill>
          <a:ln>
            <a:noFill/>
          </a:ln>
          <a:extLst/>
        </p:spPr>
        <p:txBody>
          <a:bodyPr anchor="ctr">
            <a:spAutoFit/>
          </a:bodyPr>
          <a:lstStyle/>
          <a:p>
            <a:pPr marL="1524000" eaLnBrk="1" hangingPunct="1">
              <a:spcBef>
                <a:spcPts val="600"/>
              </a:spcBef>
            </a:pPr>
            <a:endParaRPr lang="en-GB" sz="3000" b="1" dirty="0" smtClean="0">
              <a:solidFill>
                <a:srgbClr val="FFFFFF"/>
              </a:solidFill>
              <a:latin typeface="Calibri" pitchFamily="34" charset="0"/>
              <a:cs typeface="Calibri" pitchFamily="34" charset="0"/>
            </a:endParaRPr>
          </a:p>
          <a:p>
            <a:pPr marL="1524000" eaLnBrk="1" hangingPunct="1">
              <a:spcBef>
                <a:spcPts val="600"/>
              </a:spcBef>
            </a:pPr>
            <a:r>
              <a:rPr lang="en-GB" sz="4000" b="1" dirty="0" smtClean="0">
                <a:solidFill>
                  <a:srgbClr val="FFFFFF"/>
                </a:solidFill>
                <a:latin typeface="Calibri" pitchFamily="34" charset="0"/>
                <a:cs typeface="Calibri" pitchFamily="34" charset="0"/>
              </a:rPr>
              <a:t>Thank you</a:t>
            </a:r>
          </a:p>
          <a:p>
            <a:pPr marL="1524000" eaLnBrk="1" hangingPunct="1"/>
            <a:r>
              <a:rPr lang="en-GB" sz="4000" b="1" dirty="0" smtClean="0">
                <a:solidFill>
                  <a:srgbClr val="66BC29"/>
                </a:solidFill>
                <a:latin typeface="Calibri" pitchFamily="34" charset="0"/>
                <a:cs typeface="Calibri" pitchFamily="34" charset="0"/>
              </a:rPr>
              <a:t>www.imi.europa.eu</a:t>
            </a:r>
          </a:p>
          <a:p>
            <a:pPr algn="ctr" eaLnBrk="1" hangingPunct="1"/>
            <a:endParaRPr lang="en-GB" sz="3600" b="1" i="1" dirty="0">
              <a:solidFill>
                <a:srgbClr val="FFFFFF"/>
              </a:solidFill>
            </a:endParaRPr>
          </a:p>
        </p:txBody>
      </p:sp>
      <p:grpSp>
        <p:nvGrpSpPr>
          <p:cNvPr id="8" name="Group 7"/>
          <p:cNvGrpSpPr/>
          <p:nvPr/>
        </p:nvGrpSpPr>
        <p:grpSpPr>
          <a:xfrm>
            <a:off x="3090890" y="4446080"/>
            <a:ext cx="2849283" cy="1503200"/>
            <a:chOff x="1158924" y="843496"/>
            <a:chExt cx="3395392" cy="165352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24" y="843496"/>
              <a:ext cx="1653520" cy="1653520"/>
            </a:xfrm>
            <a:prstGeom prst="rect">
              <a:avLst/>
            </a:prstGeom>
          </p:spPr>
        </p:pic>
        <p:sp>
          <p:nvSpPr>
            <p:cNvPr id="10" name="TextBox 2"/>
            <p:cNvSpPr txBox="1"/>
            <p:nvPr/>
          </p:nvSpPr>
          <p:spPr>
            <a:xfrm>
              <a:off x="2672345" y="1395500"/>
              <a:ext cx="1881971" cy="541687"/>
            </a:xfrm>
            <a:prstGeom prst="rect">
              <a:avLst/>
            </a:prstGeom>
            <a:noFill/>
          </p:spPr>
          <p:txBody>
            <a:bodyPr wrap="none" rtlCol="0">
              <a:spAutoFit/>
            </a:bodyPr>
            <a:lstStyle>
              <a:defPPr>
                <a:defRPr lang="en-US"/>
              </a:defPPr>
              <a:lvl1pPr algn="l" rtl="0" eaLnBrk="0" fontAlgn="base" hangingPunct="0">
                <a:spcBef>
                  <a:spcPct val="0"/>
                </a:spcBef>
                <a:spcAft>
                  <a:spcPct val="0"/>
                </a:spcAft>
                <a:defRPr kern="1200">
                  <a:solidFill>
                    <a:schemeClr val="tx1"/>
                  </a:solidFill>
                  <a:latin typeface="Arial" pitchFamily="34" charset="0"/>
                  <a:ea typeface="ヒラギノ角ゴ Pro W3" pitchFamily="1" charset="-128"/>
                  <a:cs typeface="+mn-cs"/>
                </a:defRPr>
              </a:lvl1pPr>
              <a:lvl2pPr marL="457200" algn="l" rtl="0" eaLnBrk="0" fontAlgn="base" hangingPunct="0">
                <a:spcBef>
                  <a:spcPct val="0"/>
                </a:spcBef>
                <a:spcAft>
                  <a:spcPct val="0"/>
                </a:spcAft>
                <a:defRPr kern="1200">
                  <a:solidFill>
                    <a:schemeClr val="tx1"/>
                  </a:solidFill>
                  <a:latin typeface="Arial" pitchFamily="34" charset="0"/>
                  <a:ea typeface="ヒラギノ角ゴ Pro W3" pitchFamily="1" charset="-128"/>
                  <a:cs typeface="+mn-cs"/>
                </a:defRPr>
              </a:lvl2pPr>
              <a:lvl3pPr marL="914400" algn="l" rtl="0" eaLnBrk="0" fontAlgn="base" hangingPunct="0">
                <a:spcBef>
                  <a:spcPct val="0"/>
                </a:spcBef>
                <a:spcAft>
                  <a:spcPct val="0"/>
                </a:spcAft>
                <a:defRPr kern="1200">
                  <a:solidFill>
                    <a:schemeClr val="tx1"/>
                  </a:solidFill>
                  <a:latin typeface="Arial" pitchFamily="34" charset="0"/>
                  <a:ea typeface="ヒラギノ角ゴ Pro W3" pitchFamily="1" charset="-128"/>
                  <a:cs typeface="+mn-cs"/>
                </a:defRPr>
              </a:lvl3pPr>
              <a:lvl4pPr marL="1371600" algn="l" rtl="0" eaLnBrk="0" fontAlgn="base" hangingPunct="0">
                <a:spcBef>
                  <a:spcPct val="0"/>
                </a:spcBef>
                <a:spcAft>
                  <a:spcPct val="0"/>
                </a:spcAft>
                <a:defRPr kern="1200">
                  <a:solidFill>
                    <a:schemeClr val="tx1"/>
                  </a:solidFill>
                  <a:latin typeface="Arial" pitchFamily="34" charset="0"/>
                  <a:ea typeface="ヒラギノ角ゴ Pro W3" pitchFamily="1" charset="-128"/>
                  <a:cs typeface="+mn-cs"/>
                </a:defRPr>
              </a:lvl4pPr>
              <a:lvl5pPr marL="1828800" algn="l" rtl="0" eaLnBrk="0" fontAlgn="base" hangingPunct="0">
                <a:spcBef>
                  <a:spcPct val="0"/>
                </a:spcBef>
                <a:spcAft>
                  <a:spcPct val="0"/>
                </a:spcAft>
                <a:defRPr kern="1200">
                  <a:solidFill>
                    <a:schemeClr val="tx1"/>
                  </a:solidFill>
                  <a:latin typeface="Arial" pitchFamily="34" charset="0"/>
                  <a:ea typeface="ヒラギノ角ゴ Pro W3" pitchFamily="1" charset="-128"/>
                  <a:cs typeface="+mn-cs"/>
                </a:defRPr>
              </a:lvl5pPr>
              <a:lvl6pPr marL="2286000" algn="l" defTabSz="914400" rtl="0" eaLnBrk="1" latinLnBrk="0" hangingPunct="1">
                <a:defRPr kern="1200">
                  <a:solidFill>
                    <a:schemeClr val="tx1"/>
                  </a:solidFill>
                  <a:latin typeface="Arial" pitchFamily="34" charset="0"/>
                  <a:ea typeface="ヒラギノ角ゴ Pro W3" pitchFamily="1" charset="-128"/>
                  <a:cs typeface="+mn-cs"/>
                </a:defRPr>
              </a:lvl6pPr>
              <a:lvl7pPr marL="2743200" algn="l" defTabSz="914400" rtl="0" eaLnBrk="1" latinLnBrk="0" hangingPunct="1">
                <a:defRPr kern="1200">
                  <a:solidFill>
                    <a:schemeClr val="tx1"/>
                  </a:solidFill>
                  <a:latin typeface="Arial" pitchFamily="34" charset="0"/>
                  <a:ea typeface="ヒラギノ角ゴ Pro W3" pitchFamily="1" charset="-128"/>
                  <a:cs typeface="+mn-cs"/>
                </a:defRPr>
              </a:lvl7pPr>
              <a:lvl8pPr marL="3200400" algn="l" defTabSz="914400" rtl="0" eaLnBrk="1" latinLnBrk="0" hangingPunct="1">
                <a:defRPr kern="1200">
                  <a:solidFill>
                    <a:schemeClr val="tx1"/>
                  </a:solidFill>
                  <a:latin typeface="Arial" pitchFamily="34" charset="0"/>
                  <a:ea typeface="ヒラギノ角ゴ Pro W3" pitchFamily="1" charset="-128"/>
                  <a:cs typeface="+mn-cs"/>
                </a:defRPr>
              </a:lvl8pPr>
              <a:lvl9pPr marL="3657600" algn="l" defTabSz="914400" rtl="0" eaLnBrk="1" latinLnBrk="0" hangingPunct="1">
                <a:defRPr kern="1200">
                  <a:solidFill>
                    <a:schemeClr val="tx1"/>
                  </a:solidFill>
                  <a:latin typeface="Arial" pitchFamily="34" charset="0"/>
                  <a:ea typeface="ヒラギノ角ゴ Pro W3" pitchFamily="1" charset="-128"/>
                  <a:cs typeface="+mn-cs"/>
                </a:defRPr>
              </a:lvl9pPr>
            </a:lstStyle>
            <a:p>
              <a:r>
                <a:rPr lang="en-GB" sz="2600" dirty="0" smtClean="0">
                  <a:solidFill>
                    <a:srgbClr val="00446A"/>
                  </a:solidFill>
                </a:rPr>
                <a:t>@IMI_JU</a:t>
              </a:r>
            </a:p>
          </p:txBody>
        </p:sp>
      </p:grpSp>
    </p:spTree>
    <p:extLst>
      <p:ext uri="{BB962C8B-B14F-4D97-AF65-F5344CB8AC3E}">
        <p14:creationId xmlns:p14="http://schemas.microsoft.com/office/powerpoint/2010/main" val="3029446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rotWithShape="1">
          <a:blip r:embed="rId2"/>
          <a:srcRect b="67034"/>
          <a:stretch/>
        </p:blipFill>
        <p:spPr>
          <a:xfrm>
            <a:off x="675835" y="60289"/>
            <a:ext cx="7317524" cy="2045028"/>
          </a:xfrm>
          <a:prstGeom prst="rect">
            <a:avLst/>
          </a:prstGeom>
        </p:spPr>
      </p:pic>
      <p:pic>
        <p:nvPicPr>
          <p:cNvPr id="7" name="Image 6"/>
          <p:cNvPicPr>
            <a:picLocks noChangeAspect="1"/>
          </p:cNvPicPr>
          <p:nvPr/>
        </p:nvPicPr>
        <p:blipFill rotWithShape="1">
          <a:blip r:embed="rId2"/>
          <a:srcRect t="45042" r="67357" b="2371"/>
          <a:stretch/>
        </p:blipFill>
        <p:spPr>
          <a:xfrm>
            <a:off x="5437388" y="-3977"/>
            <a:ext cx="1623799" cy="2217644"/>
          </a:xfrm>
          <a:prstGeom prst="rect">
            <a:avLst/>
          </a:prstGeom>
        </p:spPr>
      </p:pic>
      <p:sp>
        <p:nvSpPr>
          <p:cNvPr id="4" name="Rectangle 3"/>
          <p:cNvSpPr/>
          <p:nvPr/>
        </p:nvSpPr>
        <p:spPr>
          <a:xfrm>
            <a:off x="7340835" y="60289"/>
            <a:ext cx="652524" cy="3474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8" name="ZoneTexte 7"/>
          <p:cNvSpPr txBox="1"/>
          <p:nvPr/>
        </p:nvSpPr>
        <p:spPr>
          <a:xfrm>
            <a:off x="7061187" y="71940"/>
            <a:ext cx="1093531" cy="369332"/>
          </a:xfrm>
          <a:prstGeom prst="rect">
            <a:avLst/>
          </a:prstGeom>
          <a:solidFill>
            <a:srgbClr val="FFFFFF"/>
          </a:solidFill>
        </p:spPr>
        <p:txBody>
          <a:bodyPr wrap="square" rtlCol="0">
            <a:spAutoFit/>
          </a:bodyPr>
          <a:lstStyle/>
          <a:p>
            <a:endParaRPr lang="en-GB" dirty="0">
              <a:solidFill>
                <a:prstClr val="black"/>
              </a:solidFill>
            </a:endParaRPr>
          </a:p>
        </p:txBody>
      </p:sp>
      <p:sp>
        <p:nvSpPr>
          <p:cNvPr id="9" name="Rectangle 8"/>
          <p:cNvSpPr/>
          <p:nvPr/>
        </p:nvSpPr>
        <p:spPr>
          <a:xfrm>
            <a:off x="267998" y="2275430"/>
            <a:ext cx="8610916" cy="4401205"/>
          </a:xfrm>
          <a:prstGeom prst="rect">
            <a:avLst/>
          </a:prstGeom>
          <a:solidFill>
            <a:srgbClr val="FFFFFF"/>
          </a:solidFill>
          <a:ln>
            <a:solidFill>
              <a:schemeClr val="tx1"/>
            </a:solidFill>
          </a:ln>
        </p:spPr>
        <p:txBody>
          <a:bodyPr wrap="square">
            <a:spAutoFit/>
          </a:bodyPr>
          <a:lstStyle/>
          <a:p>
            <a:pPr algn="just"/>
            <a:r>
              <a:rPr lang="en-GB" sz="2800" dirty="0" smtClean="0">
                <a:solidFill>
                  <a:prstClr val="black"/>
                </a:solidFill>
              </a:rPr>
              <a:t>“</a:t>
            </a:r>
            <a:r>
              <a:rPr lang="en-GB" sz="2800" dirty="0" smtClean="0">
                <a:solidFill>
                  <a:srgbClr val="FF0000"/>
                </a:solidFill>
              </a:rPr>
              <a:t>Rich patient cohorts </a:t>
            </a:r>
            <a:r>
              <a:rPr lang="en-GB" sz="2800" dirty="0" smtClean="0">
                <a:solidFill>
                  <a:prstClr val="black"/>
                </a:solidFill>
              </a:rPr>
              <a:t>and</a:t>
            </a:r>
            <a:r>
              <a:rPr lang="en-GB" sz="2800" dirty="0" smtClean="0">
                <a:solidFill>
                  <a:srgbClr val="FF0000"/>
                </a:solidFill>
              </a:rPr>
              <a:t> tissue samples </a:t>
            </a:r>
            <a:r>
              <a:rPr lang="en-GB" sz="2800" dirty="0" smtClean="0">
                <a:solidFill>
                  <a:prstClr val="black"/>
                </a:solidFill>
              </a:rPr>
              <a:t>coupled with </a:t>
            </a:r>
            <a:r>
              <a:rPr lang="en-GB" sz="2800" dirty="0" smtClean="0">
                <a:solidFill>
                  <a:srgbClr val="FF0000"/>
                </a:solidFill>
              </a:rPr>
              <a:t>systems biology</a:t>
            </a:r>
            <a:r>
              <a:rPr lang="en-GB" sz="2800" dirty="0" smtClean="0">
                <a:solidFill>
                  <a:prstClr val="black"/>
                </a:solidFill>
              </a:rPr>
              <a:t>, </a:t>
            </a:r>
            <a:r>
              <a:rPr lang="en-GB" sz="2800" dirty="0" smtClean="0">
                <a:solidFill>
                  <a:srgbClr val="FF0000"/>
                </a:solidFill>
              </a:rPr>
              <a:t>computational </a:t>
            </a:r>
            <a:r>
              <a:rPr lang="en-GB" sz="2800" dirty="0" err="1" smtClean="0">
                <a:solidFill>
                  <a:srgbClr val="FF0000"/>
                </a:solidFill>
              </a:rPr>
              <a:t>modeling</a:t>
            </a:r>
            <a:r>
              <a:rPr lang="en-GB" sz="2800" dirty="0" smtClean="0">
                <a:solidFill>
                  <a:prstClr val="black"/>
                </a:solidFill>
              </a:rPr>
              <a:t> and </a:t>
            </a:r>
            <a:r>
              <a:rPr lang="en-GB" sz="2800" dirty="0" err="1" smtClean="0">
                <a:solidFill>
                  <a:srgbClr val="FF0000"/>
                </a:solidFill>
              </a:rPr>
              <a:t>theranostic</a:t>
            </a:r>
            <a:r>
              <a:rPr lang="en-GB" sz="2800" dirty="0" smtClean="0">
                <a:solidFill>
                  <a:srgbClr val="FF0000"/>
                </a:solidFill>
              </a:rPr>
              <a:t> imaging </a:t>
            </a:r>
            <a:r>
              <a:rPr lang="en-GB" sz="2800" dirty="0" smtClean="0">
                <a:solidFill>
                  <a:prstClr val="black"/>
                </a:solidFill>
              </a:rPr>
              <a:t>can illuminate human physiopathology”</a:t>
            </a:r>
          </a:p>
          <a:p>
            <a:pPr algn="just"/>
            <a:endParaRPr lang="en-GB" sz="2800" dirty="0">
              <a:solidFill>
                <a:prstClr val="black"/>
              </a:solidFill>
            </a:endParaRPr>
          </a:p>
          <a:p>
            <a:pPr algn="just"/>
            <a:r>
              <a:rPr lang="en-GB" sz="2800" dirty="0" smtClean="0">
                <a:solidFill>
                  <a:srgbClr val="FF0000"/>
                </a:solidFill>
              </a:rPr>
              <a:t>“Potent new analytical tools facilitate corroboration of ideas </a:t>
            </a:r>
            <a:r>
              <a:rPr lang="en-GB" sz="2800" dirty="0" smtClean="0">
                <a:solidFill>
                  <a:prstClr val="black"/>
                </a:solidFill>
              </a:rPr>
              <a:t>: single-cell analyses; clinical-grade liquid chromatography–mass spectrometry; 3D and 4D cultures; multiplex tissue-based assays and readout capabilities; and next-generation </a:t>
            </a:r>
            <a:r>
              <a:rPr lang="en-GB" sz="2800" dirty="0" err="1" smtClean="0">
                <a:solidFill>
                  <a:prstClr val="black"/>
                </a:solidFill>
              </a:rPr>
              <a:t>bioinformatic</a:t>
            </a:r>
            <a:r>
              <a:rPr lang="en-GB" sz="2800" dirty="0" smtClean="0">
                <a:solidFill>
                  <a:prstClr val="black"/>
                </a:solidFill>
              </a:rPr>
              <a:t>, metabolomics, and proteomics methods.”</a:t>
            </a:r>
            <a:endParaRPr lang="en-GB" sz="2800" dirty="0">
              <a:solidFill>
                <a:prstClr val="black"/>
              </a:solidFill>
            </a:endParaRPr>
          </a:p>
        </p:txBody>
      </p:sp>
    </p:spTree>
    <p:extLst>
      <p:ext uri="{BB962C8B-B14F-4D97-AF65-F5344CB8AC3E}">
        <p14:creationId xmlns:p14="http://schemas.microsoft.com/office/powerpoint/2010/main" val="24965196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rotWithShape="1">
          <a:blip r:embed="rId2"/>
          <a:srcRect b="67034"/>
          <a:stretch/>
        </p:blipFill>
        <p:spPr>
          <a:xfrm>
            <a:off x="675835" y="60289"/>
            <a:ext cx="7317524" cy="2045028"/>
          </a:xfrm>
          <a:prstGeom prst="rect">
            <a:avLst/>
          </a:prstGeom>
        </p:spPr>
      </p:pic>
      <p:pic>
        <p:nvPicPr>
          <p:cNvPr id="7" name="Image 6"/>
          <p:cNvPicPr>
            <a:picLocks noChangeAspect="1"/>
          </p:cNvPicPr>
          <p:nvPr/>
        </p:nvPicPr>
        <p:blipFill rotWithShape="1">
          <a:blip r:embed="rId2"/>
          <a:srcRect t="45042" r="67357" b="2371"/>
          <a:stretch/>
        </p:blipFill>
        <p:spPr>
          <a:xfrm>
            <a:off x="5437388" y="-3977"/>
            <a:ext cx="1623799" cy="2217644"/>
          </a:xfrm>
          <a:prstGeom prst="rect">
            <a:avLst/>
          </a:prstGeom>
        </p:spPr>
      </p:pic>
      <p:sp>
        <p:nvSpPr>
          <p:cNvPr id="4" name="Rectangle 3"/>
          <p:cNvSpPr/>
          <p:nvPr/>
        </p:nvSpPr>
        <p:spPr>
          <a:xfrm>
            <a:off x="7340835" y="60289"/>
            <a:ext cx="652524" cy="3474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8" name="ZoneTexte 7"/>
          <p:cNvSpPr txBox="1"/>
          <p:nvPr/>
        </p:nvSpPr>
        <p:spPr>
          <a:xfrm>
            <a:off x="7061187" y="71940"/>
            <a:ext cx="1093531" cy="369332"/>
          </a:xfrm>
          <a:prstGeom prst="rect">
            <a:avLst/>
          </a:prstGeom>
          <a:solidFill>
            <a:srgbClr val="FFFFFF"/>
          </a:solidFill>
        </p:spPr>
        <p:txBody>
          <a:bodyPr wrap="square" rtlCol="0">
            <a:spAutoFit/>
          </a:bodyPr>
          <a:lstStyle/>
          <a:p>
            <a:endParaRPr lang="en-GB" dirty="0">
              <a:solidFill>
                <a:prstClr val="black"/>
              </a:solidFill>
            </a:endParaRPr>
          </a:p>
        </p:txBody>
      </p:sp>
      <p:sp>
        <p:nvSpPr>
          <p:cNvPr id="10" name="Rectangle 9"/>
          <p:cNvSpPr/>
          <p:nvPr/>
        </p:nvSpPr>
        <p:spPr>
          <a:xfrm>
            <a:off x="361216" y="3005928"/>
            <a:ext cx="8307960" cy="3108544"/>
          </a:xfrm>
          <a:prstGeom prst="rect">
            <a:avLst/>
          </a:prstGeom>
          <a:solidFill>
            <a:srgbClr val="FFFFFF"/>
          </a:solidFill>
          <a:ln>
            <a:solidFill>
              <a:srgbClr val="000000"/>
            </a:solidFill>
          </a:ln>
        </p:spPr>
        <p:txBody>
          <a:bodyPr wrap="square">
            <a:spAutoFit/>
          </a:bodyPr>
          <a:lstStyle/>
          <a:p>
            <a:pPr algn="just"/>
            <a:r>
              <a:rPr lang="en-GB" sz="2800" dirty="0" smtClean="0">
                <a:solidFill>
                  <a:prstClr val="black"/>
                </a:solidFill>
              </a:rPr>
              <a:t>“If one obtains a lead compound, then that compound must be used to show, in humans, proof of clinical mechanism and target engagement for validation. These data can include human pharmacological evidence of target engagement, </a:t>
            </a:r>
            <a:r>
              <a:rPr lang="en-GB" sz="2800" dirty="0" smtClean="0">
                <a:solidFill>
                  <a:srgbClr val="FF0000"/>
                </a:solidFill>
              </a:rPr>
              <a:t>surrogate biomarkers</a:t>
            </a:r>
            <a:r>
              <a:rPr lang="en-GB" sz="2800" dirty="0" smtClean="0">
                <a:solidFill>
                  <a:prstClr val="black"/>
                </a:solidFill>
              </a:rPr>
              <a:t> for early measures of efficacy, or </a:t>
            </a:r>
            <a:r>
              <a:rPr lang="en-GB" sz="2800" dirty="0" smtClean="0">
                <a:solidFill>
                  <a:srgbClr val="FF0000"/>
                </a:solidFill>
              </a:rPr>
              <a:t>proof of clinical mechanism in small clinical trials</a:t>
            </a:r>
            <a:r>
              <a:rPr lang="en-GB" sz="2800" dirty="0" smtClean="0">
                <a:solidFill>
                  <a:prstClr val="black"/>
                </a:solidFill>
              </a:rPr>
              <a:t>.”</a:t>
            </a:r>
            <a:endParaRPr lang="en-GB" sz="2800" dirty="0">
              <a:solidFill>
                <a:prstClr val="black"/>
              </a:solidFill>
            </a:endParaRPr>
          </a:p>
        </p:txBody>
      </p:sp>
    </p:spTree>
    <p:extLst>
      <p:ext uri="{BB962C8B-B14F-4D97-AF65-F5344CB8AC3E}">
        <p14:creationId xmlns:p14="http://schemas.microsoft.com/office/powerpoint/2010/main" val="37598879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rotWithShape="1">
          <a:blip r:embed="rId2"/>
          <a:srcRect b="67034"/>
          <a:stretch/>
        </p:blipFill>
        <p:spPr>
          <a:xfrm>
            <a:off x="675835" y="60289"/>
            <a:ext cx="7317524" cy="2045028"/>
          </a:xfrm>
          <a:prstGeom prst="rect">
            <a:avLst/>
          </a:prstGeom>
        </p:spPr>
      </p:pic>
      <p:pic>
        <p:nvPicPr>
          <p:cNvPr id="7" name="Image 6"/>
          <p:cNvPicPr>
            <a:picLocks noChangeAspect="1"/>
          </p:cNvPicPr>
          <p:nvPr/>
        </p:nvPicPr>
        <p:blipFill rotWithShape="1">
          <a:blip r:embed="rId2"/>
          <a:srcRect t="45042" r="67357" b="2371"/>
          <a:stretch/>
        </p:blipFill>
        <p:spPr>
          <a:xfrm>
            <a:off x="5437388" y="-3977"/>
            <a:ext cx="1623799" cy="2217644"/>
          </a:xfrm>
          <a:prstGeom prst="rect">
            <a:avLst/>
          </a:prstGeom>
        </p:spPr>
      </p:pic>
      <p:sp>
        <p:nvSpPr>
          <p:cNvPr id="4" name="Rectangle 3"/>
          <p:cNvSpPr/>
          <p:nvPr/>
        </p:nvSpPr>
        <p:spPr>
          <a:xfrm>
            <a:off x="7340835" y="60289"/>
            <a:ext cx="652524" cy="3474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8" name="ZoneTexte 7"/>
          <p:cNvSpPr txBox="1"/>
          <p:nvPr/>
        </p:nvSpPr>
        <p:spPr>
          <a:xfrm>
            <a:off x="7061187" y="71940"/>
            <a:ext cx="1093531" cy="369332"/>
          </a:xfrm>
          <a:prstGeom prst="rect">
            <a:avLst/>
          </a:prstGeom>
          <a:solidFill>
            <a:srgbClr val="FFFFFF"/>
          </a:solidFill>
        </p:spPr>
        <p:txBody>
          <a:bodyPr wrap="square" rtlCol="0">
            <a:spAutoFit/>
          </a:bodyPr>
          <a:lstStyle/>
          <a:p>
            <a:endParaRPr lang="en-GB" dirty="0">
              <a:solidFill>
                <a:prstClr val="black"/>
              </a:solidFill>
            </a:endParaRPr>
          </a:p>
        </p:txBody>
      </p:sp>
      <p:sp>
        <p:nvSpPr>
          <p:cNvPr id="2" name="Rectangle 1"/>
          <p:cNvSpPr/>
          <p:nvPr/>
        </p:nvSpPr>
        <p:spPr>
          <a:xfrm>
            <a:off x="457357" y="2387413"/>
            <a:ext cx="8468165" cy="2092881"/>
          </a:xfrm>
          <a:prstGeom prst="rect">
            <a:avLst/>
          </a:prstGeom>
        </p:spPr>
        <p:txBody>
          <a:bodyPr wrap="square">
            <a:spAutoFit/>
          </a:bodyPr>
          <a:lstStyle/>
          <a:p>
            <a:pPr algn="just"/>
            <a:r>
              <a:rPr lang="en-GB" sz="2800" dirty="0" smtClean="0">
                <a:solidFill>
                  <a:prstClr val="black"/>
                </a:solidFill>
              </a:rPr>
              <a:t>“In today’s R&amp;D world, </a:t>
            </a:r>
            <a:r>
              <a:rPr lang="en-GB" sz="2800" dirty="0" smtClean="0">
                <a:solidFill>
                  <a:srgbClr val="FF0000"/>
                </a:solidFill>
              </a:rPr>
              <a:t>partnerships with patient advocates </a:t>
            </a:r>
            <a:r>
              <a:rPr lang="en-GB" sz="2800" dirty="0" smtClean="0">
                <a:solidFill>
                  <a:prstClr val="black"/>
                </a:solidFill>
              </a:rPr>
              <a:t>and groups are necessary for defining treatment gaps, raising awareness about the benefits of participating in clinical trials…”</a:t>
            </a:r>
          </a:p>
          <a:p>
            <a:endParaRPr lang="en-GB" dirty="0">
              <a:solidFill>
                <a:prstClr val="black"/>
              </a:solidFill>
            </a:endParaRPr>
          </a:p>
        </p:txBody>
      </p:sp>
      <p:sp>
        <p:nvSpPr>
          <p:cNvPr id="3" name="Rectangle 2"/>
          <p:cNvSpPr/>
          <p:nvPr/>
        </p:nvSpPr>
        <p:spPr>
          <a:xfrm>
            <a:off x="457357" y="4417734"/>
            <a:ext cx="8468166" cy="1384995"/>
          </a:xfrm>
          <a:prstGeom prst="rect">
            <a:avLst/>
          </a:prstGeom>
        </p:spPr>
        <p:txBody>
          <a:bodyPr wrap="square">
            <a:spAutoFit/>
          </a:bodyPr>
          <a:lstStyle/>
          <a:p>
            <a:pPr algn="just"/>
            <a:r>
              <a:rPr lang="en-GB" sz="2800" dirty="0" smtClean="0">
                <a:solidFill>
                  <a:prstClr val="black"/>
                </a:solidFill>
              </a:rPr>
              <a:t>“The </a:t>
            </a:r>
            <a:r>
              <a:rPr lang="en-GB" sz="2800" dirty="0" smtClean="0">
                <a:solidFill>
                  <a:srgbClr val="FF0000"/>
                </a:solidFill>
              </a:rPr>
              <a:t>EUPATI</a:t>
            </a:r>
            <a:r>
              <a:rPr lang="en-GB" sz="2800" dirty="0" smtClean="0">
                <a:solidFill>
                  <a:prstClr val="black"/>
                </a:solidFill>
              </a:rPr>
              <a:t> consortium—works to help patients, patient groups, and the lay public to be effective advocates and advisers throughout the R&amp;D process.” </a:t>
            </a:r>
            <a:endParaRPr lang="en-GB" sz="2800" dirty="0">
              <a:solidFill>
                <a:prstClr val="black"/>
              </a:solidFill>
            </a:endParaRPr>
          </a:p>
        </p:txBody>
      </p:sp>
    </p:spTree>
    <p:extLst>
      <p:ext uri="{BB962C8B-B14F-4D97-AF65-F5344CB8AC3E}">
        <p14:creationId xmlns:p14="http://schemas.microsoft.com/office/powerpoint/2010/main" val="4197890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312057" y="1466838"/>
            <a:ext cx="4519887" cy="4626458"/>
            <a:chOff x="2648744" y="1466838"/>
            <a:chExt cx="4561781" cy="4346599"/>
          </a:xfrm>
        </p:grpSpPr>
        <p:sp>
          <p:nvSpPr>
            <p:cNvPr id="3" name="Oval 2"/>
            <p:cNvSpPr/>
            <p:nvPr/>
          </p:nvSpPr>
          <p:spPr>
            <a:xfrm>
              <a:off x="2648744" y="1466838"/>
              <a:ext cx="4561781" cy="4346599"/>
            </a:xfrm>
            <a:prstGeom prst="ellipse">
              <a:avLst/>
            </a:prstGeom>
            <a:gradFill flip="none" rotWithShape="1">
              <a:gsLst>
                <a:gs pos="0">
                  <a:schemeClr val="bg1"/>
                </a:gs>
                <a:gs pos="50000">
                  <a:schemeClr val="bg1"/>
                </a:gs>
                <a:gs pos="100000">
                  <a:srgbClr val="66BC29"/>
                </a:gs>
              </a:gsLst>
              <a:lin ang="5400000" scaled="1"/>
              <a:tileRect/>
            </a:gradFill>
            <a:ln>
              <a:solidFill>
                <a:srgbClr val="66BC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GB" sz="1600" b="1">
                <a:solidFill>
                  <a:srgbClr val="FFFFFF"/>
                </a:solidFill>
              </a:endParaRPr>
            </a:p>
          </p:txBody>
        </p:sp>
        <p:pic>
          <p:nvPicPr>
            <p:cNvPr id="39" name="Picture 6" descr="IMI Logo version2 cop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3963" y="1729344"/>
              <a:ext cx="1703133" cy="979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49"/>
            <p:cNvSpPr/>
            <p:nvPr/>
          </p:nvSpPr>
          <p:spPr>
            <a:xfrm>
              <a:off x="4009133" y="2736850"/>
              <a:ext cx="1951979" cy="492939"/>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defTabSz="914400" fontAlgn="base">
                <a:spcBef>
                  <a:spcPct val="0"/>
                </a:spcBef>
                <a:spcAft>
                  <a:spcPct val="0"/>
                </a:spcAft>
              </a:pPr>
              <a:r>
                <a:rPr lang="en-US" sz="2800" b="1" dirty="0" smtClean="0">
                  <a:ln w="50800"/>
                  <a:solidFill>
                    <a:srgbClr val="66BC29"/>
                  </a:solidFill>
                  <a:latin typeface="Arial" charset="0"/>
                  <a:ea typeface="ヒラギノ角ゴ Pro W3" pitchFamily="1" charset="-128"/>
                </a:rPr>
                <a:t>2 Billion €</a:t>
              </a:r>
              <a:endParaRPr lang="en-US" sz="2800" b="1" dirty="0">
                <a:ln w="50800"/>
                <a:solidFill>
                  <a:srgbClr val="66BC29"/>
                </a:solidFill>
                <a:latin typeface="Arial" charset="0"/>
                <a:ea typeface="ヒラギノ角ゴ Pro W3" pitchFamily="1" charset="-128"/>
              </a:endParaRPr>
            </a:p>
          </p:txBody>
        </p:sp>
        <p:sp>
          <p:nvSpPr>
            <p:cNvPr id="53" name="Rectangle 52"/>
            <p:cNvSpPr/>
            <p:nvPr/>
          </p:nvSpPr>
          <p:spPr>
            <a:xfrm>
              <a:off x="3718333" y="5199583"/>
              <a:ext cx="2415791" cy="49157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defTabSz="914400" fontAlgn="base">
                <a:spcBef>
                  <a:spcPct val="0"/>
                </a:spcBef>
                <a:spcAft>
                  <a:spcPct val="0"/>
                </a:spcAft>
              </a:pPr>
              <a:r>
                <a:rPr lang="en-US" sz="2800" b="1" spc="150" dirty="0" smtClean="0">
                  <a:ln w="11430"/>
                  <a:solidFill>
                    <a:srgbClr val="F8F8F8"/>
                  </a:solidFill>
                  <a:effectLst>
                    <a:outerShdw blurRad="25400" algn="tl" rotWithShape="0">
                      <a:srgbClr val="000000">
                        <a:alpha val="43000"/>
                      </a:srgbClr>
                    </a:outerShdw>
                  </a:effectLst>
                  <a:latin typeface="Arial" charset="0"/>
                  <a:ea typeface="ヒラギノ角ゴ Pro W3" pitchFamily="1" charset="-128"/>
                </a:rPr>
                <a:t>Partnership</a:t>
              </a:r>
              <a:endParaRPr lang="en-US" sz="2800" b="1" spc="150" dirty="0">
                <a:ln w="11430"/>
                <a:solidFill>
                  <a:srgbClr val="F8F8F8"/>
                </a:solidFill>
                <a:effectLst>
                  <a:outerShdw blurRad="25400" algn="tl" rotWithShape="0">
                    <a:srgbClr val="000000">
                      <a:alpha val="43000"/>
                    </a:srgbClr>
                  </a:outerShdw>
                </a:effectLst>
                <a:latin typeface="Arial" charset="0"/>
                <a:ea typeface="ヒラギノ角ゴ Pro W3" pitchFamily="1" charset="-128"/>
              </a:endParaRPr>
            </a:p>
          </p:txBody>
        </p:sp>
      </p:grpSp>
      <p:grpSp>
        <p:nvGrpSpPr>
          <p:cNvPr id="9" name="Group 8"/>
          <p:cNvGrpSpPr/>
          <p:nvPr/>
        </p:nvGrpSpPr>
        <p:grpSpPr>
          <a:xfrm>
            <a:off x="2652187" y="3399374"/>
            <a:ext cx="1521047" cy="2045819"/>
            <a:chOff x="2959720" y="3227872"/>
            <a:chExt cx="1647800" cy="2045847"/>
          </a:xfrm>
        </p:grpSpPr>
        <p:sp>
          <p:nvSpPr>
            <p:cNvPr id="41" name="Oval 40"/>
            <p:cNvSpPr/>
            <p:nvPr/>
          </p:nvSpPr>
          <p:spPr>
            <a:xfrm>
              <a:off x="2959720" y="3227872"/>
              <a:ext cx="1647800" cy="1534628"/>
            </a:xfrm>
            <a:prstGeom prst="ellipse">
              <a:avLst/>
            </a:prstGeom>
            <a:gradFill>
              <a:gsLst>
                <a:gs pos="0">
                  <a:schemeClr val="bg1"/>
                </a:gs>
                <a:gs pos="85000">
                  <a:schemeClr val="bg1"/>
                </a:gs>
                <a:gs pos="100000">
                  <a:srgbClr val="004151"/>
                </a:gs>
              </a:gsLst>
              <a:lin ang="5400000" scaled="0"/>
            </a:gradFill>
            <a:ln>
              <a:solidFill>
                <a:srgbClr val="0041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GB" sz="1600" b="1">
                <a:solidFill>
                  <a:srgbClr val="FFFFFF"/>
                </a:solidFill>
              </a:endParaRPr>
            </a:p>
          </p:txBody>
        </p:sp>
        <p:pic>
          <p:nvPicPr>
            <p:cNvPr id="18456" name="Picture 24" descr="http://www.csreurope.org/data/images/logos/partners/European_Commiss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6675" y="3740231"/>
              <a:ext cx="1040261" cy="7688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067972" y="3460938"/>
              <a:ext cx="1431295" cy="400115"/>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defTabSz="914400" fontAlgn="base">
                <a:spcBef>
                  <a:spcPct val="0"/>
                </a:spcBef>
                <a:spcAft>
                  <a:spcPct val="0"/>
                </a:spcAft>
              </a:pPr>
              <a:r>
                <a:rPr lang="en-US" sz="2000" b="1" dirty="0" smtClean="0">
                  <a:ln w="50800"/>
                  <a:solidFill>
                    <a:srgbClr val="004151"/>
                  </a:solidFill>
                  <a:latin typeface="Arial" charset="0"/>
                  <a:ea typeface="ヒラギノ角ゴ Pro W3" pitchFamily="1" charset="-128"/>
                </a:rPr>
                <a:t>I Billion €</a:t>
              </a:r>
              <a:endParaRPr lang="en-US" sz="2000" b="1" dirty="0">
                <a:ln w="50800"/>
                <a:solidFill>
                  <a:srgbClr val="004151"/>
                </a:solidFill>
                <a:latin typeface="Arial" charset="0"/>
                <a:ea typeface="ヒラギノ角ゴ Pro W3" pitchFamily="1" charset="-128"/>
              </a:endParaRPr>
            </a:p>
          </p:txBody>
        </p:sp>
        <p:sp>
          <p:nvSpPr>
            <p:cNvPr id="5" name="Rectangle 4"/>
            <p:cNvSpPr/>
            <p:nvPr/>
          </p:nvSpPr>
          <p:spPr>
            <a:xfrm>
              <a:off x="3118779" y="4812048"/>
              <a:ext cx="1323626" cy="461671"/>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defTabSz="914400" fontAlgn="base">
                <a:spcBef>
                  <a:spcPct val="0"/>
                </a:spcBef>
                <a:spcAft>
                  <a:spcPct val="0"/>
                </a:spcAft>
              </a:pPr>
              <a:r>
                <a:rPr lang="en-US" sz="2400" b="1" spc="150" dirty="0" smtClean="0">
                  <a:ln w="11430"/>
                  <a:solidFill>
                    <a:srgbClr val="004151"/>
                  </a:solidFill>
                  <a:effectLst>
                    <a:outerShdw blurRad="25400" algn="tl" rotWithShape="0">
                      <a:srgbClr val="000000">
                        <a:alpha val="43000"/>
                      </a:srgbClr>
                    </a:outerShdw>
                  </a:effectLst>
                  <a:latin typeface="Arial" charset="0"/>
                  <a:ea typeface="ヒラギノ角ゴ Pro W3" pitchFamily="1" charset="-128"/>
                </a:rPr>
                <a:t>Public</a:t>
              </a:r>
              <a:endParaRPr lang="en-US" sz="2400" b="1" spc="150" dirty="0">
                <a:ln w="11430"/>
                <a:solidFill>
                  <a:srgbClr val="004151"/>
                </a:solidFill>
                <a:effectLst>
                  <a:outerShdw blurRad="25400" algn="tl" rotWithShape="0">
                    <a:srgbClr val="000000">
                      <a:alpha val="43000"/>
                    </a:srgbClr>
                  </a:outerShdw>
                </a:effectLst>
                <a:latin typeface="Arial" charset="0"/>
                <a:ea typeface="ヒラギノ角ゴ Pro W3" pitchFamily="1" charset="-128"/>
              </a:endParaRPr>
            </a:p>
          </p:txBody>
        </p:sp>
      </p:grpSp>
      <p:grpSp>
        <p:nvGrpSpPr>
          <p:cNvPr id="14" name="Group 13"/>
          <p:cNvGrpSpPr/>
          <p:nvPr/>
        </p:nvGrpSpPr>
        <p:grpSpPr>
          <a:xfrm>
            <a:off x="4978600" y="3448903"/>
            <a:ext cx="1521047" cy="1996293"/>
            <a:chOff x="5177408" y="3334532"/>
            <a:chExt cx="1647800" cy="1996293"/>
          </a:xfrm>
        </p:grpSpPr>
        <p:sp>
          <p:nvSpPr>
            <p:cNvPr id="45" name="Oval 44"/>
            <p:cNvSpPr/>
            <p:nvPr/>
          </p:nvSpPr>
          <p:spPr>
            <a:xfrm>
              <a:off x="5177408" y="3334532"/>
              <a:ext cx="1647800" cy="1534628"/>
            </a:xfrm>
            <a:prstGeom prst="ellipse">
              <a:avLst/>
            </a:prstGeom>
            <a:gradFill>
              <a:gsLst>
                <a:gs pos="0">
                  <a:schemeClr val="bg1"/>
                </a:gs>
                <a:gs pos="85000">
                  <a:schemeClr val="bg1"/>
                </a:gs>
                <a:gs pos="100000">
                  <a:srgbClr val="F7931D"/>
                </a:gs>
              </a:gsLst>
              <a:lin ang="5400000" scaled="0"/>
            </a:grad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GB" sz="1600" b="1">
                <a:solidFill>
                  <a:srgbClr val="FFFFFF"/>
                </a:solidFill>
              </a:endParaRPr>
            </a:p>
          </p:txBody>
        </p:sp>
        <p:sp>
          <p:nvSpPr>
            <p:cNvPr id="47" name="Rectangle 46"/>
            <p:cNvSpPr/>
            <p:nvPr/>
          </p:nvSpPr>
          <p:spPr>
            <a:xfrm>
              <a:off x="5304951" y="3543994"/>
              <a:ext cx="1431295" cy="40011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defTabSz="914400" fontAlgn="base">
                <a:spcBef>
                  <a:spcPct val="0"/>
                </a:spcBef>
                <a:spcAft>
                  <a:spcPct val="0"/>
                </a:spcAft>
              </a:pPr>
              <a:r>
                <a:rPr lang="en-US" sz="2000" b="1" dirty="0" smtClean="0">
                  <a:ln w="50800"/>
                  <a:solidFill>
                    <a:srgbClr val="F7931D"/>
                  </a:solidFill>
                  <a:latin typeface="Arial" charset="0"/>
                  <a:ea typeface="ヒラギノ角ゴ Pro W3" pitchFamily="1" charset="-128"/>
                </a:rPr>
                <a:t>I Billion €</a:t>
              </a:r>
              <a:endParaRPr lang="en-US" sz="2000" b="1" dirty="0">
                <a:ln w="50800"/>
                <a:solidFill>
                  <a:srgbClr val="F7931D"/>
                </a:solidFill>
                <a:latin typeface="Arial" charset="0"/>
                <a:ea typeface="ヒラギノ角ゴ Pro W3" pitchFamily="1" charset="-128"/>
              </a:endParaRPr>
            </a:p>
          </p:txBody>
        </p:sp>
        <p:pic>
          <p:nvPicPr>
            <p:cNvPr id="18462" name="Picture 30" descr="http://www.neuro.med.tu-muenchen.de/dfns/presse/images_presse/PI_Europain_210410/efpia_300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9022" y="3975149"/>
              <a:ext cx="781050" cy="461963"/>
            </a:xfrm>
            <a:prstGeom prst="rect">
              <a:avLst/>
            </a:prstGeom>
            <a:noFill/>
            <a:extLst>
              <a:ext uri="{909E8E84-426E-40DD-AFC4-6F175D3DCCD1}">
                <a14:hiddenFill xmlns:a14="http://schemas.microsoft.com/office/drawing/2010/main">
                  <a:solidFill>
                    <a:srgbClr val="FFFFFF"/>
                  </a:solidFill>
                </a14:hiddenFill>
              </a:ext>
            </a:extLst>
          </p:spPr>
        </p:pic>
        <p:sp>
          <p:nvSpPr>
            <p:cNvPr id="52" name="Rectangle 51"/>
            <p:cNvSpPr/>
            <p:nvPr/>
          </p:nvSpPr>
          <p:spPr>
            <a:xfrm>
              <a:off x="5256931" y="4869160"/>
              <a:ext cx="1459080" cy="461665"/>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defTabSz="914400" fontAlgn="base">
                <a:spcBef>
                  <a:spcPct val="0"/>
                </a:spcBef>
                <a:spcAft>
                  <a:spcPct val="0"/>
                </a:spcAft>
              </a:pPr>
              <a:r>
                <a:rPr lang="en-US" sz="2400" b="1" spc="150" dirty="0" smtClean="0">
                  <a:ln w="11430"/>
                  <a:solidFill>
                    <a:srgbClr val="F7931D"/>
                  </a:solidFill>
                  <a:effectLst>
                    <a:outerShdw blurRad="25400" algn="tl" rotWithShape="0">
                      <a:srgbClr val="000000">
                        <a:alpha val="43000"/>
                      </a:srgbClr>
                    </a:outerShdw>
                  </a:effectLst>
                  <a:latin typeface="Arial" charset="0"/>
                  <a:ea typeface="ヒラギノ角ゴ Pro W3" pitchFamily="1" charset="-128"/>
                </a:rPr>
                <a:t>Private</a:t>
              </a:r>
              <a:endParaRPr lang="en-US" sz="2400" b="1" spc="150" dirty="0">
                <a:ln w="11430"/>
                <a:solidFill>
                  <a:srgbClr val="F7931D"/>
                </a:solidFill>
                <a:effectLst>
                  <a:outerShdw blurRad="25400" algn="tl" rotWithShape="0">
                    <a:srgbClr val="000000">
                      <a:alpha val="43000"/>
                    </a:srgbClr>
                  </a:outerShdw>
                </a:effectLst>
                <a:latin typeface="Arial" charset="0"/>
                <a:ea typeface="ヒラギノ角ゴ Pro W3" pitchFamily="1" charset="-128"/>
              </a:endParaRPr>
            </a:p>
          </p:txBody>
        </p:sp>
      </p:grpSp>
      <p:sp>
        <p:nvSpPr>
          <p:cNvPr id="18" name="Line 7"/>
          <p:cNvSpPr>
            <a:spLocks noChangeShapeType="1"/>
          </p:cNvSpPr>
          <p:nvPr/>
        </p:nvSpPr>
        <p:spPr bwMode="auto">
          <a:xfrm flipV="1">
            <a:off x="0" y="1324047"/>
            <a:ext cx="7454412" cy="60325"/>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US" sz="1600" b="1">
              <a:solidFill>
                <a:srgbClr val="00446A"/>
              </a:solidFill>
              <a:latin typeface="Arial" charset="0"/>
              <a:ea typeface="ヒラギノ角ゴ Pro W3" charset="0"/>
              <a:cs typeface="ヒラギノ角ゴ Pro W3" charset="0"/>
            </a:endParaRPr>
          </a:p>
        </p:txBody>
      </p:sp>
      <p:sp>
        <p:nvSpPr>
          <p:cNvPr id="20" name="Rectangle 2"/>
          <p:cNvSpPr>
            <a:spLocks noChangeArrowheads="1"/>
          </p:cNvSpPr>
          <p:nvPr/>
        </p:nvSpPr>
        <p:spPr bwMode="auto">
          <a:xfrm>
            <a:off x="77826" y="107442"/>
            <a:ext cx="77594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r>
              <a:rPr lang="en-US" sz="3600" b="1" dirty="0">
                <a:solidFill>
                  <a:srgbClr val="00446A"/>
                </a:solidFill>
                <a:latin typeface="Calibri" pitchFamily="34" charset="0"/>
                <a:cs typeface="Calibri" pitchFamily="34" charset="0"/>
              </a:rPr>
              <a:t>Innovative Medicines Initiative:</a:t>
            </a:r>
            <a:br>
              <a:rPr lang="en-US" sz="3600" b="1" dirty="0">
                <a:solidFill>
                  <a:srgbClr val="00446A"/>
                </a:solidFill>
                <a:latin typeface="Calibri" pitchFamily="34" charset="0"/>
                <a:cs typeface="Calibri" pitchFamily="34" charset="0"/>
              </a:rPr>
            </a:br>
            <a:r>
              <a:rPr lang="en-US" sz="3600" b="1" i="1" dirty="0">
                <a:solidFill>
                  <a:srgbClr val="00446A"/>
                </a:solidFill>
                <a:latin typeface="Calibri" pitchFamily="34" charset="0"/>
                <a:cs typeface="Calibri" pitchFamily="34" charset="0"/>
              </a:rPr>
              <a:t>Joining Forces in the Healthcare Sector </a:t>
            </a:r>
            <a:endParaRPr lang="en-GB" sz="3600" b="1" i="1" dirty="0">
              <a:solidFill>
                <a:srgbClr val="00446A"/>
              </a:solidFill>
              <a:latin typeface="Calibri" pitchFamily="34" charset="0"/>
              <a:cs typeface="Calibri" pitchFamily="34" charset="0"/>
            </a:endParaRPr>
          </a:p>
        </p:txBody>
      </p:sp>
    </p:spTree>
    <p:extLst>
      <p:ext uri="{BB962C8B-B14F-4D97-AF65-F5344CB8AC3E}">
        <p14:creationId xmlns:p14="http://schemas.microsoft.com/office/powerpoint/2010/main" val="21735499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8" name="Picture 11" descr="imi logo 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 y="5215007"/>
            <a:ext cx="719505"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1" descr="imi logo 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 y="5215007"/>
            <a:ext cx="719505"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p:cNvSpPr>
            <a:spLocks noChangeArrowheads="1"/>
          </p:cNvSpPr>
          <p:nvPr/>
        </p:nvSpPr>
        <p:spPr bwMode="auto">
          <a:xfrm>
            <a:off x="4507752" y="2792662"/>
            <a:ext cx="295572" cy="169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p>
            <a:pPr algn="ctr" defTabSz="914400" fontAlgn="base">
              <a:spcBef>
                <a:spcPct val="0"/>
              </a:spcBef>
              <a:spcAft>
                <a:spcPct val="0"/>
              </a:spcAft>
            </a:pPr>
            <a:endParaRPr lang="en-US" sz="3600" b="1" dirty="0">
              <a:solidFill>
                <a:srgbClr val="000066"/>
              </a:solidFill>
              <a:latin typeface="Arial" charset="0"/>
              <a:ea typeface="ヒラギノ角ゴ Pro W3" pitchFamily="1" charset="-128"/>
              <a:cs typeface="Arial"/>
            </a:endParaRPr>
          </a:p>
          <a:p>
            <a:pPr algn="ctr" defTabSz="914400" fontAlgn="base">
              <a:spcBef>
                <a:spcPct val="0"/>
              </a:spcBef>
              <a:spcAft>
                <a:spcPct val="0"/>
              </a:spcAft>
            </a:pPr>
            <a:endParaRPr lang="en-US" sz="3600" b="1" dirty="0">
              <a:solidFill>
                <a:srgbClr val="000066"/>
              </a:solidFill>
              <a:latin typeface="Arial" charset="0"/>
              <a:ea typeface="ヒラギノ角ゴ Pro W3" pitchFamily="1" charset="-128"/>
              <a:cs typeface="Arial"/>
            </a:endParaRPr>
          </a:p>
          <a:p>
            <a:pPr algn="ctr" defTabSz="914400" fontAlgn="base">
              <a:spcBef>
                <a:spcPct val="0"/>
              </a:spcBef>
              <a:spcAft>
                <a:spcPct val="0"/>
              </a:spcAft>
            </a:pPr>
            <a:r>
              <a:rPr lang="en-US" sz="3200" b="1" dirty="0">
                <a:solidFill>
                  <a:srgbClr val="000066"/>
                </a:solidFill>
                <a:latin typeface="Arial" charset="0"/>
                <a:ea typeface="ヒラギノ角ゴ Pro W3" pitchFamily="1" charset="-128"/>
                <a:cs typeface="Arial"/>
              </a:rPr>
              <a:t> </a:t>
            </a:r>
          </a:p>
        </p:txBody>
      </p:sp>
      <p:sp>
        <p:nvSpPr>
          <p:cNvPr id="19461" name="Text Box 8"/>
          <p:cNvSpPr txBox="1">
            <a:spLocks noChangeArrowheads="1"/>
          </p:cNvSpPr>
          <p:nvPr/>
        </p:nvSpPr>
        <p:spPr bwMode="auto">
          <a:xfrm>
            <a:off x="693441" y="4913627"/>
            <a:ext cx="7800245" cy="1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marL="457200" indent="-457200" defTabSz="914400" fontAlgn="base">
              <a:lnSpc>
                <a:spcPct val="130000"/>
              </a:lnSpc>
              <a:spcBef>
                <a:spcPct val="0"/>
              </a:spcBef>
              <a:spcAft>
                <a:spcPct val="0"/>
              </a:spcAft>
              <a:buFont typeface="Wingdings" pitchFamily="2" charset="2"/>
              <a:buChar char="Ø"/>
            </a:pPr>
            <a:r>
              <a:rPr lang="en-US" sz="2800" b="1" dirty="0">
                <a:solidFill>
                  <a:srgbClr val="004151"/>
                </a:solidFill>
                <a:cs typeface="Arial"/>
              </a:rPr>
              <a:t>  </a:t>
            </a:r>
            <a:r>
              <a:rPr lang="en-US" sz="2800" dirty="0">
                <a:solidFill>
                  <a:srgbClr val="00446A"/>
                </a:solidFill>
                <a:latin typeface="Calibri" pitchFamily="34" charset="0"/>
                <a:ea typeface="ヒラギノ角ゴ Pro W3"/>
                <a:cs typeface="Calibri" pitchFamily="34" charset="0"/>
              </a:rPr>
              <a:t>Open collaboration in public-private consortia (data sharing, </a:t>
            </a:r>
            <a:r>
              <a:rPr lang="en-US" sz="2800" dirty="0" smtClean="0">
                <a:solidFill>
                  <a:srgbClr val="00446A"/>
                </a:solidFill>
                <a:latin typeface="Calibri" pitchFamily="34" charset="0"/>
                <a:ea typeface="ヒラギノ角ゴ Pro W3"/>
                <a:cs typeface="Calibri" pitchFamily="34" charset="0"/>
              </a:rPr>
              <a:t>dissemination </a:t>
            </a:r>
            <a:r>
              <a:rPr lang="en-US" sz="2800" dirty="0">
                <a:solidFill>
                  <a:srgbClr val="00446A"/>
                </a:solidFill>
                <a:latin typeface="Calibri" pitchFamily="34" charset="0"/>
                <a:ea typeface="ヒラギノ角ゴ Pro W3"/>
                <a:cs typeface="Calibri" pitchFamily="34" charset="0"/>
              </a:rPr>
              <a:t>of results)  </a:t>
            </a:r>
          </a:p>
        </p:txBody>
      </p:sp>
      <p:sp>
        <p:nvSpPr>
          <p:cNvPr id="19462" name="Text Box 9"/>
          <p:cNvSpPr txBox="1">
            <a:spLocks noChangeArrowheads="1"/>
          </p:cNvSpPr>
          <p:nvPr/>
        </p:nvSpPr>
        <p:spPr bwMode="auto">
          <a:xfrm>
            <a:off x="3159579" y="1700841"/>
            <a:ext cx="55159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marL="457200" indent="-457200" defTabSz="914400" fontAlgn="base">
              <a:spcBef>
                <a:spcPct val="0"/>
              </a:spcBef>
              <a:spcAft>
                <a:spcPct val="0"/>
              </a:spcAft>
              <a:buFont typeface="Wingdings" pitchFamily="2" charset="2"/>
              <a:buChar char="Ø"/>
            </a:pPr>
            <a:r>
              <a:rPr lang="en-US" altLang="en-GB" sz="2800" dirty="0" smtClean="0">
                <a:solidFill>
                  <a:srgbClr val="00446A"/>
                </a:solidFill>
                <a:latin typeface="Calibri" pitchFamily="34" charset="0"/>
                <a:ea typeface="ヒラギノ角ゴ Pro W3"/>
                <a:cs typeface="Calibri" pitchFamily="34" charset="0"/>
              </a:rPr>
              <a:t>“</a:t>
            </a:r>
            <a:r>
              <a:rPr lang="en-US" sz="2800" dirty="0">
                <a:solidFill>
                  <a:srgbClr val="00446A"/>
                </a:solidFill>
                <a:latin typeface="Calibri" pitchFamily="34" charset="0"/>
                <a:ea typeface="ヒラギノ角ゴ Pro W3"/>
                <a:cs typeface="Calibri" pitchFamily="34" charset="0"/>
              </a:rPr>
              <a:t>Non-competitive</a:t>
            </a:r>
            <a:r>
              <a:rPr lang="en-US" altLang="en-GB" sz="2800" dirty="0">
                <a:solidFill>
                  <a:srgbClr val="00446A"/>
                </a:solidFill>
                <a:latin typeface="Calibri" pitchFamily="34" charset="0"/>
                <a:ea typeface="ヒラギノ角ゴ Pro W3"/>
                <a:cs typeface="Calibri" pitchFamily="34" charset="0"/>
              </a:rPr>
              <a:t>”</a:t>
            </a:r>
            <a:r>
              <a:rPr lang="en-US" sz="2800" dirty="0">
                <a:solidFill>
                  <a:srgbClr val="00446A"/>
                </a:solidFill>
                <a:latin typeface="Calibri" pitchFamily="34" charset="0"/>
                <a:ea typeface="ヒラギノ角ゴ Pro W3"/>
                <a:cs typeface="Calibri" pitchFamily="34" charset="0"/>
              </a:rPr>
              <a:t> collaborative </a:t>
            </a:r>
            <a:r>
              <a:rPr lang="en-US" sz="2800" dirty="0" smtClean="0">
                <a:solidFill>
                  <a:srgbClr val="00446A"/>
                </a:solidFill>
                <a:latin typeface="Calibri" pitchFamily="34" charset="0"/>
                <a:ea typeface="ヒラギノ角ゴ Pro W3"/>
                <a:cs typeface="Calibri" pitchFamily="34" charset="0"/>
              </a:rPr>
              <a:t>research </a:t>
            </a:r>
            <a:r>
              <a:rPr lang="en-US" sz="2800" dirty="0">
                <a:solidFill>
                  <a:srgbClr val="00446A"/>
                </a:solidFill>
                <a:latin typeface="Calibri" pitchFamily="34" charset="0"/>
                <a:ea typeface="ヒラギノ角ゴ Pro W3"/>
                <a:cs typeface="Calibri" pitchFamily="34" charset="0"/>
              </a:rPr>
              <a:t>for </a:t>
            </a:r>
            <a:r>
              <a:rPr lang="en-US" sz="2800" dirty="0" smtClean="0">
                <a:solidFill>
                  <a:srgbClr val="00446A"/>
                </a:solidFill>
                <a:latin typeface="Calibri" pitchFamily="34" charset="0"/>
                <a:ea typeface="ヒラギノ角ゴ Pro W3"/>
                <a:cs typeface="Calibri" pitchFamily="34" charset="0"/>
              </a:rPr>
              <a:t>EFPIA </a:t>
            </a:r>
            <a:r>
              <a:rPr lang="en-US" sz="2800" dirty="0" err="1" smtClean="0">
                <a:solidFill>
                  <a:srgbClr val="00446A"/>
                </a:solidFill>
                <a:latin typeface="Calibri" pitchFamily="34" charset="0"/>
                <a:ea typeface="ヒラギノ角ゴ Pro W3"/>
                <a:cs typeface="Calibri" pitchFamily="34" charset="0"/>
              </a:rPr>
              <a:t>pharma</a:t>
            </a:r>
            <a:r>
              <a:rPr lang="en-US" sz="2800" dirty="0" smtClean="0">
                <a:solidFill>
                  <a:srgbClr val="00446A"/>
                </a:solidFill>
                <a:latin typeface="Calibri" pitchFamily="34" charset="0"/>
                <a:ea typeface="ヒラギノ角ゴ Pro W3"/>
                <a:cs typeface="Calibri" pitchFamily="34" charset="0"/>
              </a:rPr>
              <a:t> companies </a:t>
            </a:r>
            <a:endParaRPr lang="en-US" sz="2800" dirty="0">
              <a:solidFill>
                <a:srgbClr val="00446A"/>
              </a:solidFill>
              <a:latin typeface="Calibri" pitchFamily="34" charset="0"/>
              <a:ea typeface="ヒラギノ角ゴ Pro W3"/>
              <a:cs typeface="Calibri" pitchFamily="34" charset="0"/>
            </a:endParaRPr>
          </a:p>
        </p:txBody>
      </p:sp>
      <p:sp>
        <p:nvSpPr>
          <p:cNvPr id="19463" name="Text Box 8"/>
          <p:cNvSpPr txBox="1">
            <a:spLocks noChangeArrowheads="1"/>
          </p:cNvSpPr>
          <p:nvPr/>
        </p:nvSpPr>
        <p:spPr bwMode="auto">
          <a:xfrm>
            <a:off x="1854939" y="3291407"/>
            <a:ext cx="6912768"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ヒラギノ角ゴ Pro W3" charset="-128"/>
              </a:defRPr>
            </a:lvl1pPr>
            <a:lvl2pPr marL="742950" indent="-285750">
              <a:defRPr>
                <a:solidFill>
                  <a:schemeClr val="tx1"/>
                </a:solidFill>
                <a:latin typeface="Arial" pitchFamily="34" charset="0"/>
                <a:ea typeface="ヒラギノ角ゴ Pro W3" charset="-128"/>
              </a:defRPr>
            </a:lvl2pPr>
            <a:lvl3pPr marL="1143000" indent="-228600">
              <a:defRPr>
                <a:solidFill>
                  <a:schemeClr val="tx1"/>
                </a:solidFill>
                <a:latin typeface="Arial" pitchFamily="34" charset="0"/>
                <a:ea typeface="ヒラギノ角ゴ Pro W3" charset="-128"/>
              </a:defRPr>
            </a:lvl3pPr>
            <a:lvl4pPr marL="1600200" indent="-228600">
              <a:defRPr>
                <a:solidFill>
                  <a:schemeClr val="tx1"/>
                </a:solidFill>
                <a:latin typeface="Arial" pitchFamily="34" charset="0"/>
                <a:ea typeface="ヒラギノ角ゴ Pro W3" charset="-128"/>
              </a:defRPr>
            </a:lvl4pPr>
            <a:lvl5pPr marL="2057400" indent="-228600">
              <a:defRPr>
                <a:solidFill>
                  <a:schemeClr val="tx1"/>
                </a:solidFill>
                <a:latin typeface="Arial" pitchFamily="34" charset="0"/>
                <a:ea typeface="ヒラギノ角ゴ Pro W3" charset="-128"/>
              </a:defRPr>
            </a:lvl5pPr>
            <a:lvl6pPr marL="2514600" indent="-228600" eaLnBrk="0" fontAlgn="base" hangingPunct="0">
              <a:spcBef>
                <a:spcPct val="0"/>
              </a:spcBef>
              <a:spcAft>
                <a:spcPct val="0"/>
              </a:spcAft>
              <a:defRPr>
                <a:solidFill>
                  <a:schemeClr val="tx1"/>
                </a:solidFill>
                <a:latin typeface="Arial" pitchFamily="34" charset="0"/>
                <a:ea typeface="ヒラギノ角ゴ Pro W3" charset="-128"/>
              </a:defRPr>
            </a:lvl6pPr>
            <a:lvl7pPr marL="2971800" indent="-228600" eaLnBrk="0" fontAlgn="base" hangingPunct="0">
              <a:spcBef>
                <a:spcPct val="0"/>
              </a:spcBef>
              <a:spcAft>
                <a:spcPct val="0"/>
              </a:spcAft>
              <a:defRPr>
                <a:solidFill>
                  <a:schemeClr val="tx1"/>
                </a:solidFill>
                <a:latin typeface="Arial" pitchFamily="34" charset="0"/>
                <a:ea typeface="ヒラギノ角ゴ Pro W3" charset="-128"/>
              </a:defRPr>
            </a:lvl7pPr>
            <a:lvl8pPr marL="3429000" indent="-228600" eaLnBrk="0" fontAlgn="base" hangingPunct="0">
              <a:spcBef>
                <a:spcPct val="0"/>
              </a:spcBef>
              <a:spcAft>
                <a:spcPct val="0"/>
              </a:spcAft>
              <a:defRPr>
                <a:solidFill>
                  <a:schemeClr val="tx1"/>
                </a:solidFill>
                <a:latin typeface="Arial" pitchFamily="34" charset="0"/>
                <a:ea typeface="ヒラギノ角ゴ Pro W3" charset="-128"/>
              </a:defRPr>
            </a:lvl8pPr>
            <a:lvl9pPr marL="3886200" indent="-228600" eaLnBrk="0" fontAlgn="base" hangingPunct="0">
              <a:spcBef>
                <a:spcPct val="0"/>
              </a:spcBef>
              <a:spcAft>
                <a:spcPct val="0"/>
              </a:spcAft>
              <a:defRPr>
                <a:solidFill>
                  <a:schemeClr val="tx1"/>
                </a:solidFill>
                <a:latin typeface="Arial" pitchFamily="34" charset="0"/>
                <a:ea typeface="ヒラギノ角ゴ Pro W3" charset="-128"/>
              </a:defRPr>
            </a:lvl9pPr>
          </a:lstStyle>
          <a:p>
            <a:pPr marL="457200" indent="-457200" defTabSz="914400" fontAlgn="base">
              <a:lnSpc>
                <a:spcPct val="130000"/>
              </a:lnSpc>
              <a:spcBef>
                <a:spcPct val="0"/>
              </a:spcBef>
              <a:spcAft>
                <a:spcPct val="0"/>
              </a:spcAft>
              <a:buFont typeface="Wingdings" pitchFamily="2" charset="2"/>
              <a:buChar char="Ø"/>
            </a:pPr>
            <a:r>
              <a:rPr lang="en-US" sz="2800" b="1" dirty="0">
                <a:solidFill>
                  <a:srgbClr val="004151"/>
                </a:solidFill>
                <a:cs typeface="Arial"/>
              </a:rPr>
              <a:t>  </a:t>
            </a:r>
            <a:r>
              <a:rPr lang="en-US" sz="2800" dirty="0">
                <a:solidFill>
                  <a:srgbClr val="00446A"/>
                </a:solidFill>
                <a:latin typeface="Calibri" pitchFamily="34" charset="0"/>
                <a:ea typeface="ヒラギノ角ゴ Pro W3"/>
                <a:cs typeface="Calibri" pitchFamily="34" charset="0"/>
              </a:rPr>
              <a:t>Competitive calls to select partners of</a:t>
            </a:r>
            <a:br>
              <a:rPr lang="en-US" sz="2800" dirty="0">
                <a:solidFill>
                  <a:srgbClr val="00446A"/>
                </a:solidFill>
                <a:latin typeface="Calibri" pitchFamily="34" charset="0"/>
                <a:ea typeface="ヒラギノ角ゴ Pro W3"/>
                <a:cs typeface="Calibri" pitchFamily="34" charset="0"/>
              </a:rPr>
            </a:br>
            <a:r>
              <a:rPr lang="en-US" sz="2800" dirty="0" smtClean="0">
                <a:solidFill>
                  <a:srgbClr val="00446A"/>
                </a:solidFill>
                <a:latin typeface="Calibri" pitchFamily="34" charset="0"/>
                <a:ea typeface="ヒラギノ角ゴ Pro W3"/>
                <a:cs typeface="Calibri" pitchFamily="34" charset="0"/>
              </a:rPr>
              <a:t>EFPIA </a:t>
            </a:r>
            <a:r>
              <a:rPr lang="en-US" sz="2800" dirty="0">
                <a:solidFill>
                  <a:srgbClr val="00446A"/>
                </a:solidFill>
                <a:latin typeface="Calibri" pitchFamily="34" charset="0"/>
                <a:ea typeface="ヒラギノ角ゴ Pro W3"/>
                <a:cs typeface="Calibri" pitchFamily="34" charset="0"/>
              </a:rPr>
              <a:t>companies (IMI beneficiaries</a:t>
            </a:r>
            <a:r>
              <a:rPr lang="en-US" sz="2800" dirty="0" smtClean="0">
                <a:solidFill>
                  <a:srgbClr val="00446A"/>
                </a:solidFill>
                <a:latin typeface="Calibri" pitchFamily="34" charset="0"/>
                <a:ea typeface="ヒラギノ角ゴ Pro W3"/>
                <a:cs typeface="Calibri" pitchFamily="34" charset="0"/>
              </a:rPr>
              <a:t>) 	</a:t>
            </a:r>
            <a:endParaRPr lang="en-US" sz="2800" dirty="0">
              <a:solidFill>
                <a:srgbClr val="00446A"/>
              </a:solidFill>
              <a:latin typeface="Calibri" pitchFamily="34" charset="0"/>
              <a:ea typeface="ヒラギノ角ゴ Pro W3"/>
              <a:cs typeface="Calibri" pitchFamily="34" charset="0"/>
            </a:endParaRPr>
          </a:p>
        </p:txBody>
      </p:sp>
      <p:sp>
        <p:nvSpPr>
          <p:cNvPr id="19464" name="Rectangle 6"/>
          <p:cNvSpPr>
            <a:spLocks noChangeArrowheads="1"/>
          </p:cNvSpPr>
          <p:nvPr/>
        </p:nvSpPr>
        <p:spPr bwMode="auto">
          <a:xfrm>
            <a:off x="-145052" y="173067"/>
            <a:ext cx="7842739"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fontAlgn="base">
              <a:spcBef>
                <a:spcPct val="0"/>
              </a:spcBef>
              <a:spcAft>
                <a:spcPct val="0"/>
              </a:spcAft>
            </a:pPr>
            <a:r>
              <a:rPr lang="fr-BE" sz="3600" b="1" dirty="0">
                <a:solidFill>
                  <a:srgbClr val="000066"/>
                </a:solidFill>
                <a:latin typeface="Arial" charset="0"/>
                <a:ea typeface="Osaka" charset="-128"/>
                <a:cs typeface="Arial"/>
              </a:rPr>
              <a:t>   </a:t>
            </a:r>
            <a:r>
              <a:rPr lang="fr-BE" sz="3600" b="1" dirty="0">
                <a:solidFill>
                  <a:srgbClr val="00446A"/>
                </a:solidFill>
                <a:latin typeface="Calibri" pitchFamily="34" charset="0"/>
                <a:ea typeface="Osaka" charset="-128"/>
                <a:cs typeface="Calibri" pitchFamily="34" charset="0"/>
              </a:rPr>
              <a:t>Key Concepts</a:t>
            </a:r>
            <a:endParaRPr lang="en-GB" sz="3600" b="1" dirty="0">
              <a:solidFill>
                <a:srgbClr val="00446A"/>
              </a:solidFill>
              <a:latin typeface="Calibri" pitchFamily="34" charset="0"/>
              <a:ea typeface="Osaka" charset="-128"/>
              <a:cs typeface="Calibri" pitchFamily="34" charset="0"/>
            </a:endParaRPr>
          </a:p>
        </p:txBody>
      </p:sp>
      <p:pic>
        <p:nvPicPr>
          <p:cNvPr id="19466" name="Picture 10" descr="http://www.stage2planning.com/Portals/13035/images/collaboration.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9333" l="2000" r="100000">
                        <a14:foregroundMark x1="87250" y1="38667" x2="87250" y2="38667"/>
                      </a14:backgroundRemoval>
                    </a14:imgEffect>
                  </a14:imgLayer>
                </a14:imgProps>
              </a:ext>
              <a:ext uri="{28A0092B-C50C-407E-A947-70E740481C1C}">
                <a14:useLocalDpi xmlns:a14="http://schemas.microsoft.com/office/drawing/2010/main" val="0"/>
              </a:ext>
            </a:extLst>
          </a:blip>
          <a:srcRect/>
          <a:stretch>
            <a:fillRect/>
          </a:stretch>
        </p:blipFill>
        <p:spPr bwMode="auto">
          <a:xfrm>
            <a:off x="125310" y="1251428"/>
            <a:ext cx="3177149" cy="2581433"/>
          </a:xfrm>
          <a:prstGeom prst="rect">
            <a:avLst/>
          </a:prstGeom>
          <a:noFill/>
          <a:extLst>
            <a:ext uri="{909E8E84-426E-40DD-AFC4-6F175D3DCCD1}">
              <a14:hiddenFill xmlns:a14="http://schemas.microsoft.com/office/drawing/2010/main">
                <a:solidFill>
                  <a:srgbClr val="FFFFFF"/>
                </a:solidFill>
              </a14:hiddenFill>
            </a:ext>
          </a:extLst>
        </p:spPr>
      </p:pic>
      <p:sp>
        <p:nvSpPr>
          <p:cNvPr id="10" name="Line 7"/>
          <p:cNvSpPr>
            <a:spLocks noChangeShapeType="1"/>
          </p:cNvSpPr>
          <p:nvPr/>
        </p:nvSpPr>
        <p:spPr bwMode="auto">
          <a:xfrm flipV="1">
            <a:off x="7" y="1221743"/>
            <a:ext cx="7454412" cy="60325"/>
          </a:xfrm>
          <a:prstGeom prst="line">
            <a:avLst/>
          </a:prstGeom>
          <a:noFill/>
          <a:ln w="28575">
            <a:solidFill>
              <a:srgbClr val="66BC29"/>
            </a:solidFill>
            <a:round/>
            <a:headEnd/>
            <a:tailEnd/>
          </a:ln>
          <a:extLst>
            <a:ext uri="{909E8E84-426E-40DD-AFC4-6F175D3DCCD1}">
              <a14:hiddenFill xmlns:a14="http://schemas.microsoft.com/office/drawing/2010/main">
                <a:noFill/>
              </a14:hiddenFill>
            </a:ext>
          </a:extLst>
        </p:spPr>
        <p:txBody>
          <a:bodyPr lIns="90000" tIns="46800" rIns="90000" bIns="46800"/>
          <a:lstStyle/>
          <a:p>
            <a:pPr defTabSz="914400" eaLnBrk="0" fontAlgn="base" hangingPunct="0">
              <a:spcBef>
                <a:spcPct val="0"/>
              </a:spcBef>
              <a:spcAft>
                <a:spcPct val="0"/>
              </a:spcAft>
            </a:pPr>
            <a:endParaRPr lang="en-US" sz="1600" b="1">
              <a:solidFill>
                <a:srgbClr val="00446A"/>
              </a:solidFill>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287301400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ank Presentation">
  <a:themeElements>
    <a:clrScheme name="">
      <a:dk1>
        <a:srgbClr val="00446A"/>
      </a:dk1>
      <a:lt1>
        <a:srgbClr val="FFFFFF"/>
      </a:lt1>
      <a:dk2>
        <a:srgbClr val="00446A"/>
      </a:dk2>
      <a:lt2>
        <a:srgbClr val="444444"/>
      </a:lt2>
      <a:accent1>
        <a:srgbClr val="7AC043"/>
      </a:accent1>
      <a:accent2>
        <a:srgbClr val="00669F"/>
      </a:accent2>
      <a:accent3>
        <a:srgbClr val="FFFFFF"/>
      </a:accent3>
      <a:accent4>
        <a:srgbClr val="003959"/>
      </a:accent4>
      <a:accent5>
        <a:srgbClr val="BEDCB0"/>
      </a:accent5>
      <a:accent6>
        <a:srgbClr val="005C90"/>
      </a:accent6>
      <a:hlink>
        <a:srgbClr val="BCDFA1"/>
      </a:hlink>
      <a:folHlink>
        <a:srgbClr val="80A1B5"/>
      </a:folHlink>
    </a:clrScheme>
    <a:fontScheme name="1_Blank Presentation">
      <a:majorFont>
        <a:latin typeface="Helvetica"/>
        <a:ea typeface="Osaka"/>
        <a:cs typeface="Arial"/>
      </a:majorFont>
      <a:minorFont>
        <a:latin typeface="Helvetica"/>
        <a:ea typeface="Osak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ヒラギノ角ゴ Pro W3" pitchFamily="1" charset="-128"/>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8_Blank Presentation">
  <a:themeElements>
    <a:clrScheme name="">
      <a:dk1>
        <a:srgbClr val="00446A"/>
      </a:dk1>
      <a:lt1>
        <a:srgbClr val="FFFFFF"/>
      </a:lt1>
      <a:dk2>
        <a:srgbClr val="00446A"/>
      </a:dk2>
      <a:lt2>
        <a:srgbClr val="444444"/>
      </a:lt2>
      <a:accent1>
        <a:srgbClr val="7AC043"/>
      </a:accent1>
      <a:accent2>
        <a:srgbClr val="00669F"/>
      </a:accent2>
      <a:accent3>
        <a:srgbClr val="FFFFFF"/>
      </a:accent3>
      <a:accent4>
        <a:srgbClr val="003959"/>
      </a:accent4>
      <a:accent5>
        <a:srgbClr val="BEDCB0"/>
      </a:accent5>
      <a:accent6>
        <a:srgbClr val="005C90"/>
      </a:accent6>
      <a:hlink>
        <a:srgbClr val="BCDFA1"/>
      </a:hlink>
      <a:folHlink>
        <a:srgbClr val="80A1B5"/>
      </a:folHlink>
    </a:clrScheme>
    <a:fontScheme name="2_Blank Presentation">
      <a:majorFont>
        <a:latin typeface="Helvetica"/>
        <a:ea typeface="Osaka"/>
        <a:cs typeface="Arial"/>
      </a:majorFont>
      <a:minorFont>
        <a:latin typeface="Helvetica"/>
        <a:ea typeface="Osak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orporate-KU Leuven-Liggend-Achtergrond Wit">
  <a:themeElements>
    <a:clrScheme name="KULeuven-Themakleuren">
      <a:dk1>
        <a:srgbClr val="00407A"/>
      </a:dk1>
      <a:lt1>
        <a:srgbClr val="FFFFFF"/>
      </a:lt1>
      <a:dk2>
        <a:srgbClr val="00407A"/>
      </a:dk2>
      <a:lt2>
        <a:srgbClr val="FFFFFF"/>
      </a:lt2>
      <a:accent1>
        <a:srgbClr val="1D8DB0"/>
      </a:accent1>
      <a:accent2>
        <a:srgbClr val="116E8A"/>
      </a:accent2>
      <a:accent3>
        <a:srgbClr val="52BDEC"/>
      </a:accent3>
      <a:accent4>
        <a:srgbClr val="00407A"/>
      </a:accent4>
      <a:accent5>
        <a:srgbClr val="7F7F7F"/>
      </a:accent5>
      <a:accent6>
        <a:srgbClr val="595959"/>
      </a:accent6>
      <a:hlink>
        <a:srgbClr val="1D8DB0"/>
      </a:hlink>
      <a:folHlink>
        <a:srgbClr val="00407A"/>
      </a:folHlink>
    </a:clrScheme>
    <a:fontScheme name="KULeuven">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16E8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Blank Presentation">
  <a:themeElements>
    <a:clrScheme name="">
      <a:dk1>
        <a:srgbClr val="00446A"/>
      </a:dk1>
      <a:lt1>
        <a:srgbClr val="FFFFFF"/>
      </a:lt1>
      <a:dk2>
        <a:srgbClr val="00446A"/>
      </a:dk2>
      <a:lt2>
        <a:srgbClr val="444444"/>
      </a:lt2>
      <a:accent1>
        <a:srgbClr val="7AC043"/>
      </a:accent1>
      <a:accent2>
        <a:srgbClr val="00669F"/>
      </a:accent2>
      <a:accent3>
        <a:srgbClr val="FFFFFF"/>
      </a:accent3>
      <a:accent4>
        <a:srgbClr val="003959"/>
      </a:accent4>
      <a:accent5>
        <a:srgbClr val="BEDCB0"/>
      </a:accent5>
      <a:accent6>
        <a:srgbClr val="005C90"/>
      </a:accent6>
      <a:hlink>
        <a:srgbClr val="BCDFA1"/>
      </a:hlink>
      <a:folHlink>
        <a:srgbClr val="80A1B5"/>
      </a:folHlink>
    </a:clrScheme>
    <a:fontScheme name="1_Blank Presentation">
      <a:majorFont>
        <a:latin typeface="Helvetica"/>
        <a:ea typeface="Osaka"/>
        <a:cs typeface="Arial"/>
      </a:majorFont>
      <a:minorFont>
        <a:latin typeface="Helvetica"/>
        <a:ea typeface="Osak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ヒラギノ角ゴ Pro W3" pitchFamily="1" charset="-128"/>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1359</TotalTime>
  <Words>2040</Words>
  <Application>Microsoft Office PowerPoint</Application>
  <PresentationFormat>On-screen Show (4:3)</PresentationFormat>
  <Paragraphs>441</Paragraphs>
  <Slides>48</Slides>
  <Notes>21</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48</vt:i4>
      </vt:variant>
    </vt:vector>
  </HeadingPairs>
  <TitlesOfParts>
    <vt:vector size="55" baseType="lpstr">
      <vt:lpstr>1_Blank Presentation</vt:lpstr>
      <vt:lpstr>8_Blank Presentation</vt:lpstr>
      <vt:lpstr>Corporate-KU Leuven-Liggend-Achtergrond Wit</vt:lpstr>
      <vt:lpstr>Default Design</vt:lpstr>
      <vt:lpstr>6_Blank Presentation</vt:lpstr>
      <vt:lpstr>Thème Office</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Proposals under evaluation (Call 9)</vt:lpstr>
      <vt:lpstr>Call 10</vt:lpstr>
      <vt:lpstr>Call 11: Topics under consideration</vt:lpstr>
      <vt:lpstr>PowerPoint Presentation</vt:lpstr>
      <vt:lpstr>Call 11: Timelines</vt:lpstr>
      <vt:lpstr>Call 11: Contact persons</vt:lpstr>
      <vt:lpstr>PowerPoint Presentation</vt:lpstr>
      <vt:lpstr>PowerPoint Presentation</vt:lpstr>
    </vt:vector>
  </TitlesOfParts>
  <Company>Michèle GOLDMAN-BERKENBOOM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Michel Goldman</dc:creator>
  <cp:lastModifiedBy>Goldman Michel ( IMI )</cp:lastModifiedBy>
  <cp:revision>76</cp:revision>
  <cp:lastPrinted>2013-09-04T11:48:08Z</cp:lastPrinted>
  <dcterms:created xsi:type="dcterms:W3CDTF">2013-08-24T15:18:02Z</dcterms:created>
  <dcterms:modified xsi:type="dcterms:W3CDTF">2014-02-06T10:46:57Z</dcterms:modified>
</cp:coreProperties>
</file>