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5" r:id="rId8"/>
    <p:sldId id="261" r:id="rId9"/>
    <p:sldId id="266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AA787-14C3-41F3-BEE4-9D1A2392B7EA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64A40F7D-577D-41F7-ADE8-D79DE297538C}">
      <dgm:prSet phldrT="[Text]"/>
      <dgm:spPr/>
      <dgm:t>
        <a:bodyPr/>
        <a:lstStyle/>
        <a:p>
          <a:r>
            <a:rPr lang="hr-HR" b="1" dirty="0" err="1" smtClean="0">
              <a:latin typeface="Comic Sans MS" panose="030F0702030302020204" pitchFamily="66" charset="0"/>
            </a:rPr>
            <a:t>Chilli</a:t>
          </a:r>
          <a:r>
            <a:rPr lang="hr-HR" b="1" dirty="0" smtClean="0">
              <a:latin typeface="Comic Sans MS" panose="030F0702030302020204" pitchFamily="66" charset="0"/>
            </a:rPr>
            <a:t> </a:t>
          </a:r>
          <a:r>
            <a:rPr lang="hr-HR" b="1" dirty="0" err="1" smtClean="0">
              <a:latin typeface="Comic Sans MS" panose="030F0702030302020204" pitchFamily="66" charset="0"/>
            </a:rPr>
            <a:t>pepper</a:t>
          </a:r>
          <a:endParaRPr lang="hr-HR" b="1" dirty="0" smtClean="0">
            <a:latin typeface="Comic Sans MS" panose="030F0702030302020204" pitchFamily="66" charset="0"/>
          </a:endParaRPr>
        </a:p>
        <a:p>
          <a:r>
            <a:rPr lang="hr-HR" b="1" dirty="0" smtClean="0">
              <a:latin typeface="Comic Sans MS" panose="030F0702030302020204" pitchFamily="66" charset="0"/>
            </a:rPr>
            <a:t>(m)</a:t>
          </a:r>
          <a:endParaRPr lang="hr-HR" b="1" dirty="0">
            <a:latin typeface="Comic Sans MS" panose="030F0702030302020204" pitchFamily="66" charset="0"/>
          </a:endParaRPr>
        </a:p>
      </dgm:t>
    </dgm:pt>
    <dgm:pt modelId="{90BFB96F-BD1F-4177-A1E0-A272F1FFD0AF}" type="parTrans" cxnId="{C7234CB2-D044-4A09-8D1E-B69B7D81FDB1}">
      <dgm:prSet/>
      <dgm:spPr/>
      <dgm:t>
        <a:bodyPr/>
        <a:lstStyle/>
        <a:p>
          <a:endParaRPr lang="hr-HR"/>
        </a:p>
      </dgm:t>
    </dgm:pt>
    <dgm:pt modelId="{462D0D61-BDCA-4EC6-8DF9-0D6811C49655}" type="sibTrans" cxnId="{C7234CB2-D044-4A09-8D1E-B69B7D81FDB1}">
      <dgm:prSet/>
      <dgm:spPr/>
      <dgm:t>
        <a:bodyPr/>
        <a:lstStyle/>
        <a:p>
          <a:endParaRPr lang="hr-HR"/>
        </a:p>
      </dgm:t>
    </dgm:pt>
    <dgm:pt modelId="{26AE817E-6808-4053-A54C-206FC4D291F3}">
      <dgm:prSet phldrT="[Text]"/>
      <dgm:spPr/>
      <dgm:t>
        <a:bodyPr/>
        <a:lstStyle/>
        <a:p>
          <a:r>
            <a:rPr lang="hr-HR" b="1" dirty="0" smtClean="0">
              <a:latin typeface="Comic Sans MS" panose="030F0702030302020204" pitchFamily="66" charset="0"/>
            </a:rPr>
            <a:t>Indigo</a:t>
          </a:r>
        </a:p>
        <a:p>
          <a:r>
            <a:rPr lang="hr-HR" b="1" dirty="0" smtClean="0">
              <a:latin typeface="Comic Sans MS" panose="030F0702030302020204" pitchFamily="66" charset="0"/>
            </a:rPr>
            <a:t>(</a:t>
          </a:r>
          <a:r>
            <a:rPr lang="en-US" b="1" dirty="0" err="1" smtClean="0">
              <a:solidFill>
                <a:schemeClr val="bg1"/>
              </a:solidFill>
              <a:latin typeface="Comic Sans MS" panose="030F0702030302020204" pitchFamily="66" charset="0"/>
            </a:rPr>
            <a:t>m</a:t>
          </a:r>
          <a:r>
            <a:rPr lang="en-US" b="1" baseline="-25000" dirty="0" err="1" smtClean="0">
              <a:solidFill>
                <a:schemeClr val="bg1"/>
              </a:solidFill>
              <a:latin typeface="Comic Sans MS" panose="030F0702030302020204" pitchFamily="66" charset="0"/>
            </a:rPr>
            <a:t>R</a:t>
          </a:r>
          <a:r>
            <a:rPr lang="hr-HR" b="1" baseline="0" dirty="0" smtClean="0">
              <a:solidFill>
                <a:schemeClr val="bg1"/>
              </a:solidFill>
              <a:latin typeface="Comic Sans MS" panose="030F0702030302020204" pitchFamily="66" charset="0"/>
            </a:rPr>
            <a:t>)</a:t>
          </a:r>
          <a:endParaRPr lang="hr-HR" b="1" baseline="0" dirty="0">
            <a:solidFill>
              <a:schemeClr val="bg1"/>
            </a:solidFill>
            <a:latin typeface="Comic Sans MS" panose="030F0702030302020204" pitchFamily="66" charset="0"/>
          </a:endParaRPr>
        </a:p>
      </dgm:t>
    </dgm:pt>
    <dgm:pt modelId="{15C645B3-20FB-494C-B818-C125951F1223}" type="parTrans" cxnId="{455D07DA-C33F-4130-8EF6-096AEB8F29AF}">
      <dgm:prSet/>
      <dgm:spPr/>
      <dgm:t>
        <a:bodyPr/>
        <a:lstStyle/>
        <a:p>
          <a:endParaRPr lang="hr-HR"/>
        </a:p>
      </dgm:t>
    </dgm:pt>
    <dgm:pt modelId="{E6DF9EA7-27D2-4673-9FA0-3D9867703B16}" type="sibTrans" cxnId="{455D07DA-C33F-4130-8EF6-096AEB8F29AF}">
      <dgm:prSet/>
      <dgm:spPr/>
      <dgm:t>
        <a:bodyPr/>
        <a:lstStyle/>
        <a:p>
          <a:endParaRPr lang="hr-HR"/>
        </a:p>
      </dgm:t>
    </dgm:pt>
    <dgm:pt modelId="{4C07BD07-312D-4995-BC5B-81BE44E2F79E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  <a:latin typeface="Comic Sans MS" panose="030F0702030302020204" pitchFamily="66" charset="0"/>
            </a:rPr>
            <a:t>Standard</a:t>
          </a:r>
        </a:p>
        <a:p>
          <a:r>
            <a:rPr lang="hr-HR" b="1" dirty="0" err="1" smtClean="0">
              <a:solidFill>
                <a:schemeClr val="tx1"/>
              </a:solidFill>
              <a:latin typeface="Comic Sans MS" panose="030F0702030302020204" pitchFamily="66" charset="0"/>
            </a:rPr>
            <a:t>capsaicin</a:t>
          </a:r>
          <a:endParaRPr lang="hr-HR" b="1" dirty="0" smtClean="0">
            <a:solidFill>
              <a:schemeClr val="tx1"/>
            </a:solidFill>
            <a:latin typeface="Comic Sans MS" panose="030F0702030302020204" pitchFamily="66" charset="0"/>
          </a:endParaRPr>
        </a:p>
        <a:p>
          <a:r>
            <a:rPr lang="hr-HR" b="1" dirty="0" smtClean="0">
              <a:solidFill>
                <a:schemeClr val="tx1"/>
              </a:solidFill>
              <a:latin typeface="Comic Sans MS" panose="030F0702030302020204" pitchFamily="66" charset="0"/>
            </a:rPr>
            <a:t>(</a:t>
          </a:r>
          <a:r>
            <a:rPr lang="en-US" b="1" dirty="0" err="1" smtClean="0">
              <a:solidFill>
                <a:schemeClr val="tx1"/>
              </a:solidFill>
              <a:latin typeface="Comic Sans MS" panose="030F0702030302020204" pitchFamily="66" charset="0"/>
            </a:rPr>
            <a:t>m</a:t>
          </a:r>
          <a:r>
            <a:rPr lang="en-US" b="1" baseline="-25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X</a:t>
          </a:r>
          <a:r>
            <a:rPr lang="en-US" b="1" baseline="30000" dirty="0" err="1" smtClean="0">
              <a:solidFill>
                <a:schemeClr val="tx1"/>
              </a:solidFill>
              <a:latin typeface="Comic Sans MS" panose="030F0702030302020204" pitchFamily="66" charset="0"/>
            </a:rPr>
            <a:t>add</a:t>
          </a:r>
          <a:r>
            <a:rPr lang="hr-HR" b="1" dirty="0" smtClean="0">
              <a:solidFill>
                <a:schemeClr val="tx1"/>
              </a:solidFill>
              <a:latin typeface="Comic Sans MS" panose="030F0702030302020204" pitchFamily="66" charset="0"/>
            </a:rPr>
            <a:t>)</a:t>
          </a:r>
          <a:endParaRPr lang="hr-HR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6B55AA3-D529-4564-BD18-CA3EC4617D48}" type="parTrans" cxnId="{93D028F6-72DE-40D4-A069-45C294A8659F}">
      <dgm:prSet/>
      <dgm:spPr/>
      <dgm:t>
        <a:bodyPr/>
        <a:lstStyle/>
        <a:p>
          <a:endParaRPr lang="hr-HR"/>
        </a:p>
      </dgm:t>
    </dgm:pt>
    <dgm:pt modelId="{0093AD11-B0B3-4117-98EA-BB26451D1A65}" type="sibTrans" cxnId="{93D028F6-72DE-40D4-A069-45C294A8659F}">
      <dgm:prSet/>
      <dgm:spPr/>
      <dgm:t>
        <a:bodyPr/>
        <a:lstStyle/>
        <a:p>
          <a:endParaRPr lang="hr-HR"/>
        </a:p>
      </dgm:t>
    </dgm:pt>
    <dgm:pt modelId="{9598CD1D-BC05-4C40-B90E-BA123A3A94F4}">
      <dgm:prSet phldrT="[Text]" custT="1"/>
      <dgm:spPr/>
      <dgm:t>
        <a:bodyPr/>
        <a:lstStyle/>
        <a:p>
          <a:r>
            <a:rPr lang="hr-HR" sz="1800" b="1" dirty="0" err="1" smtClean="0">
              <a:latin typeface="Comic Sans MS" panose="030F0702030302020204" pitchFamily="66" charset="0"/>
            </a:rPr>
            <a:t>Square-Wave</a:t>
          </a:r>
          <a:r>
            <a:rPr lang="hr-HR" sz="1800" b="1" dirty="0" smtClean="0">
              <a:latin typeface="Comic Sans MS" panose="030F0702030302020204" pitchFamily="66" charset="0"/>
            </a:rPr>
            <a:t> </a:t>
          </a:r>
          <a:r>
            <a:rPr lang="hr-HR" sz="1800" b="1" dirty="0" err="1" smtClean="0">
              <a:latin typeface="Comic Sans MS" panose="030F0702030302020204" pitchFamily="66" charset="0"/>
            </a:rPr>
            <a:t>Voltammetry</a:t>
          </a:r>
          <a:endParaRPr lang="hr-HR" sz="1800" b="1" dirty="0">
            <a:latin typeface="Comic Sans MS" panose="030F0702030302020204" pitchFamily="66" charset="0"/>
          </a:endParaRPr>
        </a:p>
      </dgm:t>
    </dgm:pt>
    <dgm:pt modelId="{04BB5BF6-AF8C-4745-A7B8-9B1E4B9FBD42}" type="parTrans" cxnId="{F5909629-5E03-4C98-B6CA-AED0FDD29320}">
      <dgm:prSet/>
      <dgm:spPr/>
      <dgm:t>
        <a:bodyPr/>
        <a:lstStyle/>
        <a:p>
          <a:endParaRPr lang="hr-HR"/>
        </a:p>
      </dgm:t>
    </dgm:pt>
    <dgm:pt modelId="{207F20BD-84C8-4A21-8292-9D608463FA92}" type="sibTrans" cxnId="{F5909629-5E03-4C98-B6CA-AED0FDD29320}">
      <dgm:prSet/>
      <dgm:spPr/>
      <dgm:t>
        <a:bodyPr/>
        <a:lstStyle/>
        <a:p>
          <a:endParaRPr lang="hr-HR"/>
        </a:p>
      </dgm:t>
    </dgm:pt>
    <dgm:pt modelId="{A7DA23D1-4CD6-4EB6-B471-8A772EFED860}" type="pres">
      <dgm:prSet presAssocID="{104AA787-14C3-41F3-BEE4-9D1A2392B7E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1063C9-1D91-495E-9DF1-723EE3FAED51}" type="pres">
      <dgm:prSet presAssocID="{104AA787-14C3-41F3-BEE4-9D1A2392B7EA}" presName="ellipse" presStyleLbl="trBgShp" presStyleIdx="0" presStyleCnt="1"/>
      <dgm:spPr/>
    </dgm:pt>
    <dgm:pt modelId="{4AE31B93-7245-4305-BE08-EBDEEEB79657}" type="pres">
      <dgm:prSet presAssocID="{104AA787-14C3-41F3-BEE4-9D1A2392B7EA}" presName="arrow1" presStyleLbl="fgShp" presStyleIdx="0" presStyleCnt="1"/>
      <dgm:spPr/>
    </dgm:pt>
    <dgm:pt modelId="{6087F0C5-D5BC-48A8-B290-27D7F11B5D84}" type="pres">
      <dgm:prSet presAssocID="{104AA787-14C3-41F3-BEE4-9D1A2392B7EA}" presName="rectangle" presStyleLbl="revTx" presStyleIdx="0" presStyleCnt="1" custScaleX="88800" custScaleY="45533" custLinFactNeighborX="1717" custLinFactNeighborY="-346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F764B4-E560-4B8D-A81B-3D28911AB16C}" type="pres">
      <dgm:prSet presAssocID="{26AE817E-6808-4053-A54C-206FC4D291F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0F22A2A-683D-43AC-8668-3C38348E6874}" type="pres">
      <dgm:prSet presAssocID="{4C07BD07-312D-4995-BC5B-81BE44E2F79E}" presName="item2" presStyleLbl="node1" presStyleIdx="1" presStyleCnt="3" custLinFactNeighborX="159" custLinFactNeighborY="49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4AF363-3D0C-4C93-AE7B-AEF06162ECD5}" type="pres">
      <dgm:prSet presAssocID="{9598CD1D-BC05-4C40-B90E-BA123A3A94F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FE93E1-D560-4557-BFB3-C34EDE9553C0}" type="pres">
      <dgm:prSet presAssocID="{104AA787-14C3-41F3-BEE4-9D1A2392B7EA}" presName="funnel" presStyleLbl="trAlignAcc1" presStyleIdx="0" presStyleCnt="1" custLinFactNeighborX="237" custLinFactNeighborY="610"/>
      <dgm:spPr/>
    </dgm:pt>
  </dgm:ptLst>
  <dgm:cxnLst>
    <dgm:cxn modelId="{9572502D-3CD1-4809-99A2-09505B4CC6F5}" type="presOf" srcId="{4C07BD07-312D-4995-BC5B-81BE44E2F79E}" destId="{92F764B4-E560-4B8D-A81B-3D28911AB16C}" srcOrd="0" destOrd="0" presId="urn:microsoft.com/office/officeart/2005/8/layout/funnel1"/>
    <dgm:cxn modelId="{26E47E54-E223-4EEF-A379-A1B53A04B46D}" type="presOf" srcId="{64A40F7D-577D-41F7-ADE8-D79DE297538C}" destId="{094AF363-3D0C-4C93-AE7B-AEF06162ECD5}" srcOrd="0" destOrd="0" presId="urn:microsoft.com/office/officeart/2005/8/layout/funnel1"/>
    <dgm:cxn modelId="{AA9D9C49-5FB6-4328-9164-F20251B43B4C}" type="presOf" srcId="{26AE817E-6808-4053-A54C-206FC4D291F3}" destId="{B0F22A2A-683D-43AC-8668-3C38348E6874}" srcOrd="0" destOrd="0" presId="urn:microsoft.com/office/officeart/2005/8/layout/funnel1"/>
    <dgm:cxn modelId="{5D6908E6-BC1E-4258-9422-D6D41CF05BE5}" type="presOf" srcId="{9598CD1D-BC05-4C40-B90E-BA123A3A94F4}" destId="{6087F0C5-D5BC-48A8-B290-27D7F11B5D84}" srcOrd="0" destOrd="0" presId="urn:microsoft.com/office/officeart/2005/8/layout/funnel1"/>
    <dgm:cxn modelId="{9E06DF1F-DD6A-460F-9F65-39C5530F6F52}" type="presOf" srcId="{104AA787-14C3-41F3-BEE4-9D1A2392B7EA}" destId="{A7DA23D1-4CD6-4EB6-B471-8A772EFED860}" srcOrd="0" destOrd="0" presId="urn:microsoft.com/office/officeart/2005/8/layout/funnel1"/>
    <dgm:cxn modelId="{455D07DA-C33F-4130-8EF6-096AEB8F29AF}" srcId="{104AA787-14C3-41F3-BEE4-9D1A2392B7EA}" destId="{26AE817E-6808-4053-A54C-206FC4D291F3}" srcOrd="1" destOrd="0" parTransId="{15C645B3-20FB-494C-B818-C125951F1223}" sibTransId="{E6DF9EA7-27D2-4673-9FA0-3D9867703B16}"/>
    <dgm:cxn modelId="{F5909629-5E03-4C98-B6CA-AED0FDD29320}" srcId="{104AA787-14C3-41F3-BEE4-9D1A2392B7EA}" destId="{9598CD1D-BC05-4C40-B90E-BA123A3A94F4}" srcOrd="3" destOrd="0" parTransId="{04BB5BF6-AF8C-4745-A7B8-9B1E4B9FBD42}" sibTransId="{207F20BD-84C8-4A21-8292-9D608463FA92}"/>
    <dgm:cxn modelId="{C7234CB2-D044-4A09-8D1E-B69B7D81FDB1}" srcId="{104AA787-14C3-41F3-BEE4-9D1A2392B7EA}" destId="{64A40F7D-577D-41F7-ADE8-D79DE297538C}" srcOrd="0" destOrd="0" parTransId="{90BFB96F-BD1F-4177-A1E0-A272F1FFD0AF}" sibTransId="{462D0D61-BDCA-4EC6-8DF9-0D6811C49655}"/>
    <dgm:cxn modelId="{93D028F6-72DE-40D4-A069-45C294A8659F}" srcId="{104AA787-14C3-41F3-BEE4-9D1A2392B7EA}" destId="{4C07BD07-312D-4995-BC5B-81BE44E2F79E}" srcOrd="2" destOrd="0" parTransId="{36B55AA3-D529-4564-BD18-CA3EC4617D48}" sibTransId="{0093AD11-B0B3-4117-98EA-BB26451D1A65}"/>
    <dgm:cxn modelId="{762A1D34-9FD6-4781-99DE-6C42641CD824}" type="presParOf" srcId="{A7DA23D1-4CD6-4EB6-B471-8A772EFED860}" destId="{A31063C9-1D91-495E-9DF1-723EE3FAED51}" srcOrd="0" destOrd="0" presId="urn:microsoft.com/office/officeart/2005/8/layout/funnel1"/>
    <dgm:cxn modelId="{7A3FD7E0-EF9D-42F7-A0FC-122F0BA84356}" type="presParOf" srcId="{A7DA23D1-4CD6-4EB6-B471-8A772EFED860}" destId="{4AE31B93-7245-4305-BE08-EBDEEEB79657}" srcOrd="1" destOrd="0" presId="urn:microsoft.com/office/officeart/2005/8/layout/funnel1"/>
    <dgm:cxn modelId="{54E0814D-0AE4-4489-ADCB-4299F5A0F5C2}" type="presParOf" srcId="{A7DA23D1-4CD6-4EB6-B471-8A772EFED860}" destId="{6087F0C5-D5BC-48A8-B290-27D7F11B5D84}" srcOrd="2" destOrd="0" presId="urn:microsoft.com/office/officeart/2005/8/layout/funnel1"/>
    <dgm:cxn modelId="{AFCEB1F8-83CE-4D56-9F47-B5E6A532DD36}" type="presParOf" srcId="{A7DA23D1-4CD6-4EB6-B471-8A772EFED860}" destId="{92F764B4-E560-4B8D-A81B-3D28911AB16C}" srcOrd="3" destOrd="0" presId="urn:microsoft.com/office/officeart/2005/8/layout/funnel1"/>
    <dgm:cxn modelId="{AF67AA29-6DAB-4837-8E19-8978CE2E7637}" type="presParOf" srcId="{A7DA23D1-4CD6-4EB6-B471-8A772EFED860}" destId="{B0F22A2A-683D-43AC-8668-3C38348E6874}" srcOrd="4" destOrd="0" presId="urn:microsoft.com/office/officeart/2005/8/layout/funnel1"/>
    <dgm:cxn modelId="{7454FAC4-2F8E-483B-BEF9-97E847415059}" type="presParOf" srcId="{A7DA23D1-4CD6-4EB6-B471-8A772EFED860}" destId="{094AF363-3D0C-4C93-AE7B-AEF06162ECD5}" srcOrd="5" destOrd="0" presId="urn:microsoft.com/office/officeart/2005/8/layout/funnel1"/>
    <dgm:cxn modelId="{DDC05152-818F-46F6-99C5-F2A67E287D26}" type="presParOf" srcId="{A7DA23D1-4CD6-4EB6-B471-8A772EFED860}" destId="{DCFE93E1-D560-4557-BFB3-C34EDE9553C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571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82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09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85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9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02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82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50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00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0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87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61D4-5E22-4880-A30A-8CEE8EFF00D4}" type="datetimeFigureOut">
              <a:rPr lang="hr-HR" smtClean="0"/>
              <a:t>16.2.2016.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4D78-F35E-45E1-8286-4514515296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45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liworld.com/factfile/scoville-scale-of-hot-sauces.as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184" y="3436976"/>
            <a:ext cx="8504251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pPr algn="ctr"/>
            <a:r>
              <a:rPr lang="hr-HR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Lara Čižmek</a:t>
            </a:r>
            <a:r>
              <a:rPr lang="hr-H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1,*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, Šebojka Komorsky-Lovrić</a:t>
            </a:r>
            <a:r>
              <a:rPr lang="hr-H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1</a:t>
            </a:r>
            <a:r>
              <a:rPr lang="hr-H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, Ivana Novak Jovanović</a:t>
            </a:r>
            <a:r>
              <a:rPr lang="hr-HR" sz="20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2</a:t>
            </a:r>
            <a:endParaRPr lang="hr-HR" sz="5400" b="1" baseline="30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  <a:cs typeface="MinionPro-BoldSubh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040" y="4265186"/>
            <a:ext cx="437562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200" b="1" baseline="30000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1</a:t>
            </a:r>
            <a:r>
              <a:rPr lang="hr-HR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Ruđer Bošković Institute, </a:t>
            </a:r>
            <a:r>
              <a:rPr lang="hr-HR" sz="1200" b="1" dirty="0" err="1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Bijenička</a:t>
            </a:r>
            <a:r>
              <a:rPr lang="hr-HR" sz="1200" b="1" dirty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 </a:t>
            </a:r>
            <a:r>
              <a:rPr lang="hr-HR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54, Zagreb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*Email: lcizmek@irb.hr</a:t>
            </a:r>
            <a:endParaRPr lang="hr-HR" sz="1200" b="1" dirty="0">
              <a:solidFill>
                <a:srgbClr val="231F2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MinionPro-BoldSub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6516" y="2272120"/>
            <a:ext cx="9589589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2000"/>
              </a:prstClr>
            </a:outerShdw>
            <a:softEdge rad="63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Quantification of </a:t>
            </a:r>
            <a:r>
              <a:rPr lang="en-US" sz="28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capsaicinoids</a:t>
            </a:r>
            <a:r>
              <a:rPr lang="en-US" sz="28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hot pepper samples using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voltammetry of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microparticles</a:t>
            </a:r>
            <a:endParaRPr lang="en-US" sz="2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" y="4344377"/>
            <a:ext cx="667628" cy="4633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4587" y="990982"/>
            <a:ext cx="553549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XI Meeting of Young Chemical Engineers</a:t>
            </a:r>
          </a:p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Faculty of Chemical Engineering and Technology</a:t>
            </a:r>
          </a:p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18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th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and 19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th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 February 2016, Zagreb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4" b="16998"/>
          <a:stretch/>
        </p:blipFill>
        <p:spPr>
          <a:xfrm>
            <a:off x="1822068" y="1106364"/>
            <a:ext cx="2672663" cy="692567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effectLst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"/>
          <a:stretch/>
        </p:blipFill>
        <p:spPr>
          <a:xfrm>
            <a:off x="7877572" y="4108953"/>
            <a:ext cx="3288698" cy="12818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24122" y="4949438"/>
            <a:ext cx="2342148" cy="3387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Croatian Science Foundation </a:t>
            </a:r>
            <a:endParaRPr lang="en-US" sz="1200" b="1" dirty="0">
              <a:solidFill>
                <a:srgbClr val="231F2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MinionPro-BoldSubh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" y="5118399"/>
            <a:ext cx="671354" cy="40420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84345" y="5118399"/>
            <a:ext cx="6393227" cy="3387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baseline="30000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2</a:t>
            </a:r>
            <a:r>
              <a:rPr lang="en-US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Institute for Medical Research and Occupational Health, </a:t>
            </a:r>
            <a:r>
              <a:rPr lang="en-US" sz="1200" b="1" dirty="0" err="1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Ksaverska</a:t>
            </a:r>
            <a:r>
              <a:rPr lang="en-US" sz="1200" b="1" dirty="0" smtClean="0">
                <a:solidFill>
                  <a:srgbClr val="231F2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MinionPro-BoldSubh"/>
              </a:rPr>
              <a:t> 2, Zagreb</a:t>
            </a:r>
          </a:p>
        </p:txBody>
      </p:sp>
    </p:spTree>
    <p:extLst>
      <p:ext uri="{BB962C8B-B14F-4D97-AF65-F5344CB8AC3E}">
        <p14:creationId xmlns:p14="http://schemas.microsoft.com/office/powerpoint/2010/main" val="34569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35" y="3903479"/>
            <a:ext cx="4804185" cy="276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5" y="3922956"/>
            <a:ext cx="4820400" cy="2754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61" y="781414"/>
            <a:ext cx="4820400" cy="2785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5" y="799068"/>
            <a:ext cx="4820400" cy="2767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641" y="511799"/>
            <a:ext cx="33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Red </a:t>
            </a:r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Savina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(SHU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350000 –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577000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3395" y="490542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Habanero</a:t>
            </a:r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Orange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(SHU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150000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–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325000)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565" y="3601078"/>
            <a:ext cx="2954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Fatalli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(SHU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125000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–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400000)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0128" y="3583951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Carolina</a:t>
            </a:r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Cayenne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(SHU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100000 </a:t>
            </a:r>
            <a:r>
              <a:rPr lang="hr-HR" sz="1400" b="1" i="1" dirty="0">
                <a:solidFill>
                  <a:srgbClr val="C00000"/>
                </a:solidFill>
                <a:latin typeface="Comic Sans MS" panose="030F0702030302020204" pitchFamily="66" charset="0"/>
              </a:rPr>
              <a:t>– 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125000)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4" y="813201"/>
            <a:ext cx="4819958" cy="2768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02641" y="511799"/>
            <a:ext cx="2730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Jalapeno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(SHU 2500 – 5000)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35" y="777011"/>
            <a:ext cx="4804185" cy="27684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98960" y="49589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Ancho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(SHU 1000 – 2000)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84" y="3908854"/>
            <a:ext cx="4820400" cy="2768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051222" y="3595702"/>
            <a:ext cx="3951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Hungarian</a:t>
            </a:r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Wax</a:t>
            </a:r>
            <a:r>
              <a:rPr lang="hr-HR" sz="1400" b="1" i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i="1" u="sng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Pepper</a:t>
            </a:r>
            <a:r>
              <a:rPr lang="hr-HR" sz="1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(SHU 1000 – 8000)</a:t>
            </a:r>
            <a:endParaRPr lang="hr-HR" sz="1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TextBox 38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Oval 55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66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22" grpId="0"/>
      <p:bldP spid="22" grpId="1"/>
      <p:bldP spid="33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716" y="674610"/>
            <a:ext cx="117497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Comparison of 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experimentally calculated</a:t>
            </a:r>
            <a:r>
              <a:rPr lang="hr-HR" sz="20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Scoville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Heat Units </a:t>
            </a:r>
            <a:r>
              <a:rPr lang="en-US" sz="2000" b="1" dirty="0" smtClean="0">
                <a:ln/>
                <a:solidFill>
                  <a:srgbClr val="C00000"/>
                </a:solidFill>
                <a:latin typeface="Comic Sans MS" panose="030F0702030302020204" pitchFamily="66" charset="0"/>
              </a:rPr>
              <a:t> and from </a:t>
            </a:r>
            <a:r>
              <a:rPr lang="en-US" sz="20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literature data</a:t>
            </a:r>
            <a:endParaRPr lang="en-US" sz="20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094" y="5923079"/>
            <a:ext cx="627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Fig</a:t>
            </a:r>
            <a:r>
              <a:rPr lang="hr-HR" sz="1200" b="1" dirty="0" smtClean="0">
                <a:latin typeface="Comic Sans MS" panose="030F0702030302020204" pitchFamily="66" charset="0"/>
              </a:rPr>
              <a:t>ure </a:t>
            </a:r>
            <a:r>
              <a:rPr lang="hr-HR" sz="1200" b="1" dirty="0">
                <a:latin typeface="Comic Sans MS" panose="030F0702030302020204" pitchFamily="66" charset="0"/>
              </a:rPr>
              <a:t>9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Correlation between literature da</a:t>
            </a:r>
            <a:r>
              <a:rPr lang="hr-HR" sz="1200" dirty="0" smtClean="0">
                <a:latin typeface="Comic Sans MS" panose="030F0702030302020204" pitchFamily="66" charset="0"/>
              </a:rPr>
              <a:t>t</a:t>
            </a:r>
            <a:r>
              <a:rPr lang="en-US" sz="1200" dirty="0" smtClean="0">
                <a:latin typeface="Comic Sans MS" panose="030F0702030302020204" pitchFamily="66" charset="0"/>
              </a:rPr>
              <a:t>a and experimental results</a:t>
            </a:r>
            <a:r>
              <a:rPr lang="hr-HR" sz="1200" dirty="0" smtClean="0">
                <a:latin typeface="Comic Sans MS" panose="030F0702030302020204" pitchFamily="66" charset="0"/>
              </a:rPr>
              <a:t> for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>
                <a:latin typeface="Comic Sans MS" panose="030F0702030302020204" pitchFamily="66" charset="0"/>
              </a:rPr>
              <a:t>Scoville</a:t>
            </a:r>
            <a:r>
              <a:rPr lang="en-US" sz="1200" dirty="0">
                <a:latin typeface="Comic Sans MS" panose="030F0702030302020204" pitchFamily="66" charset="0"/>
              </a:rPr>
              <a:t> Heat Units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en-US" sz="1200" dirty="0" smtClean="0">
                <a:latin typeface="Comic Sans MS" panose="030F0702030302020204" pitchFamily="66" charset="0"/>
              </a:rPr>
              <a:t> peppers</a:t>
            </a:r>
            <a:r>
              <a:rPr lang="hr-HR" sz="1200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6098" y="1306900"/>
            <a:ext cx="3757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latin typeface="Comic Sans MS" panose="030F0702030302020204" pitchFamily="66" charset="0"/>
              </a:rPr>
              <a:t>Table 3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Scoville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>
                <a:latin typeface="Comic Sans MS" panose="030F0702030302020204" pitchFamily="66" charset="0"/>
              </a:rPr>
              <a:t>Heat Units </a:t>
            </a:r>
            <a:r>
              <a:rPr lang="hr-HR" sz="1200" dirty="0" smtClean="0">
                <a:latin typeface="Comic Sans MS" panose="030F0702030302020204" pitchFamily="66" charset="0"/>
              </a:rPr>
              <a:t>for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tested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peppers</a:t>
            </a:r>
            <a:r>
              <a:rPr lang="hr-HR" sz="1200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23664"/>
              </p:ext>
            </p:extLst>
          </p:nvPr>
        </p:nvGraphicFramePr>
        <p:xfrm>
          <a:off x="7829174" y="1741009"/>
          <a:ext cx="3985837" cy="4886325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1466836"/>
                <a:gridCol w="1090790"/>
                <a:gridCol w="1428211"/>
              </a:tblGrid>
              <a:tr h="489296">
                <a:tc>
                  <a:txBody>
                    <a:bodyPr/>
                    <a:lstStyle/>
                    <a:p>
                      <a:pPr algn="l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SHU</a:t>
                      </a:r>
                      <a:r>
                        <a:rPr lang="hr-HR" sz="1400" u="none" strike="noStrike" baseline="-25000">
                          <a:effectLst/>
                          <a:latin typeface="Comic Sans MS" panose="030F0702030302020204" pitchFamily="66" charset="0"/>
                        </a:rPr>
                        <a:t>literature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SHU</a:t>
                      </a:r>
                      <a:r>
                        <a:rPr lang="hr-HR" sz="1400" u="none" strike="noStrike" baseline="-25000">
                          <a:effectLst/>
                          <a:latin typeface="Comic Sans MS" panose="030F0702030302020204" pitchFamily="66" charset="0"/>
                        </a:rPr>
                        <a:t>experimental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 err="1">
                          <a:effectLst/>
                          <a:latin typeface="Comic Sans MS" panose="030F0702030302020204" pitchFamily="66" charset="0"/>
                        </a:rPr>
                        <a:t>Bhut</a:t>
                      </a: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400" u="none" strike="noStrike" dirty="0" err="1">
                          <a:effectLst/>
                          <a:latin typeface="Comic Sans MS" panose="030F0702030302020204" pitchFamily="66" charset="0"/>
                        </a:rPr>
                        <a:t>Joloki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960713.5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1126361.7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Red </a:t>
                      </a:r>
                      <a:r>
                        <a:rPr lang="hr-HR" sz="1400" u="none" strike="noStrike" dirty="0" err="1">
                          <a:effectLst/>
                          <a:latin typeface="Comic Sans MS" panose="030F0702030302020204" pitchFamily="66" charset="0"/>
                        </a:rPr>
                        <a:t>Savina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463500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471552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 err="1">
                          <a:effectLst/>
                          <a:latin typeface="Comic Sans MS" panose="030F0702030302020204" pitchFamily="66" charset="0"/>
                        </a:rPr>
                        <a:t>Fatalli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400000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436910.62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Habanero Orange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237500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418640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Carolina Cayenne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112000.5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 smtClean="0">
                          <a:effectLst/>
                          <a:latin typeface="Comic Sans MS" panose="030F0702030302020204" pitchFamily="66" charset="0"/>
                        </a:rPr>
                        <a:t>216351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 err="1">
                          <a:effectLst/>
                          <a:latin typeface="Comic Sans MS" panose="030F0702030302020204" pitchFamily="66" charset="0"/>
                        </a:rPr>
                        <a:t>Jalapeno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2500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547913.5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Ancho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>
                          <a:effectLst/>
                          <a:latin typeface="Comic Sans MS" panose="030F0702030302020204" pitchFamily="66" charset="0"/>
                        </a:rPr>
                        <a:t>1500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479659.6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89296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Hungarian</a:t>
                      </a:r>
                      <a:r>
                        <a:rPr lang="hr-HR" sz="1400" u="none" strike="noStrike" dirty="0" smtClean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400" u="none" strike="noStrike" dirty="0" err="1" smtClean="0">
                          <a:effectLst/>
                          <a:latin typeface="Comic Sans MS" panose="030F0702030302020204" pitchFamily="66" charset="0"/>
                        </a:rPr>
                        <a:t>Wax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4500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hr-HR" sz="1400" u="none" strike="noStrike" dirty="0">
                          <a:effectLst/>
                          <a:latin typeface="Comic Sans MS" panose="030F0702030302020204" pitchFamily="66" charset="0"/>
                        </a:rPr>
                        <a:t>316740.78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7801739" y="2250188"/>
            <a:ext cx="3936375" cy="28261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entagon 34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xtBox 35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1772" r="1549" b="1884"/>
          <a:stretch/>
        </p:blipFill>
        <p:spPr>
          <a:xfrm>
            <a:off x="523524" y="1965676"/>
            <a:ext cx="6610662" cy="3957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1087" r="899" b="1919"/>
          <a:stretch/>
        </p:blipFill>
        <p:spPr>
          <a:xfrm>
            <a:off x="523524" y="1965675"/>
            <a:ext cx="6678118" cy="39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4010" y="511984"/>
            <a:ext cx="178451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Conclusion</a:t>
            </a:r>
            <a:endParaRPr lang="en-US" sz="24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011" y="5701551"/>
            <a:ext cx="11307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omic Sans MS" panose="030F0702030302020204" pitchFamily="66" charset="0"/>
              </a:rPr>
              <a:t>The </a:t>
            </a:r>
            <a:r>
              <a:rPr lang="en-US" sz="1400" dirty="0">
                <a:latin typeface="Comic Sans MS" panose="030F0702030302020204" pitchFamily="66" charset="0"/>
              </a:rPr>
              <a:t>use of a standard addition method based </a:t>
            </a:r>
            <a:r>
              <a:rPr lang="en-US" sz="1400" dirty="0" smtClean="0">
                <a:latin typeface="Comic Sans MS" panose="030F0702030302020204" pitchFamily="66" charset="0"/>
              </a:rPr>
              <a:t>on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SQWV </a:t>
            </a:r>
            <a:r>
              <a:rPr lang="en-US" sz="1400" dirty="0">
                <a:latin typeface="Comic Sans MS" panose="030F0702030302020204" pitchFamily="66" charset="0"/>
              </a:rPr>
              <a:t>measurements on sample plus </a:t>
            </a:r>
            <a:r>
              <a:rPr lang="en-US" sz="1400" dirty="0" smtClean="0">
                <a:latin typeface="Comic Sans MS" panose="030F0702030302020204" pitchFamily="66" charset="0"/>
              </a:rPr>
              <a:t>reference-modified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PIGEs </a:t>
            </a:r>
            <a:r>
              <a:rPr lang="en-US" sz="1400" dirty="0">
                <a:latin typeface="Comic Sans MS" panose="030F0702030302020204" pitchFamily="66" charset="0"/>
              </a:rPr>
              <a:t>provide a fast and sensitive procedure for </a:t>
            </a:r>
            <a:r>
              <a:rPr lang="en-US" sz="1400" dirty="0" smtClean="0">
                <a:latin typeface="Comic Sans MS" panose="030F0702030302020204" pitchFamily="66" charset="0"/>
              </a:rPr>
              <a:t>determining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the mass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fraction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of </a:t>
            </a:r>
            <a:r>
              <a:rPr lang="hr-HR" sz="1400" dirty="0" err="1" smtClean="0">
                <a:latin typeface="Comic Sans MS" panose="030F0702030302020204" pitchFamily="66" charset="0"/>
              </a:rPr>
              <a:t>capsaicinoids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in </a:t>
            </a:r>
            <a:r>
              <a:rPr lang="en-US" sz="1400" dirty="0">
                <a:latin typeface="Comic Sans MS" panose="030F0702030302020204" pitchFamily="66" charset="0"/>
              </a:rPr>
              <a:t>solid </a:t>
            </a:r>
            <a:r>
              <a:rPr lang="en-US" sz="1400" dirty="0" smtClean="0">
                <a:latin typeface="Comic Sans MS" panose="030F0702030302020204" pitchFamily="66" charset="0"/>
              </a:rPr>
              <a:t>samples of </a:t>
            </a:r>
            <a:r>
              <a:rPr lang="en-US" sz="1400" dirty="0" err="1" smtClean="0">
                <a:latin typeface="Comic Sans MS" panose="030F0702030302020204" pitchFamily="66" charset="0"/>
              </a:rPr>
              <a:t>chilli</a:t>
            </a:r>
            <a:r>
              <a:rPr lang="en-US" sz="1400" dirty="0" smtClean="0">
                <a:latin typeface="Comic Sans MS" panose="030F0702030302020204" pitchFamily="66" charset="0"/>
              </a:rPr>
              <a:t> peppers.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011" y="2847413"/>
            <a:ext cx="107343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omic Sans MS" panose="030F0702030302020204" pitchFamily="66" charset="0"/>
              </a:rPr>
              <a:t>The method is reproducible and </a:t>
            </a:r>
            <a:r>
              <a:rPr lang="en-US" sz="1400" dirty="0" err="1" smtClean="0">
                <a:latin typeface="Comic Sans MS" panose="030F0702030302020204" pitchFamily="66" charset="0"/>
              </a:rPr>
              <a:t>appli</a:t>
            </a:r>
            <a:r>
              <a:rPr lang="hr-HR" sz="1400" dirty="0" smtClean="0">
                <a:latin typeface="Comic Sans MS" panose="030F0702030302020204" pitchFamily="66" charset="0"/>
              </a:rPr>
              <a:t>c</a:t>
            </a:r>
            <a:r>
              <a:rPr lang="en-US" sz="1400" dirty="0" smtClean="0">
                <a:latin typeface="Comic Sans MS" panose="030F0702030302020204" pitchFamily="66" charset="0"/>
              </a:rPr>
              <a:t>able to samples with higher concentrations of </a:t>
            </a:r>
            <a:r>
              <a:rPr lang="en-US" sz="1400" dirty="0" err="1" smtClean="0">
                <a:latin typeface="Comic Sans MS" panose="030F0702030302020204" pitchFamily="66" charset="0"/>
              </a:rPr>
              <a:t>capsai</a:t>
            </a:r>
            <a:r>
              <a:rPr lang="hr-HR" sz="1400" dirty="0" err="1" smtClean="0">
                <a:latin typeface="Comic Sans MS" panose="030F0702030302020204" pitchFamily="66" charset="0"/>
              </a:rPr>
              <a:t>cinoids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010" y="3479750"/>
            <a:ext cx="1130736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omic Sans MS" panose="030F0702030302020204" pitchFamily="66" charset="0"/>
              </a:rPr>
              <a:t>In samples with lower concentration of capsaicin</a:t>
            </a:r>
            <a:r>
              <a:rPr lang="hr-HR" sz="1400" dirty="0" err="1" smtClean="0">
                <a:latin typeface="Comic Sans MS" panose="030F0702030302020204" pitchFamily="66" charset="0"/>
              </a:rPr>
              <a:t>oids</a:t>
            </a:r>
            <a:r>
              <a:rPr lang="hr-HR" sz="1400" dirty="0" smtClean="0">
                <a:latin typeface="Comic Sans MS" panose="030F0702030302020204" pitchFamily="66" charset="0"/>
              </a:rPr>
              <a:t>, </a:t>
            </a:r>
            <a:r>
              <a:rPr lang="en-US" sz="1400" dirty="0" smtClean="0">
                <a:latin typeface="Comic Sans MS" panose="030F0702030302020204" pitchFamily="66" charset="0"/>
              </a:rPr>
              <a:t>estimated pungency is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not in agreement with provided </a:t>
            </a:r>
            <a:r>
              <a:rPr lang="hr-HR" sz="1400" dirty="0" smtClean="0">
                <a:latin typeface="Comic Sans MS" panose="030F0702030302020204" pitchFamily="66" charset="0"/>
              </a:rPr>
              <a:t>literature data</a:t>
            </a:r>
            <a:r>
              <a:rPr lang="en-US" sz="1400" dirty="0" smtClean="0">
                <a:latin typeface="Comic Sans MS" panose="030F0702030302020204" pitchFamily="66" charset="0"/>
              </a:rPr>
              <a:t> probably due to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the addition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of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relatively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high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concentration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o</a:t>
            </a:r>
            <a:r>
              <a:rPr lang="hr-HR" sz="1400" dirty="0" smtClean="0">
                <a:latin typeface="Comic Sans MS" panose="030F0702030302020204" pitchFamily="66" charset="0"/>
              </a:rPr>
              <a:t>f standard </a:t>
            </a:r>
            <a:r>
              <a:rPr lang="hr-HR" sz="1400" dirty="0" err="1" smtClean="0">
                <a:latin typeface="Comic Sans MS" panose="030F0702030302020204" pitchFamily="66" charset="0"/>
              </a:rPr>
              <a:t>capsaicin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which then gives higher response then the </a:t>
            </a:r>
            <a:r>
              <a:rPr lang="hr-HR" sz="1400" dirty="0" err="1" smtClean="0">
                <a:latin typeface="Comic Sans MS" panose="030F0702030302020204" pitchFamily="66" charset="0"/>
              </a:rPr>
              <a:t>ones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</a:rPr>
              <a:t>in sample. 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011" y="973649"/>
            <a:ext cx="11307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Comic Sans MS" panose="030F0702030302020204" pitchFamily="66" charset="0"/>
              </a:rPr>
              <a:t>Quantification </a:t>
            </a:r>
            <a:r>
              <a:rPr lang="en-US" sz="1400" dirty="0">
                <a:latin typeface="Comic Sans MS" panose="030F0702030302020204" pitchFamily="66" charset="0"/>
              </a:rPr>
              <a:t>of </a:t>
            </a:r>
            <a:r>
              <a:rPr lang="hr-HR" sz="1400" dirty="0" err="1" smtClean="0">
                <a:latin typeface="Comic Sans MS" panose="030F0702030302020204" pitchFamily="66" charset="0"/>
              </a:rPr>
              <a:t>capasaicinoids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in </a:t>
            </a:r>
            <a:r>
              <a:rPr lang="en-US" sz="1400" dirty="0" err="1" smtClean="0">
                <a:latin typeface="Comic Sans MS" panose="030F0702030302020204" pitchFamily="66" charset="0"/>
              </a:rPr>
              <a:t>chilli</a:t>
            </a:r>
            <a:r>
              <a:rPr lang="en-US" sz="1400" dirty="0" smtClean="0">
                <a:latin typeface="Comic Sans MS" panose="030F0702030302020204" pitchFamily="66" charset="0"/>
              </a:rPr>
              <a:t> pepper </a:t>
            </a:r>
            <a:r>
              <a:rPr lang="en-US" sz="1400" dirty="0">
                <a:latin typeface="Comic Sans MS" panose="030F0702030302020204" pitchFamily="66" charset="0"/>
              </a:rPr>
              <a:t>samples used </a:t>
            </a:r>
            <a:r>
              <a:rPr lang="hr-HR" sz="1400" dirty="0" smtClean="0">
                <a:latin typeface="Comic Sans MS" panose="030F0702030302020204" pitchFamily="66" charset="0"/>
              </a:rPr>
              <a:t>as </a:t>
            </a:r>
            <a:r>
              <a:rPr lang="en-US" sz="1400" dirty="0" smtClean="0">
                <a:latin typeface="Comic Sans MS" panose="030F0702030302020204" pitchFamily="66" charset="0"/>
              </a:rPr>
              <a:t>food additives can </a:t>
            </a:r>
            <a:r>
              <a:rPr lang="en-US" sz="1400" dirty="0">
                <a:latin typeface="Comic Sans MS" panose="030F0702030302020204" pitchFamily="66" charset="0"/>
              </a:rPr>
              <a:t>be made using standard addition </a:t>
            </a:r>
            <a:r>
              <a:rPr lang="en-US" sz="1400" dirty="0" smtClean="0">
                <a:latin typeface="Comic Sans MS" panose="030F0702030302020204" pitchFamily="66" charset="0"/>
              </a:rPr>
              <a:t>method </a:t>
            </a:r>
            <a:r>
              <a:rPr lang="en-US" sz="1400" dirty="0">
                <a:latin typeface="Comic Sans MS" panose="030F0702030302020204" pitchFamily="66" charset="0"/>
              </a:rPr>
              <a:t>using the voltammetry of </a:t>
            </a:r>
            <a:r>
              <a:rPr lang="en-US" sz="1400" dirty="0" err="1">
                <a:latin typeface="Comic Sans MS" panose="030F0702030302020204" pitchFamily="66" charset="0"/>
              </a:rPr>
              <a:t>microparticles</a:t>
            </a:r>
            <a:r>
              <a:rPr lang="en-US" sz="1400" dirty="0">
                <a:latin typeface="Comic Sans MS" panose="030F0702030302020204" pitchFamily="66" charset="0"/>
              </a:rPr>
              <a:t> methodology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011" y="4752233"/>
            <a:ext cx="11307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Comic Sans MS" panose="030F0702030302020204" pitchFamily="66" charset="0"/>
              </a:rPr>
              <a:t>Under optimized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conditions, the method provides satisfactory results for the determination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of </a:t>
            </a:r>
            <a:r>
              <a:rPr lang="hr-HR" sz="1400" dirty="0" err="1" smtClean="0">
                <a:latin typeface="Comic Sans MS" panose="030F0702030302020204" pitchFamily="66" charset="0"/>
              </a:rPr>
              <a:t>capsaicinoids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in real samples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hr-HR" sz="1400" dirty="0" err="1">
                <a:latin typeface="Comic Sans MS" panose="030F0702030302020204" pitchFamily="66" charset="0"/>
              </a:rPr>
              <a:t>of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hr-HR" sz="1400" dirty="0" err="1">
                <a:latin typeface="Comic Sans MS" panose="030F0702030302020204" pitchFamily="66" charset="0"/>
              </a:rPr>
              <a:t>chilli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hr-HR" sz="1400" dirty="0" err="1">
                <a:latin typeface="Comic Sans MS" panose="030F0702030302020204" pitchFamily="66" charset="0"/>
              </a:rPr>
              <a:t>peppers</a:t>
            </a:r>
            <a:r>
              <a:rPr lang="hr-HR" sz="1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011" y="1896155"/>
            <a:ext cx="11307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Comic Sans MS" panose="030F0702030302020204" pitchFamily="66" charset="0"/>
              </a:rPr>
              <a:t>The method is based on the record of the solid-state </a:t>
            </a:r>
            <a:r>
              <a:rPr lang="en-US" sz="1400" dirty="0" err="1">
                <a:latin typeface="Comic Sans MS" panose="030F0702030302020204" pitchFamily="66" charset="0"/>
              </a:rPr>
              <a:t>voltammetric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signals for the electroactive </a:t>
            </a:r>
            <a:r>
              <a:rPr lang="en-US" sz="1400" dirty="0" err="1">
                <a:latin typeface="Comic Sans MS" panose="030F0702030302020204" pitchFamily="66" charset="0"/>
              </a:rPr>
              <a:t>analyte</a:t>
            </a:r>
            <a:r>
              <a:rPr lang="en-US" sz="1400" dirty="0">
                <a:latin typeface="Comic Sans MS" panose="030F0702030302020204" pitchFamily="66" charset="0"/>
              </a:rPr>
              <a:t> and an electroactive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reference compound </a:t>
            </a:r>
            <a:r>
              <a:rPr lang="en-US" sz="1400" dirty="0" err="1">
                <a:latin typeface="Comic Sans MS" panose="030F0702030302020204" pitchFamily="66" charset="0"/>
              </a:rPr>
              <a:t>assum</a:t>
            </a:r>
            <a:r>
              <a:rPr lang="hr-HR" sz="1400" dirty="0" err="1">
                <a:latin typeface="Comic Sans MS" panose="030F0702030302020204" pitchFamily="66" charset="0"/>
              </a:rPr>
              <a:t>ing</a:t>
            </a:r>
            <a:r>
              <a:rPr lang="en-US" sz="1400" dirty="0">
                <a:latin typeface="Comic Sans MS" panose="030F0702030302020204" pitchFamily="66" charset="0"/>
              </a:rPr>
              <a:t> that such signals are independent</a:t>
            </a:r>
            <a:r>
              <a:rPr lang="hr-HR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</a:rPr>
              <a:t>and appearing at separated potentials. 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Oval 38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3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608" y="299526"/>
            <a:ext cx="10041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 for your attention!</a:t>
            </a:r>
            <a:endParaRPr lang="en-US" sz="4800" b="1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604" y="6402397"/>
            <a:ext cx="118870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en-US" sz="1400" b="1" dirty="0" smtClean="0">
                <a:latin typeface="Comic Sans MS" panose="030F0702030302020204" pitchFamily="66" charset="0"/>
              </a:rPr>
              <a:t>The financial support by the Croatian</a:t>
            </a:r>
            <a:r>
              <a:rPr lang="hr-HR" sz="1400" b="1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Foundation in the frame of the project</a:t>
            </a:r>
            <a:r>
              <a:rPr lang="hr-HR" sz="1400" b="1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number IP-11-2013-2072 is gratefully acknowledged. </a:t>
            </a:r>
            <a:endParaRPr lang="en-US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" y="254414"/>
            <a:ext cx="2997708" cy="1998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0215" y="998786"/>
            <a:ext cx="7644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Pungency</a:t>
            </a:r>
            <a:r>
              <a:rPr lang="hr-HR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in</a:t>
            </a:r>
            <a:r>
              <a:rPr lang="hr-HR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chilli</a:t>
            </a:r>
            <a:r>
              <a:rPr lang="hr-HR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peppers</a:t>
            </a:r>
            <a:endParaRPr lang="en-US" sz="3200" b="1" cap="none" spc="0" dirty="0">
              <a:ln/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69" y="3481707"/>
            <a:ext cx="4371302" cy="2629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5721" y="6147498"/>
            <a:ext cx="348044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Comic Sans MS" panose="030F0702030302020204" pitchFamily="66" charset="0"/>
              </a:rPr>
              <a:t>Fig</a:t>
            </a:r>
            <a:r>
              <a:rPr lang="hr-HR" sz="1300" b="1" dirty="0" smtClean="0">
                <a:latin typeface="Comic Sans MS" panose="030F0702030302020204" pitchFamily="66" charset="0"/>
              </a:rPr>
              <a:t>ure</a:t>
            </a:r>
            <a:r>
              <a:rPr lang="en-US" sz="1300" b="1" dirty="0" smtClean="0">
                <a:latin typeface="Comic Sans MS" panose="030F0702030302020204" pitchFamily="66" charset="0"/>
              </a:rPr>
              <a:t> 1. </a:t>
            </a:r>
            <a:r>
              <a:rPr lang="en-US" sz="1300" dirty="0" smtClean="0">
                <a:latin typeface="Comic Sans MS" panose="030F0702030302020204" pitchFamily="66" charset="0"/>
              </a:rPr>
              <a:t>Chemical structure of capsaicin</a:t>
            </a:r>
            <a:r>
              <a:rPr lang="hr-HR" sz="1300" dirty="0" smtClean="0">
                <a:latin typeface="Comic Sans MS" panose="030F0702030302020204" pitchFamily="66" charset="0"/>
              </a:rPr>
              <a:t>.</a:t>
            </a:r>
            <a:endParaRPr lang="en-US" sz="13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106" y="5867773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>
                <a:latin typeface="Comic Sans MS" panose="030F0702030302020204" pitchFamily="66" charset="0"/>
              </a:rPr>
              <a:t>© 2011 American </a:t>
            </a:r>
            <a:r>
              <a:rPr lang="hr-HR" sz="1000" dirty="0" err="1" smtClean="0">
                <a:latin typeface="Comic Sans MS" panose="030F0702030302020204" pitchFamily="66" charset="0"/>
              </a:rPr>
              <a:t>Association</a:t>
            </a:r>
            <a:r>
              <a:rPr lang="hr-HR" sz="1000" dirty="0" smtClean="0">
                <a:latin typeface="Comic Sans MS" panose="030F0702030302020204" pitchFamily="66" charset="0"/>
              </a:rPr>
              <a:t> for </a:t>
            </a:r>
            <a:r>
              <a:rPr lang="hr-HR" sz="1000" dirty="0" err="1" smtClean="0">
                <a:latin typeface="Comic Sans MS" panose="030F0702030302020204" pitchFamily="66" charset="0"/>
              </a:rPr>
              <a:t>Cancer</a:t>
            </a:r>
            <a:r>
              <a:rPr lang="hr-HR" sz="1000" dirty="0" smtClean="0">
                <a:latin typeface="Comic Sans MS" panose="030F0702030302020204" pitchFamily="66" charset="0"/>
              </a:rPr>
              <a:t> Research</a:t>
            </a:r>
            <a:endParaRPr lang="hr-HR" sz="1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158" y="1969520"/>
            <a:ext cx="11296213" cy="79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</a:rPr>
              <a:t>Chillies</a:t>
            </a:r>
            <a:r>
              <a:rPr lang="hr-HR" sz="1600" dirty="0" smtClean="0">
                <a:latin typeface="Comic Sans MS" panose="030F0702030302020204" pitchFamily="66" charset="0"/>
              </a:rPr>
              <a:t> are </a:t>
            </a:r>
            <a:r>
              <a:rPr lang="hr-HR" sz="1600" dirty="0" err="1" smtClean="0">
                <a:latin typeface="Comic Sans MS" panose="030F0702030302020204" pitchFamily="66" charset="0"/>
              </a:rPr>
              <a:t>used</a:t>
            </a:r>
            <a:r>
              <a:rPr lang="hr-HR" sz="1600" dirty="0" smtClean="0">
                <a:latin typeface="Comic Sans MS" panose="030F0702030302020204" pitchFamily="66" charset="0"/>
              </a:rPr>
              <a:t> as </a:t>
            </a:r>
            <a:r>
              <a:rPr lang="en-US" sz="1600" dirty="0" smtClean="0">
                <a:latin typeface="Comic Sans MS" panose="030F0702030302020204" pitchFamily="66" charset="0"/>
              </a:rPr>
              <a:t>pungent </a:t>
            </a:r>
            <a:r>
              <a:rPr lang="hr-HR" sz="1600" dirty="0" err="1" smtClean="0">
                <a:latin typeface="Comic Sans MS" panose="030F0702030302020204" pitchFamily="66" charset="0"/>
              </a:rPr>
              <a:t>fl</a:t>
            </a:r>
            <a:r>
              <a:rPr lang="en-US" sz="1600" dirty="0" err="1" smtClean="0">
                <a:latin typeface="Comic Sans MS" panose="030F0702030302020204" pitchFamily="66" charset="0"/>
              </a:rPr>
              <a:t>avor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in </a:t>
            </a:r>
            <a:r>
              <a:rPr lang="en-US" sz="1600" dirty="0">
                <a:latin typeface="Comic Sans MS" panose="030F0702030302020204" pitchFamily="66" charset="0"/>
              </a:rPr>
              <a:t>food, natural plant </a:t>
            </a:r>
            <a:r>
              <a:rPr lang="en-US" sz="1600" dirty="0" err="1">
                <a:latin typeface="Comic Sans MS" panose="030F0702030302020204" pitchFamily="66" charset="0"/>
              </a:rPr>
              <a:t>colour</a:t>
            </a:r>
            <a:r>
              <a:rPr lang="en-US" sz="1600" dirty="0">
                <a:latin typeface="Comic Sans MS" panose="030F0702030302020204" pitchFamily="66" charset="0"/>
              </a:rPr>
              <a:t>, pharmaceutical </a:t>
            </a:r>
            <a:r>
              <a:rPr lang="en-US" sz="1600" dirty="0" smtClean="0">
                <a:latin typeface="Comic Sans MS" panose="030F0702030302020204" pitchFamily="66" charset="0"/>
              </a:rPr>
              <a:t>ingredient</a:t>
            </a:r>
            <a:r>
              <a:rPr lang="hr-HR" sz="1600" dirty="0" smtClean="0">
                <a:latin typeface="Comic Sans MS" panose="030F0702030302020204" pitchFamily="66" charset="0"/>
              </a:rPr>
              <a:t>s </a:t>
            </a:r>
            <a:r>
              <a:rPr lang="en-US" sz="1600" dirty="0" smtClean="0">
                <a:latin typeface="Comic Sans MS" panose="030F0702030302020204" pitchFamily="66" charset="0"/>
              </a:rPr>
              <a:t>and </a:t>
            </a:r>
            <a:r>
              <a:rPr lang="en-US" sz="1600" dirty="0">
                <a:latin typeface="Comic Sans MS" panose="030F0702030302020204" pitchFamily="66" charset="0"/>
              </a:rPr>
              <a:t>as sprays for riot control and </a:t>
            </a:r>
            <a:r>
              <a:rPr lang="en-US" sz="1600" dirty="0" smtClean="0">
                <a:latin typeface="Comic Sans MS" panose="030F0702030302020204" pitchFamily="66" charset="0"/>
              </a:rPr>
              <a:t>self-defense</a:t>
            </a:r>
            <a:endParaRPr lang="hr-HR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9158" y="2845453"/>
            <a:ext cx="9063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b="1" dirty="0">
                <a:latin typeface="Comic Sans MS" panose="030F0702030302020204" pitchFamily="66" charset="0"/>
              </a:rPr>
              <a:t>C</a:t>
            </a:r>
            <a:r>
              <a:rPr lang="en-US" sz="1600" b="1" dirty="0" err="1">
                <a:latin typeface="Comic Sans MS" panose="030F0702030302020204" pitchFamily="66" charset="0"/>
              </a:rPr>
              <a:t>apsaicinoids</a:t>
            </a:r>
            <a:r>
              <a:rPr lang="hr-HR" sz="1600" b="1" dirty="0">
                <a:latin typeface="Comic Sans MS" panose="030F0702030302020204" pitchFamily="66" charset="0"/>
              </a:rPr>
              <a:t> </a:t>
            </a:r>
            <a:r>
              <a:rPr lang="hr-HR" sz="1600" dirty="0">
                <a:latin typeface="Comic Sans MS" panose="030F0702030302020204" pitchFamily="66" charset="0"/>
              </a:rPr>
              <a:t>- </a:t>
            </a:r>
            <a:r>
              <a:rPr lang="hr-HR" sz="1600" dirty="0" err="1">
                <a:latin typeface="Comic Sans MS" panose="030F0702030302020204" pitchFamily="66" charset="0"/>
              </a:rPr>
              <a:t>th</a:t>
            </a:r>
            <a:r>
              <a:rPr lang="en-US" sz="1600" dirty="0">
                <a:latin typeface="Comic Sans MS" panose="030F0702030302020204" pitchFamily="66" charset="0"/>
              </a:rPr>
              <a:t>e pungent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err="1">
                <a:latin typeface="Comic Sans MS" panose="030F0702030302020204" pitchFamily="66" charset="0"/>
              </a:rPr>
              <a:t>fl</a:t>
            </a:r>
            <a:r>
              <a:rPr lang="en-US" sz="1600" dirty="0" err="1">
                <a:latin typeface="Comic Sans MS" panose="030F0702030302020204" pitchFamily="66" charset="0"/>
              </a:rPr>
              <a:t>avor</a:t>
            </a:r>
            <a:r>
              <a:rPr lang="en-US" sz="1600" dirty="0">
                <a:latin typeface="Comic Sans MS" panose="030F0702030302020204" pitchFamily="66" charset="0"/>
              </a:rPr>
              <a:t> of </a:t>
            </a:r>
            <a:r>
              <a:rPr lang="en-US" sz="1600" dirty="0" err="1">
                <a:latin typeface="Comic Sans MS" panose="030F0702030302020204" pitchFamily="66" charset="0"/>
              </a:rPr>
              <a:t>chillies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endParaRPr lang="hr-HR" sz="1600" dirty="0">
              <a:latin typeface="Comic Sans MS" panose="030F0702030302020204" pitchFamily="66" charset="0"/>
            </a:endParaRPr>
          </a:p>
          <a:p>
            <a:pPr marL="1657350" lvl="3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Comic Sans MS" panose="030F0702030302020204" pitchFamily="66" charset="0"/>
              </a:rPr>
              <a:t>alkaloid</a:t>
            </a:r>
            <a:r>
              <a:rPr lang="hr-HR" sz="1600" dirty="0">
                <a:latin typeface="Comic Sans MS" panose="030F0702030302020204" pitchFamily="66" charset="0"/>
              </a:rPr>
              <a:t>s</a:t>
            </a:r>
            <a:r>
              <a:rPr lang="en-US" sz="1600" dirty="0">
                <a:latin typeface="Comic Sans MS" panose="030F0702030302020204" pitchFamily="66" charset="0"/>
              </a:rPr>
              <a:t> found only in the genus </a:t>
            </a:r>
            <a:r>
              <a:rPr lang="en-US" sz="1600" i="1" dirty="0">
                <a:latin typeface="Comic Sans MS" panose="030F0702030302020204" pitchFamily="66" charset="0"/>
              </a:rPr>
              <a:t>Capsicum</a:t>
            </a:r>
            <a:r>
              <a:rPr lang="hr-HR" sz="1600" i="1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(family: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en-US" sz="1600" i="1" dirty="0" err="1">
                <a:latin typeface="Comic Sans MS" panose="030F0702030302020204" pitchFamily="66" charset="0"/>
              </a:rPr>
              <a:t>Solanaceae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hr-HR" sz="1600" dirty="0">
              <a:latin typeface="Comic Sans MS" panose="030F0702030302020204" pitchFamily="66" charset="0"/>
            </a:endParaRPr>
          </a:p>
          <a:p>
            <a:pPr marL="1657350" lvl="3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>
                <a:latin typeface="Comic Sans MS" panose="030F0702030302020204" pitchFamily="66" charset="0"/>
              </a:rPr>
              <a:t>c</a:t>
            </a:r>
            <a:r>
              <a:rPr lang="en-US" sz="1600" dirty="0" err="1">
                <a:latin typeface="Comic Sans MS" panose="030F0702030302020204" pitchFamily="66" charset="0"/>
              </a:rPr>
              <a:t>apsaicin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and </a:t>
            </a:r>
            <a:r>
              <a:rPr lang="en-US" sz="1600" dirty="0" err="1">
                <a:latin typeface="Comic Sans MS" panose="030F0702030302020204" pitchFamily="66" charset="0"/>
              </a:rPr>
              <a:t>dihydrocapsaicin</a:t>
            </a:r>
            <a:r>
              <a:rPr lang="en-US" sz="1600" dirty="0">
                <a:latin typeface="Comic Sans MS" panose="030F0702030302020204" pitchFamily="66" charset="0"/>
              </a:rPr>
              <a:t> together account for about 90% of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pungency</a:t>
            </a:r>
            <a:endParaRPr lang="hr-HR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614" y="413156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u="sng" dirty="0">
                <a:latin typeface="Comic Sans MS" panose="030F0702030302020204" pitchFamily="66" charset="0"/>
              </a:rPr>
              <a:t>Capsaicin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endParaRPr lang="hr-HR" sz="1600" dirty="0">
              <a:latin typeface="Comic Sans MS" panose="030F0702030302020204" pitchFamily="66" charset="0"/>
            </a:endParaRPr>
          </a:p>
          <a:p>
            <a:pPr marL="1200150" lvl="2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>
                <a:latin typeface="Comic Sans MS" panose="030F0702030302020204" pitchFamily="66" charset="0"/>
              </a:rPr>
              <a:t>trans-8-methyl-N-vanillyl-6-nonenamide</a:t>
            </a:r>
          </a:p>
          <a:p>
            <a:pPr marL="1200150" lvl="2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atin typeface="Comic Sans MS" panose="030F0702030302020204" pitchFamily="66" charset="0"/>
              </a:rPr>
              <a:t>pharmaceutical </a:t>
            </a:r>
            <a:r>
              <a:rPr lang="en-US" sz="1600" dirty="0" smtClean="0">
                <a:latin typeface="Comic Sans MS" panose="030F0702030302020204" pitchFamily="66" charset="0"/>
              </a:rPr>
              <a:t>properties</a:t>
            </a:r>
            <a:r>
              <a:rPr lang="hr-HR" sz="1600" dirty="0" smtClean="0">
                <a:latin typeface="Comic Sans MS" panose="030F0702030302020204" pitchFamily="66" charset="0"/>
              </a:rPr>
              <a:t> (</a:t>
            </a:r>
            <a:r>
              <a:rPr lang="en-US" sz="1600" dirty="0">
                <a:latin typeface="Comic Sans MS" panose="030F0702030302020204" pitchFamily="66" charset="0"/>
              </a:rPr>
              <a:t>topical analgesic against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arthritis pain and in</a:t>
            </a:r>
            <a:r>
              <a:rPr lang="hr-HR" sz="1600" dirty="0" err="1">
                <a:latin typeface="Comic Sans MS" panose="030F0702030302020204" pitchFamily="66" charset="0"/>
              </a:rPr>
              <a:t>fl</a:t>
            </a:r>
            <a:r>
              <a:rPr lang="en-US" sz="1600" dirty="0" err="1">
                <a:latin typeface="Comic Sans MS" panose="030F0702030302020204" pitchFamily="66" charset="0"/>
              </a:rPr>
              <a:t>ammation</a:t>
            </a:r>
            <a:r>
              <a:rPr lang="hr-HR" sz="1600" dirty="0"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latin typeface="Comic Sans MS" panose="030F0702030302020204" pitchFamily="66" charset="0"/>
              </a:rPr>
              <a:t>antimutagenecity</a:t>
            </a:r>
            <a:r>
              <a:rPr lang="en-US" sz="1600" dirty="0">
                <a:latin typeface="Comic Sans MS" panose="030F0702030302020204" pitchFamily="66" charset="0"/>
              </a:rPr>
              <a:t> e</a:t>
            </a:r>
            <a:r>
              <a:rPr lang="hr-HR" sz="1600" dirty="0" err="1">
                <a:latin typeface="Comic Sans MS" panose="030F0702030302020204" pitchFamily="66" charset="0"/>
              </a:rPr>
              <a:t>ff</a:t>
            </a:r>
            <a:r>
              <a:rPr lang="en-US" sz="1600" dirty="0" err="1">
                <a:latin typeface="Comic Sans MS" panose="030F0702030302020204" pitchFamily="66" charset="0"/>
              </a:rPr>
              <a:t>ect</a:t>
            </a:r>
            <a:r>
              <a:rPr lang="hr-HR" sz="1600" dirty="0">
                <a:latin typeface="Comic Sans MS" panose="030F0702030302020204" pitchFamily="66" charset="0"/>
              </a:rPr>
              <a:t>s</a:t>
            </a:r>
            <a:r>
              <a:rPr lang="en-US" sz="1600" dirty="0">
                <a:latin typeface="Comic Sans MS" panose="030F0702030302020204" pitchFamily="66" charset="0"/>
              </a:rPr>
              <a:t> and a high antioxidant activity</a:t>
            </a:r>
            <a:r>
              <a:rPr lang="hr-HR" sz="16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1" name="Pentagon 20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Oval 37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2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2074" y="707220"/>
            <a:ext cx="71461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Measur</a:t>
            </a:r>
            <a:r>
              <a:rPr lang="hr-HR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e</a:t>
            </a:r>
            <a:r>
              <a:rPr lang="en-US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ment</a:t>
            </a:r>
            <a:r>
              <a:rPr lang="en-US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of pungency in </a:t>
            </a:r>
            <a:r>
              <a:rPr lang="en-US" sz="3200" b="1" cap="none" spc="0" dirty="0" err="1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chilli</a:t>
            </a:r>
            <a:r>
              <a:rPr lang="en-US" sz="3200" b="1" cap="none" spc="0" dirty="0" smtClean="0">
                <a:ln/>
                <a:solidFill>
                  <a:schemeClr val="bg2">
                    <a:lumMod val="50000"/>
                  </a:schemeClr>
                </a:solidFill>
                <a:effectLst/>
                <a:latin typeface="Comic Sans MS" panose="030F0702030302020204" pitchFamily="66" charset="0"/>
              </a:rPr>
              <a:t> peppers</a:t>
            </a:r>
            <a:endParaRPr lang="en-US" sz="3200" b="1" cap="none" spc="0" dirty="0">
              <a:ln/>
              <a:solidFill>
                <a:schemeClr val="bg2">
                  <a:lumMod val="5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4" y="1547835"/>
            <a:ext cx="3887693" cy="464689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0013" y="1572144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err="1" smtClean="0">
                <a:latin typeface="Comic Sans MS" panose="030F0702030302020204" pitchFamily="66" charset="0"/>
              </a:rPr>
              <a:t>Types</a:t>
            </a:r>
            <a:r>
              <a:rPr lang="hr-HR" sz="1200" b="1" dirty="0" smtClean="0">
                <a:latin typeface="Comic Sans MS" panose="030F0702030302020204" pitchFamily="66" charset="0"/>
              </a:rPr>
              <a:t> </a:t>
            </a:r>
            <a:r>
              <a:rPr lang="hr-HR" sz="1200" b="1" dirty="0" err="1" smtClean="0">
                <a:latin typeface="Comic Sans MS" panose="030F0702030302020204" pitchFamily="66" charset="0"/>
              </a:rPr>
              <a:t>of</a:t>
            </a:r>
            <a:r>
              <a:rPr lang="hr-HR" sz="1200" b="1" dirty="0" smtClean="0">
                <a:latin typeface="Comic Sans MS" panose="030F0702030302020204" pitchFamily="66" charset="0"/>
              </a:rPr>
              <a:t> Peppers</a:t>
            </a:r>
            <a:endParaRPr lang="hr-HR" sz="1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969" y="1572707"/>
            <a:ext cx="1620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err="1" smtClean="0">
                <a:latin typeface="Comic Sans MS" panose="030F0702030302020204" pitchFamily="66" charset="0"/>
              </a:rPr>
              <a:t>Scoville</a:t>
            </a:r>
            <a:r>
              <a:rPr lang="hr-HR" sz="1200" b="1" dirty="0" smtClean="0">
                <a:latin typeface="Comic Sans MS" panose="030F0702030302020204" pitchFamily="66" charset="0"/>
              </a:rPr>
              <a:t> </a:t>
            </a:r>
            <a:r>
              <a:rPr lang="hr-HR" sz="1200" b="1" dirty="0" err="1" smtClean="0">
                <a:latin typeface="Comic Sans MS" panose="030F0702030302020204" pitchFamily="66" charset="0"/>
              </a:rPr>
              <a:t>Heat</a:t>
            </a:r>
            <a:r>
              <a:rPr lang="hr-HR" sz="1200" b="1" dirty="0" smtClean="0">
                <a:latin typeface="Comic Sans MS" panose="030F0702030302020204" pitchFamily="66" charset="0"/>
              </a:rPr>
              <a:t> </a:t>
            </a:r>
            <a:r>
              <a:rPr lang="hr-HR" sz="1200" b="1" dirty="0" err="1" smtClean="0">
                <a:latin typeface="Comic Sans MS" panose="030F0702030302020204" pitchFamily="66" charset="0"/>
              </a:rPr>
              <a:t>Units</a:t>
            </a:r>
            <a:endParaRPr lang="hr-HR" sz="1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180" y="2016972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Bhut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Jolokia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086" y="2593164"/>
            <a:ext cx="96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Red </a:t>
            </a:r>
            <a:r>
              <a:rPr lang="hr-HR" sz="1200" dirty="0" err="1" smtClean="0">
                <a:latin typeface="Comic Sans MS" panose="030F0702030302020204" pitchFamily="66" charset="0"/>
              </a:rPr>
              <a:t>Savina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184" y="3162396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Fatalli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470" y="3742419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Habanero</a:t>
            </a:r>
            <a:r>
              <a:rPr lang="hr-HR" sz="1200" dirty="0" smtClean="0">
                <a:latin typeface="Comic Sans MS" panose="030F0702030302020204" pitchFamily="66" charset="0"/>
              </a:rPr>
              <a:t> Orange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470" y="4312850"/>
            <a:ext cx="1382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Carolina</a:t>
            </a:r>
            <a:r>
              <a:rPr lang="hr-HR" sz="1200" dirty="0" smtClean="0">
                <a:latin typeface="Comic Sans MS" panose="030F0702030302020204" pitchFamily="66" charset="0"/>
              </a:rPr>
              <a:t> Cayenne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84" y="4771983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Jalapeno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0331" y="5296210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Ancho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106" y="5820437"/>
            <a:ext cx="1757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err="1" smtClean="0">
                <a:latin typeface="Comic Sans MS" panose="030F0702030302020204" pitchFamily="66" charset="0"/>
              </a:rPr>
              <a:t>Hungarian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wax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pepper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24953" y="2009289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880 000 – 1 041 427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0353" y="2588769"/>
            <a:ext cx="1479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350000 – 577000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2078" y="3162396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125000–400000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4973" y="3742418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150000 – 325000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9913" y="4322440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100000 – 125000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9799" y="4771983"/>
            <a:ext cx="1101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2500 – 5000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9913" y="5296209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1000 – 2000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9913" y="5798862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latin typeface="Comic Sans MS" panose="030F0702030302020204" pitchFamily="66" charset="0"/>
              </a:rPr>
              <a:t>1000 – 8000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1834" y="1866626"/>
            <a:ext cx="6417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 err="1">
                <a:latin typeface="Comic Sans MS" panose="030F0702030302020204" pitchFamily="66" charset="0"/>
              </a:rPr>
              <a:t>Chilli</a:t>
            </a:r>
            <a:r>
              <a:rPr lang="en-US" sz="1600" dirty="0">
                <a:latin typeface="Comic Sans MS" panose="030F0702030302020204" pitchFamily="66" charset="0"/>
              </a:rPr>
              <a:t> pungency is measured in </a:t>
            </a:r>
            <a:r>
              <a:rPr lang="en-US" sz="1600" dirty="0" err="1">
                <a:latin typeface="Comic Sans MS" panose="030F0702030302020204" pitchFamily="66" charset="0"/>
              </a:rPr>
              <a:t>Scoville</a:t>
            </a:r>
            <a:r>
              <a:rPr lang="en-US" sz="1600" dirty="0">
                <a:latin typeface="Comic Sans MS" panose="030F0702030302020204" pitchFamily="66" charset="0"/>
              </a:rPr>
              <a:t> Heat </a:t>
            </a:r>
            <a:r>
              <a:rPr lang="en-US" sz="1600" dirty="0" smtClean="0">
                <a:latin typeface="Comic Sans MS" panose="030F0702030302020204" pitchFamily="66" charset="0"/>
              </a:rPr>
              <a:t>Units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(SHU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hr-HR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r-HR" sz="1600" dirty="0" smtClean="0">
                <a:latin typeface="Comic Sans MS" panose="030F0702030302020204" pitchFamily="66" charset="0"/>
              </a:rPr>
              <a:t>	</a:t>
            </a:r>
            <a:r>
              <a:rPr lang="en-US" sz="1600" dirty="0" err="1" smtClean="0">
                <a:latin typeface="Comic Sans MS" panose="030F0702030302020204" pitchFamily="66" charset="0"/>
              </a:rPr>
              <a:t>Scoville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organoleptic test 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n-US" sz="1600" dirty="0" err="1">
                <a:latin typeface="Comic Sans MS" panose="030F0702030302020204" pitchFamily="66" charset="0"/>
              </a:rPr>
              <a:t>Scoville</a:t>
            </a:r>
            <a:r>
              <a:rPr lang="en-US" sz="1600" dirty="0">
                <a:latin typeface="Comic Sans MS" panose="030F0702030302020204" pitchFamily="66" charset="0"/>
              </a:rPr>
              <a:t>, 1912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  <a:endParaRPr lang="hr-HR" sz="1600" dirty="0" smtClean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r-HR" sz="1600" dirty="0">
                <a:latin typeface="Comic Sans MS" panose="030F0702030302020204" pitchFamily="66" charset="0"/>
              </a:rPr>
              <a:t>	</a:t>
            </a:r>
            <a:r>
              <a:rPr lang="hr-HR" sz="1600" dirty="0" smtClean="0">
                <a:latin typeface="Comic Sans MS" panose="030F0702030302020204" pitchFamily="66" charset="0"/>
              </a:rPr>
              <a:t>	- </a:t>
            </a:r>
            <a:r>
              <a:rPr lang="hr-HR" sz="1600" dirty="0" err="1" smtClean="0">
                <a:latin typeface="Comic Sans MS" panose="030F0702030302020204" pitchFamily="66" charset="0"/>
              </a:rPr>
              <a:t>organoleptic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method</a:t>
            </a:r>
            <a:r>
              <a:rPr lang="hr-HR" sz="1600" dirty="0" smtClean="0">
                <a:latin typeface="Comic Sans MS" panose="030F0702030302020204" pitchFamily="66" charset="0"/>
              </a:rPr>
              <a:t> (</a:t>
            </a:r>
            <a:r>
              <a:rPr lang="hr-HR" sz="1600" dirty="0" err="1" smtClean="0">
                <a:latin typeface="Comic Sans MS" panose="030F0702030302020204" pitchFamily="66" charset="0"/>
              </a:rPr>
              <a:t>subjective</a:t>
            </a:r>
            <a:r>
              <a:rPr lang="hr-HR" sz="1600" dirty="0" smtClean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96302" y="4416160"/>
            <a:ext cx="7195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smtClean="0">
                <a:latin typeface="Comic Sans MS" panose="030F0702030302020204" pitchFamily="66" charset="0"/>
              </a:rPr>
              <a:t>H</a:t>
            </a:r>
            <a:r>
              <a:rPr lang="en-US" sz="1600" dirty="0" err="1" smtClean="0">
                <a:latin typeface="Comic Sans MS" panose="030F0702030302020204" pitchFamily="66" charset="0"/>
              </a:rPr>
              <a:t>igh</a:t>
            </a:r>
            <a:r>
              <a:rPr lang="en-US" sz="1600" dirty="0" smtClean="0">
                <a:latin typeface="Comic Sans MS" panose="030F0702030302020204" pitchFamily="66" charset="0"/>
              </a:rPr>
              <a:t>-performance </a:t>
            </a:r>
            <a:r>
              <a:rPr lang="en-US" sz="1600" dirty="0">
                <a:latin typeface="Comic Sans MS" panose="030F0702030302020204" pitchFamily="66" charset="0"/>
              </a:rPr>
              <a:t>liquid chromatography (HPLC) method </a:t>
            </a:r>
            <a:endParaRPr lang="hr-HR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r-HR" sz="1600" dirty="0" smtClean="0">
                <a:latin typeface="Comic Sans MS" panose="030F0702030302020204" pitchFamily="66" charset="0"/>
              </a:rPr>
              <a:t>           (</a:t>
            </a:r>
            <a:r>
              <a:rPr lang="en-US" sz="1600" dirty="0">
                <a:latin typeface="Comic Sans MS" panose="030F0702030302020204" pitchFamily="66" charset="0"/>
              </a:rPr>
              <a:t>Collins et al., 1995; </a:t>
            </a:r>
            <a:r>
              <a:rPr lang="en-US" sz="1600" dirty="0" err="1">
                <a:latin typeface="Comic Sans MS" panose="030F0702030302020204" pitchFamily="66" charset="0"/>
              </a:rPr>
              <a:t>Perucka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and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Oleszek</a:t>
            </a:r>
            <a:r>
              <a:rPr lang="en-US" sz="1600" dirty="0" smtClean="0">
                <a:latin typeface="Comic Sans MS" panose="030F0702030302020204" pitchFamily="66" charset="0"/>
              </a:rPr>
              <a:t>,</a:t>
            </a:r>
            <a:r>
              <a:rPr lang="hr-HR" sz="1600" dirty="0" smtClean="0">
                <a:latin typeface="Comic Sans MS" panose="030F0702030302020204" pitchFamily="66" charset="0"/>
              </a:rPr>
              <a:t> 2000</a:t>
            </a:r>
            <a:r>
              <a:rPr lang="hr-HR" sz="1600" dirty="0">
                <a:latin typeface="Comic Sans MS" panose="030F0702030302020204" pitchFamily="66" charset="0"/>
              </a:rPr>
              <a:t>; </a:t>
            </a:r>
            <a:r>
              <a:rPr lang="hr-HR" sz="1600" dirty="0" smtClean="0">
                <a:latin typeface="Comic Sans MS" panose="030F0702030302020204" pitchFamily="66" charset="0"/>
              </a:rPr>
              <a:t>Woodbury, 1980)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1834" y="3259276"/>
            <a:ext cx="5666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</a:rPr>
              <a:t>Spectrophotometry</a:t>
            </a:r>
            <a:endParaRPr lang="hr-HR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r-HR" sz="1600" dirty="0" smtClean="0">
                <a:latin typeface="Comic Sans MS" panose="030F0702030302020204" pitchFamily="66" charset="0"/>
              </a:rPr>
              <a:t>           (</a:t>
            </a:r>
            <a:r>
              <a:rPr lang="en-US" sz="1600" dirty="0" err="1" smtClean="0">
                <a:latin typeface="Comic Sans MS" panose="030F0702030302020204" pitchFamily="66" charset="0"/>
              </a:rPr>
              <a:t>Perucka</a:t>
            </a:r>
            <a:r>
              <a:rPr lang="en-US" sz="1600" dirty="0" smtClean="0">
                <a:latin typeface="Comic Sans MS" panose="030F0702030302020204" pitchFamily="66" charset="0"/>
              </a:rPr>
              <a:t> and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Oleszek</a:t>
            </a:r>
            <a:r>
              <a:rPr lang="en-US" sz="1600" dirty="0" smtClean="0">
                <a:latin typeface="Comic Sans MS" panose="030F0702030302020204" pitchFamily="66" charset="0"/>
              </a:rPr>
              <a:t>,</a:t>
            </a:r>
            <a:r>
              <a:rPr lang="hr-HR" sz="1600" dirty="0" smtClean="0">
                <a:latin typeface="Comic Sans MS" panose="030F0702030302020204" pitchFamily="66" charset="0"/>
              </a:rPr>
              <a:t> 2000</a:t>
            </a:r>
            <a:r>
              <a:rPr lang="hr-HR" sz="1600" dirty="0">
                <a:latin typeface="Comic Sans MS" panose="030F0702030302020204" pitchFamily="66" charset="0"/>
              </a:rPr>
              <a:t>; </a:t>
            </a:r>
            <a:r>
              <a:rPr lang="hr-HR" sz="1600" dirty="0" smtClean="0">
                <a:latin typeface="Comic Sans MS" panose="030F0702030302020204" pitchFamily="66" charset="0"/>
              </a:rPr>
              <a:t>Davis </a:t>
            </a:r>
            <a:r>
              <a:rPr lang="hr-HR" sz="1600" dirty="0" err="1" smtClean="0">
                <a:latin typeface="Comic Sans MS" panose="030F0702030302020204" pitchFamily="66" charset="0"/>
              </a:rPr>
              <a:t>et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al</a:t>
            </a:r>
            <a:r>
              <a:rPr lang="hr-HR" sz="1600" dirty="0" smtClean="0">
                <a:latin typeface="Comic Sans MS" panose="030F0702030302020204" pitchFamily="66" charset="0"/>
              </a:rPr>
              <a:t>., 2007)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96302" y="5466449"/>
            <a:ext cx="6512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</a:rPr>
              <a:t>Electrochemical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tehniques</a:t>
            </a:r>
            <a:endParaRPr lang="hr-HR" sz="16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smtClean="0">
                <a:latin typeface="Comic Sans MS" panose="030F0702030302020204" pitchFamily="66" charset="0"/>
              </a:rPr>
              <a:t>          (Kachoosangi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et al., </a:t>
            </a:r>
            <a:r>
              <a:rPr lang="hr-HR" sz="1600" dirty="0" smtClean="0">
                <a:latin typeface="Comic Sans MS" panose="030F0702030302020204" pitchFamily="66" charset="0"/>
              </a:rPr>
              <a:t>2008</a:t>
            </a:r>
            <a:r>
              <a:rPr lang="en-US" sz="1600" dirty="0">
                <a:latin typeface="Comic Sans MS" panose="030F0702030302020204" pitchFamily="66" charset="0"/>
              </a:rPr>
              <a:t>; </a:t>
            </a:r>
            <a:r>
              <a:rPr lang="en-US" sz="1600" dirty="0" err="1">
                <a:latin typeface="Comic Sans MS" panose="030F0702030302020204" pitchFamily="66" charset="0"/>
              </a:rPr>
              <a:t>Yardım</a:t>
            </a:r>
            <a:r>
              <a:rPr lang="en-US" sz="1600" dirty="0">
                <a:latin typeface="Comic Sans MS" panose="030F0702030302020204" pitchFamily="66" charset="0"/>
              </a:rPr>
              <a:t>,</a:t>
            </a:r>
            <a:r>
              <a:rPr lang="hr-HR" sz="1600" dirty="0" smtClean="0">
                <a:latin typeface="Comic Sans MS" panose="030F0702030302020204" pitchFamily="66" charset="0"/>
              </a:rPr>
              <a:t> 2011; </a:t>
            </a:r>
            <a:r>
              <a:rPr lang="hr-HR" sz="1600" dirty="0" err="1" smtClean="0">
                <a:latin typeface="Comic Sans MS" panose="030F0702030302020204" pitchFamily="66" charset="0"/>
              </a:rPr>
              <a:t>Ya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et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al</a:t>
            </a:r>
            <a:r>
              <a:rPr lang="hr-HR" sz="1600" dirty="0" smtClean="0">
                <a:latin typeface="Comic Sans MS" panose="030F0702030302020204" pitchFamily="66" charset="0"/>
              </a:rPr>
              <a:t>., 2012)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3533" y="6354309"/>
            <a:ext cx="51262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50" b="1" dirty="0" smtClean="0">
                <a:latin typeface="Comic Sans MS" panose="030F0702030302020204" pitchFamily="66" charset="0"/>
              </a:rPr>
              <a:t>Figure 2.</a:t>
            </a:r>
            <a:r>
              <a:rPr lang="hr-HR" sz="10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3"/>
              </a:rPr>
              <a:t> </a:t>
            </a:r>
            <a:r>
              <a:rPr lang="en-GB" sz="1050" u="sng" dirty="0" smtClean="0">
                <a:solidFill>
                  <a:srgbClr val="0000FF"/>
                </a:solidFill>
                <a:latin typeface="Comic Sans MS" panose="030F0702030302020204" pitchFamily="66" charset="0"/>
                <a:hlinkClick r:id="rId3"/>
              </a:rPr>
              <a:t>http</a:t>
            </a:r>
            <a:r>
              <a:rPr lang="en-GB" sz="1050" u="sng" dirty="0">
                <a:solidFill>
                  <a:srgbClr val="0000FF"/>
                </a:solidFill>
                <a:latin typeface="Comic Sans MS" panose="030F0702030302020204" pitchFamily="66" charset="0"/>
                <a:hlinkClick r:id="rId3"/>
              </a:rPr>
              <a:t>://www.chilliworld.com/factfile/scoville-scale-of-hot-sauces.asp</a:t>
            </a:r>
            <a:endParaRPr lang="hr-HR" sz="105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TextBox 39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Oval 58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Oval 59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Oval 60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2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66" y="573445"/>
            <a:ext cx="67056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Voltammetry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of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immobilized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microparticles</a:t>
            </a:r>
            <a:endParaRPr lang="en-US" sz="24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158" y="1080815"/>
            <a:ext cx="118321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Developed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by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F.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Scholz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, L.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Nitschke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and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G.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Henrion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in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1990s</a:t>
            </a:r>
            <a:endParaRPr lang="hr-HR" sz="16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</a:rPr>
              <a:t>Characterization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>
                <a:latin typeface="Comic Sans MS" panose="030F0702030302020204" pitchFamily="66" charset="0"/>
              </a:rPr>
              <a:t>of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solid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materials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consisting in the transfer of </a:t>
            </a:r>
            <a:r>
              <a:rPr lang="en-US" sz="1600" dirty="0" smtClean="0">
                <a:latin typeface="Comic Sans MS" panose="030F0702030302020204" pitchFamily="66" charset="0"/>
              </a:rPr>
              <a:t>extremely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small </a:t>
            </a:r>
            <a:r>
              <a:rPr lang="en-US" sz="1600" dirty="0">
                <a:latin typeface="Comic Sans MS" panose="030F0702030302020204" pitchFamily="66" charset="0"/>
              </a:rPr>
              <a:t>amounts of the solid substance by abrasion onto </a:t>
            </a:r>
            <a:r>
              <a:rPr lang="en-US" sz="1600" dirty="0" smtClean="0">
                <a:latin typeface="Comic Sans MS" panose="030F0702030302020204" pitchFamily="66" charset="0"/>
              </a:rPr>
              <a:t>the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surface </a:t>
            </a:r>
            <a:r>
              <a:rPr lang="en-US" sz="1600" dirty="0">
                <a:latin typeface="Comic Sans MS" panose="030F0702030302020204" pitchFamily="66" charset="0"/>
              </a:rPr>
              <a:t>of a suitable solid </a:t>
            </a:r>
            <a:r>
              <a:rPr lang="en-US" sz="1600" dirty="0" smtClean="0">
                <a:latin typeface="Comic Sans MS" panose="030F0702030302020204" pitchFamily="66" charset="0"/>
              </a:rPr>
              <a:t>electrode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smtClean="0">
                <a:latin typeface="Comic Sans MS" panose="030F0702030302020204" pitchFamily="66" charset="0"/>
              </a:rPr>
              <a:t>(p</a:t>
            </a:r>
            <a:r>
              <a:rPr lang="en-US" sz="1600" dirty="0" err="1" smtClean="0">
                <a:latin typeface="Comic Sans MS" panose="030F0702030302020204" pitchFamily="66" charset="0"/>
              </a:rPr>
              <a:t>araffin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impregnated graphite </a:t>
            </a:r>
            <a:r>
              <a:rPr lang="en-US" sz="1600" dirty="0" smtClean="0">
                <a:latin typeface="Comic Sans MS" panose="030F0702030302020204" pitchFamily="66" charset="0"/>
              </a:rPr>
              <a:t>electrode</a:t>
            </a:r>
            <a:r>
              <a:rPr lang="hr-HR" sz="1600" dirty="0" smtClean="0">
                <a:latin typeface="Comic Sans MS" panose="030F0702030302020204" pitchFamily="66" charset="0"/>
              </a:rPr>
              <a:t> (PIGE))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Comic Sans MS" panose="030F0702030302020204" pitchFamily="66" charset="0"/>
              </a:rPr>
              <a:t>Applied to various minerals, alloys and organic compounds (T. </a:t>
            </a:r>
            <a:r>
              <a:rPr lang="en-US" sz="1600" dirty="0" err="1" smtClean="0">
                <a:latin typeface="Comic Sans MS" panose="030F0702030302020204" pitchFamily="66" charset="0"/>
              </a:rPr>
              <a:t>Grygar</a:t>
            </a:r>
            <a:r>
              <a:rPr lang="en-US" sz="1600" dirty="0" smtClean="0">
                <a:latin typeface="Comic Sans MS" panose="030F0702030302020204" pitchFamily="66" charset="0"/>
              </a:rPr>
              <a:t> et al.,2002, Š. Komorsky-Lovrić et al.,1999, A. </a:t>
            </a:r>
            <a:r>
              <a:rPr lang="en-US" sz="1600" dirty="0" err="1" smtClean="0">
                <a:latin typeface="Comic Sans MS" panose="030F0702030302020204" pitchFamily="66" charset="0"/>
              </a:rPr>
              <a:t>Doménech-Carbó</a:t>
            </a:r>
            <a:r>
              <a:rPr lang="en-US" sz="1600" dirty="0" smtClean="0">
                <a:latin typeface="Comic Sans MS" panose="030F0702030302020204" pitchFamily="66" charset="0"/>
              </a:rPr>
              <a:t> et al., 2009)</a:t>
            </a:r>
            <a:endParaRPr lang="hr-HR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smtClean="0">
                <a:latin typeface="Comic Sans MS" panose="030F0702030302020204" pitchFamily="66" charset="0"/>
              </a:rPr>
              <a:t>I</a:t>
            </a:r>
            <a:r>
              <a:rPr lang="en-US" sz="1600" dirty="0" err="1" smtClean="0">
                <a:latin typeface="Comic Sans MS" panose="030F0702030302020204" pitchFamily="66" charset="0"/>
              </a:rPr>
              <a:t>dentification</a:t>
            </a:r>
            <a:r>
              <a:rPr lang="en-US" sz="1600" dirty="0" smtClean="0">
                <a:latin typeface="Comic Sans MS" panose="030F0702030302020204" pitchFamily="66" charset="0"/>
              </a:rPr>
              <a:t> of illegal </a:t>
            </a:r>
            <a:r>
              <a:rPr lang="en-US" sz="1600" dirty="0" err="1" smtClean="0">
                <a:latin typeface="Comic Sans MS" panose="030F0702030302020204" pitchFamily="66" charset="0"/>
              </a:rPr>
              <a:t>su</a:t>
            </a:r>
            <a:r>
              <a:rPr lang="hr-HR" sz="1600" dirty="0" smtClean="0">
                <a:latin typeface="Comic Sans MS" panose="030F0702030302020204" pitchFamily="66" charset="0"/>
              </a:rPr>
              <a:t>b</a:t>
            </a:r>
            <a:r>
              <a:rPr lang="en-US" sz="1600" dirty="0" smtClean="0">
                <a:latin typeface="Comic Sans MS" panose="030F0702030302020204" pitchFamily="66" charset="0"/>
              </a:rPr>
              <a:t>stances (Š. Komorsky-Lovrić et al., 1999, I. Novak et al., 2013) </a:t>
            </a:r>
            <a:endParaRPr lang="hr-HR" sz="1600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smtClean="0">
                <a:latin typeface="Comic Sans MS" panose="030F0702030302020204" pitchFamily="66" charset="0"/>
              </a:rPr>
              <a:t>E</a:t>
            </a:r>
            <a:r>
              <a:rPr lang="en-US" sz="1600" dirty="0" err="1" smtClean="0">
                <a:latin typeface="Comic Sans MS" panose="030F0702030302020204" pitchFamily="66" charset="0"/>
              </a:rPr>
              <a:t>stimation</a:t>
            </a:r>
            <a:r>
              <a:rPr lang="en-US" sz="1600" dirty="0" smtClean="0">
                <a:latin typeface="Comic Sans MS" panose="030F0702030302020204" pitchFamily="66" charset="0"/>
              </a:rPr>
              <a:t> of </a:t>
            </a:r>
            <a:r>
              <a:rPr lang="en-US" sz="1600" dirty="0" err="1" smtClean="0">
                <a:latin typeface="Comic Sans MS" panose="030F0702030302020204" pitchFamily="66" charset="0"/>
              </a:rPr>
              <a:t>antioxidative</a:t>
            </a:r>
            <a:r>
              <a:rPr lang="en-US" sz="1600" dirty="0" smtClean="0">
                <a:latin typeface="Comic Sans MS" panose="030F0702030302020204" pitchFamily="66" charset="0"/>
              </a:rPr>
              <a:t> activity in tea leaves, fruits and vegetables (Š. Komorsky-Lovrić and I. Novak, 2009, 2011).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966" y="4780083"/>
            <a:ext cx="120213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Standard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addition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method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applied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to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voltammetry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of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immobilized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microparticles</a:t>
            </a:r>
            <a:endParaRPr lang="en-US" sz="24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144" y="5294524"/>
            <a:ext cx="1068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Introduced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by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A.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Doménech-Carbó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and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associates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  <a:ea typeface="Calibri" panose="020F0502020204030204" pitchFamily="34" charset="0"/>
              </a:rPr>
              <a:t>in</a:t>
            </a:r>
            <a:r>
              <a:rPr lang="hr-HR" sz="1600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 2004.</a:t>
            </a:r>
            <a:endParaRPr lang="hr-HR" sz="16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6843" y="1819478"/>
            <a:ext cx="86124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400" b="1" cap="none" spc="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Problem: </a:t>
            </a:r>
            <a:r>
              <a:rPr lang="hr-HR" sz="2400" b="1" cap="none" spc="0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quantification</a:t>
            </a:r>
            <a:r>
              <a:rPr lang="hr-HR" sz="2400" b="1" cap="none" spc="0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amount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of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sample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transferred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to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the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electrode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surface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hr-HR" sz="2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2400" b="1" dirty="0" err="1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unknown</a:t>
            </a:r>
            <a:endParaRPr lang="en-US" sz="2400" b="1" cap="none" spc="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03886" y="3926162"/>
            <a:ext cx="329184" cy="757102"/>
          </a:xfrm>
          <a:prstGeom prst="downArrow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390144" y="5707166"/>
            <a:ext cx="10954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smtClean="0">
                <a:latin typeface="Comic Sans MS" panose="030F0702030302020204" pitchFamily="66" charset="0"/>
              </a:rPr>
              <a:t>D</a:t>
            </a:r>
            <a:r>
              <a:rPr lang="en-US" sz="1600" dirty="0" err="1" smtClean="0">
                <a:latin typeface="Comic Sans MS" panose="030F0702030302020204" pitchFamily="66" charset="0"/>
              </a:rPr>
              <a:t>etermination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of the mass </a:t>
            </a:r>
            <a:r>
              <a:rPr lang="en-US" sz="1600" dirty="0" smtClean="0">
                <a:latin typeface="Comic Sans MS" panose="030F0702030302020204" pitchFamily="66" charset="0"/>
              </a:rPr>
              <a:t>fraction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of </a:t>
            </a:r>
            <a:r>
              <a:rPr lang="en-US" sz="1600" dirty="0">
                <a:latin typeface="Comic Sans MS" panose="030F0702030302020204" pitchFamily="66" charset="0"/>
              </a:rPr>
              <a:t>a </a:t>
            </a:r>
            <a:r>
              <a:rPr lang="en-US" sz="1600" dirty="0" err="1">
                <a:latin typeface="Comic Sans MS" panose="030F0702030302020204" pitchFamily="66" charset="0"/>
              </a:rPr>
              <a:t>depositable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metal</a:t>
            </a:r>
            <a:r>
              <a:rPr lang="hr-HR" sz="1600" dirty="0" smtClean="0">
                <a:latin typeface="Comic Sans MS" panose="030F0702030302020204" pitchFamily="66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</a:rPr>
              <a:t> in material</a:t>
            </a:r>
            <a:r>
              <a:rPr lang="hr-HR" sz="1600" dirty="0" smtClean="0">
                <a:latin typeface="Comic Sans MS" panose="030F0702030302020204" pitchFamily="66" charset="0"/>
              </a:rPr>
              <a:t>s (A. </a:t>
            </a:r>
            <a:r>
              <a:rPr lang="hr-HR" sz="1600" dirty="0" err="1" smtClean="0">
                <a:latin typeface="Comic Sans MS" panose="030F0702030302020204" pitchFamily="66" charset="0"/>
              </a:rPr>
              <a:t>Doménech-Carbó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et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al</a:t>
            </a:r>
            <a:r>
              <a:rPr lang="hr-HR" sz="1600" dirty="0" smtClean="0">
                <a:latin typeface="Comic Sans MS" panose="030F0702030302020204" pitchFamily="66" charset="0"/>
              </a:rPr>
              <a:t>., 2004)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hr-HR" sz="1600" dirty="0" err="1" smtClean="0">
                <a:latin typeface="Comic Sans MS" panose="030F0702030302020204" pitchFamily="66" charset="0"/>
              </a:rPr>
              <a:t>Recently</a:t>
            </a:r>
            <a:r>
              <a:rPr lang="hr-HR" sz="1600" dirty="0" smtClean="0">
                <a:latin typeface="Comic Sans MS" panose="030F0702030302020204" pitchFamily="66" charset="0"/>
              </a:rPr>
              <a:t>, </a:t>
            </a:r>
            <a:r>
              <a:rPr lang="hr-HR" sz="1600" dirty="0" err="1" smtClean="0">
                <a:latin typeface="Comic Sans MS" panose="030F0702030302020204" pitchFamily="66" charset="0"/>
              </a:rPr>
              <a:t>the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method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was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used</a:t>
            </a:r>
            <a:r>
              <a:rPr lang="hr-HR" sz="1600" dirty="0" smtClean="0">
                <a:latin typeface="Comic Sans MS" panose="030F0702030302020204" pitchFamily="66" charset="0"/>
              </a:rPr>
              <a:t> for </a:t>
            </a:r>
            <a:r>
              <a:rPr lang="hr-HR" sz="1600" dirty="0" err="1" smtClean="0">
                <a:latin typeface="Comic Sans MS" panose="030F0702030302020204" pitchFamily="66" charset="0"/>
              </a:rPr>
              <a:t>determinantion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of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antidepressants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drugs</a:t>
            </a:r>
            <a:r>
              <a:rPr lang="hr-HR" sz="1600" dirty="0" smtClean="0">
                <a:latin typeface="Comic Sans MS" panose="030F0702030302020204" pitchFamily="66" charset="0"/>
              </a:rPr>
              <a:t> (A. </a:t>
            </a:r>
            <a:r>
              <a:rPr lang="hr-HR" sz="1600" dirty="0" err="1" smtClean="0">
                <a:latin typeface="Comic Sans MS" panose="030F0702030302020204" pitchFamily="66" charset="0"/>
              </a:rPr>
              <a:t>Doménech-Carbó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>
                <a:latin typeface="Comic Sans MS" panose="030F0702030302020204" pitchFamily="66" charset="0"/>
              </a:rPr>
              <a:t>et</a:t>
            </a:r>
            <a:r>
              <a:rPr lang="hr-HR" sz="1600" dirty="0">
                <a:latin typeface="Comic Sans MS" panose="030F0702030302020204" pitchFamily="66" charset="0"/>
              </a:rPr>
              <a:t> </a:t>
            </a:r>
            <a:r>
              <a:rPr lang="hr-HR" sz="1600" dirty="0" err="1">
                <a:latin typeface="Comic Sans MS" panose="030F0702030302020204" pitchFamily="66" charset="0"/>
              </a:rPr>
              <a:t>al</a:t>
            </a:r>
            <a:r>
              <a:rPr lang="hr-HR" sz="1600" dirty="0">
                <a:latin typeface="Comic Sans MS" panose="030F0702030302020204" pitchFamily="66" charset="0"/>
              </a:rPr>
              <a:t>., </a:t>
            </a:r>
            <a:r>
              <a:rPr lang="hr-HR" sz="1600" dirty="0" smtClean="0">
                <a:latin typeface="Comic Sans MS" panose="030F0702030302020204" pitchFamily="66" charset="0"/>
              </a:rPr>
              <a:t>2013)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TextBox 32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Oval 37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Oval 38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Oval 39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Oval 40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Oval 41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19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5259799"/>
              </p:ext>
            </p:extLst>
          </p:nvPr>
        </p:nvGraphicFramePr>
        <p:xfrm>
          <a:off x="1411936" y="947098"/>
          <a:ext cx="7857012" cy="5242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7993119" y="1682696"/>
            <a:ext cx="4145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mic Sans MS" panose="030F0702030302020204" pitchFamily="66" charset="0"/>
              </a:rPr>
              <a:t>contain</a:t>
            </a:r>
            <a:r>
              <a:rPr lang="hr-HR" sz="1400" dirty="0">
                <a:latin typeface="Comic Sans MS" panose="030F0702030302020204" pitchFamily="66" charset="0"/>
              </a:rPr>
              <a:t>s </a:t>
            </a:r>
            <a:r>
              <a:rPr lang="en-US" sz="1400" dirty="0">
                <a:latin typeface="Comic Sans MS" panose="030F0702030302020204" pitchFamily="66" charset="0"/>
              </a:rPr>
              <a:t>unknown amount </a:t>
            </a:r>
            <a:r>
              <a:rPr lang="en-US" sz="1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4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400" dirty="0">
                <a:latin typeface="Comic Sans MS" panose="030F0702030302020204" pitchFamily="66" charset="0"/>
              </a:rPr>
              <a:t> of an electroactive compound, X</a:t>
            </a:r>
            <a:r>
              <a:rPr lang="hr-HR" sz="1400" dirty="0">
                <a:latin typeface="Comic Sans MS" panose="030F0702030302020204" pitchFamily="66" charset="0"/>
              </a:rPr>
              <a:t> - </a:t>
            </a:r>
            <a:r>
              <a:rPr lang="hr-H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CAPSAICIN</a:t>
            </a:r>
          </a:p>
        </p:txBody>
      </p:sp>
      <p:sp>
        <p:nvSpPr>
          <p:cNvPr id="6" name="Curved Up Arrow 5"/>
          <p:cNvSpPr/>
          <p:nvPr/>
        </p:nvSpPr>
        <p:spPr>
          <a:xfrm rot="10800000">
            <a:off x="6101911" y="716265"/>
            <a:ext cx="2218944" cy="1024128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9734" y="2809448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 smtClean="0">
                <a:latin typeface="Comic Sans MS" panose="030F0702030302020204" pitchFamily="66" charset="0"/>
              </a:rPr>
              <a:t>our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analytical</a:t>
            </a:r>
            <a:r>
              <a:rPr lang="hr-HR" sz="1600" dirty="0" smtClean="0">
                <a:latin typeface="Comic Sans MS" panose="030F0702030302020204" pitchFamily="66" charset="0"/>
              </a:rPr>
              <a:t> </a:t>
            </a:r>
            <a:r>
              <a:rPr lang="hr-HR" sz="1600" dirty="0" err="1" smtClean="0">
                <a:latin typeface="Comic Sans MS" panose="030F0702030302020204" pitchFamily="66" charset="0"/>
              </a:rPr>
              <a:t>objective</a:t>
            </a:r>
            <a:endParaRPr lang="hr-HR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69064" y="2712979"/>
                <a:ext cx="1287147" cy="531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hr-H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20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hr-HR" sz="20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num>
                        <m:den>
                          <m:r>
                            <a:rPr lang="hr-HR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hr-H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hr-H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064" y="2712979"/>
                <a:ext cx="1287147" cy="5314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915284" y="3619379"/>
            <a:ext cx="30091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100" dirty="0" err="1" smtClean="0">
                <a:latin typeface="Comic Sans MS" panose="030F0702030302020204" pitchFamily="66" charset="0"/>
              </a:rPr>
              <a:t>f</a:t>
            </a:r>
            <a:r>
              <a:rPr lang="hr-HR" sz="1100" baseline="-25000" dirty="0" err="1" smtClean="0">
                <a:latin typeface="Comic Sans MS" panose="030F0702030302020204" pitchFamily="66" charset="0"/>
              </a:rPr>
              <a:t>X</a:t>
            </a:r>
            <a:r>
              <a:rPr lang="hr-HR" sz="1100" dirty="0" smtClean="0">
                <a:latin typeface="Comic Sans MS" panose="030F0702030302020204" pitchFamily="66" charset="0"/>
              </a:rPr>
              <a:t> – </a:t>
            </a:r>
            <a:r>
              <a:rPr lang="hr-HR" sz="1100" dirty="0" err="1" smtClean="0">
                <a:latin typeface="Comic Sans MS" panose="030F0702030302020204" pitchFamily="66" charset="0"/>
              </a:rPr>
              <a:t>mass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fraction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of</a:t>
            </a:r>
            <a:r>
              <a:rPr lang="hr-HR" sz="1100" dirty="0" smtClean="0">
                <a:latin typeface="Comic Sans MS" panose="030F0702030302020204" pitchFamily="66" charset="0"/>
              </a:rPr>
              <a:t> X </a:t>
            </a:r>
            <a:r>
              <a:rPr lang="hr-HR" sz="1100" dirty="0" err="1" smtClean="0">
                <a:latin typeface="Comic Sans MS" panose="030F0702030302020204" pitchFamily="66" charset="0"/>
              </a:rPr>
              <a:t>in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the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real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sample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endParaRPr lang="hr-HR" sz="11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2461" y="1142964"/>
            <a:ext cx="2691717" cy="89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Comic Sans MS" panose="030F0702030302020204" pitchFamily="66" charset="0"/>
              </a:rPr>
              <a:t>Solid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electroactive </a:t>
            </a:r>
            <a:r>
              <a:rPr lang="en-US" sz="1200" dirty="0">
                <a:latin typeface="Comic Sans MS" panose="030F0702030302020204" pitchFamily="66" charset="0"/>
              </a:rPr>
              <a:t>reference </a:t>
            </a:r>
            <a:r>
              <a:rPr lang="en-US" sz="1200" dirty="0" smtClean="0">
                <a:latin typeface="Comic Sans MS" panose="030F0702030302020204" pitchFamily="66" charset="0"/>
              </a:rPr>
              <a:t>compound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with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independent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electrochemical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response</a:t>
            </a:r>
            <a:endParaRPr lang="hr-HR" sz="1200" dirty="0"/>
          </a:p>
        </p:txBody>
      </p:sp>
      <p:sp>
        <p:nvSpPr>
          <p:cNvPr id="12" name="Bent-Up Arrow 11"/>
          <p:cNvSpPr/>
          <p:nvPr/>
        </p:nvSpPr>
        <p:spPr>
          <a:xfrm rot="5400000">
            <a:off x="2888919" y="1771895"/>
            <a:ext cx="633018" cy="121929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ight Arrow 12"/>
          <p:cNvSpPr/>
          <p:nvPr/>
        </p:nvSpPr>
        <p:spPr>
          <a:xfrm>
            <a:off x="2012255" y="3483168"/>
            <a:ext cx="2832316" cy="4097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985955" y="3538737"/>
            <a:ext cx="2379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Comic Sans MS" panose="030F0702030302020204" pitchFamily="66" charset="0"/>
              </a:rPr>
              <a:t>Standard </a:t>
            </a:r>
            <a:r>
              <a:rPr lang="hr-HR" sz="1400" dirty="0" err="1" smtClean="0">
                <a:latin typeface="Comic Sans MS" panose="030F0702030302020204" pitchFamily="66" charset="0"/>
              </a:rPr>
              <a:t>addition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method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0447" y="5628313"/>
            <a:ext cx="7507183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b="1" dirty="0" err="1">
                <a:latin typeface="Comic Sans MS" panose="030F0702030302020204" pitchFamily="66" charset="0"/>
              </a:rPr>
              <a:t>E</a:t>
            </a:r>
            <a:r>
              <a:rPr lang="hr-HR" sz="1400" b="1" dirty="0" err="1" smtClean="0">
                <a:latin typeface="Comic Sans MS" panose="030F0702030302020204" pitchFamily="66" charset="0"/>
              </a:rPr>
              <a:t>xperimental</a:t>
            </a:r>
            <a:r>
              <a:rPr lang="hr-HR" sz="1400" b="1" dirty="0" smtClean="0">
                <a:latin typeface="Comic Sans MS" panose="030F0702030302020204" pitchFamily="66" charset="0"/>
              </a:rPr>
              <a:t> </a:t>
            </a:r>
            <a:r>
              <a:rPr lang="hr-HR" sz="1400" b="1" dirty="0" err="1" smtClean="0">
                <a:latin typeface="Comic Sans MS" panose="030F0702030302020204" pitchFamily="66" charset="0"/>
              </a:rPr>
              <a:t>conditions</a:t>
            </a:r>
            <a:r>
              <a:rPr lang="hr-HR" sz="1400" b="1" dirty="0" smtClean="0">
                <a:latin typeface="Comic Sans MS" panose="030F0702030302020204" pitchFamily="66" charset="0"/>
              </a:rPr>
              <a:t>: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frequency</a:t>
            </a:r>
            <a:r>
              <a:rPr lang="hr-HR" sz="1400" dirty="0" smtClean="0">
                <a:latin typeface="Comic Sans MS" panose="030F0702030302020204" pitchFamily="66" charset="0"/>
              </a:rPr>
              <a:t> 150 Hz </a:t>
            </a:r>
            <a:r>
              <a:rPr lang="hr-HR" sz="1400" dirty="0" err="1" smtClean="0">
                <a:latin typeface="Comic Sans MS" panose="030F0702030302020204" pitchFamily="66" charset="0"/>
              </a:rPr>
              <a:t>and</a:t>
            </a:r>
            <a:r>
              <a:rPr lang="hr-HR" sz="1400" dirty="0" smtClean="0">
                <a:latin typeface="Comic Sans MS" panose="030F0702030302020204" pitchFamily="66" charset="0"/>
              </a:rPr>
              <a:t> pH 11</a:t>
            </a:r>
          </a:p>
          <a:p>
            <a:pPr>
              <a:lnSpc>
                <a:spcPct val="150000"/>
              </a:lnSpc>
            </a:pPr>
            <a:r>
              <a:rPr lang="hr-HR" sz="1400" b="1" dirty="0" err="1" smtClean="0">
                <a:latin typeface="Comic Sans MS" panose="030F0702030302020204" pitchFamily="66" charset="0"/>
              </a:rPr>
              <a:t>Electrolyte</a:t>
            </a:r>
            <a:r>
              <a:rPr lang="hr-HR" sz="1400" b="1" dirty="0" smtClean="0">
                <a:latin typeface="Comic Sans MS" panose="030F0702030302020204" pitchFamily="66" charset="0"/>
              </a:rPr>
              <a:t>:</a:t>
            </a:r>
            <a:r>
              <a:rPr lang="hr-HR" sz="1400" dirty="0" smtClean="0">
                <a:latin typeface="Comic Sans MS" panose="030F0702030302020204" pitchFamily="66" charset="0"/>
              </a:rPr>
              <a:t> 0.1 M KNO</a:t>
            </a:r>
            <a:r>
              <a:rPr lang="hr-HR" sz="1400" baseline="-25000" dirty="0" smtClean="0">
                <a:latin typeface="Comic Sans MS" panose="030F0702030302020204" pitchFamily="66" charset="0"/>
              </a:rPr>
              <a:t>3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buffered</a:t>
            </a:r>
            <a:r>
              <a:rPr lang="hr-HR" sz="1400" dirty="0" smtClean="0">
                <a:latin typeface="Comic Sans MS" panose="030F0702030302020204" pitchFamily="66" charset="0"/>
              </a:rPr>
              <a:t> to </a:t>
            </a:r>
            <a:r>
              <a:rPr lang="hr-HR" sz="1400" dirty="0" err="1" smtClean="0">
                <a:latin typeface="Comic Sans MS" panose="030F0702030302020204" pitchFamily="66" charset="0"/>
              </a:rPr>
              <a:t>the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specific</a:t>
            </a:r>
            <a:r>
              <a:rPr lang="hr-HR" sz="1400" dirty="0" smtClean="0">
                <a:latin typeface="Comic Sans MS" panose="030F0702030302020204" pitchFamily="66" charset="0"/>
              </a:rPr>
              <a:t> pH </a:t>
            </a:r>
          </a:p>
          <a:p>
            <a:pPr>
              <a:lnSpc>
                <a:spcPct val="150000"/>
              </a:lnSpc>
            </a:pPr>
            <a:r>
              <a:rPr lang="hr-HR" sz="1400" b="1" dirty="0" err="1" smtClean="0">
                <a:latin typeface="Comic Sans MS" panose="030F0702030302020204" pitchFamily="66" charset="0"/>
              </a:rPr>
              <a:t>Working</a:t>
            </a:r>
            <a:r>
              <a:rPr lang="hr-HR" sz="1400" b="1" dirty="0" smtClean="0">
                <a:latin typeface="Comic Sans MS" panose="030F0702030302020204" pitchFamily="66" charset="0"/>
              </a:rPr>
              <a:t> </a:t>
            </a:r>
            <a:r>
              <a:rPr lang="hr-HR" sz="1400" b="1" dirty="0" err="1" smtClean="0">
                <a:latin typeface="Comic Sans MS" panose="030F0702030302020204" pitchFamily="66" charset="0"/>
              </a:rPr>
              <a:t>electrode</a:t>
            </a:r>
            <a:r>
              <a:rPr lang="hr-HR" sz="1400" b="1" dirty="0" smtClean="0">
                <a:latin typeface="Comic Sans MS" panose="030F0702030302020204" pitchFamily="66" charset="0"/>
              </a:rPr>
              <a:t>: </a:t>
            </a:r>
            <a:r>
              <a:rPr lang="hr-HR" sz="1400" dirty="0" err="1" smtClean="0">
                <a:latin typeface="Comic Sans MS" panose="030F0702030302020204" pitchFamily="66" charset="0"/>
              </a:rPr>
              <a:t>paraffin-impregnated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graphite</a:t>
            </a:r>
            <a:r>
              <a:rPr lang="hr-HR" sz="1400" dirty="0" smtClean="0">
                <a:latin typeface="Comic Sans MS" panose="030F0702030302020204" pitchFamily="66" charset="0"/>
              </a:rPr>
              <a:t> rod (</a:t>
            </a:r>
            <a:r>
              <a:rPr lang="hr-HR" sz="1400" dirty="0" err="1" smtClean="0">
                <a:latin typeface="Comic Sans MS" panose="030F0702030302020204" pitchFamily="66" charset="0"/>
              </a:rPr>
              <a:t>diameter</a:t>
            </a:r>
            <a:r>
              <a:rPr lang="hr-HR" sz="1400" dirty="0" smtClean="0">
                <a:latin typeface="Comic Sans MS" panose="030F0702030302020204" pitchFamily="66" charset="0"/>
              </a:rPr>
              <a:t> 5 mm, </a:t>
            </a:r>
            <a:r>
              <a:rPr lang="hr-HR" sz="1400" dirty="0" err="1" smtClean="0">
                <a:latin typeface="Comic Sans MS" panose="030F0702030302020204" pitchFamily="66" charset="0"/>
              </a:rPr>
              <a:t>length</a:t>
            </a:r>
            <a:r>
              <a:rPr lang="hr-HR" sz="1400" dirty="0" smtClean="0">
                <a:latin typeface="Comic Sans MS" panose="030F0702030302020204" pitchFamily="66" charset="0"/>
              </a:rPr>
              <a:t> 50 mm)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74" y="546884"/>
            <a:ext cx="42832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Materials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and</a:t>
            </a:r>
            <a:r>
              <a:rPr lang="hr-HR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methods</a:t>
            </a:r>
            <a:endParaRPr lang="en-US" sz="24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TextBox 37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Oval 42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Oval 43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Oval 44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Oval 45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Oval 47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/>
      <p:bldP spid="10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79" y="707840"/>
            <a:ext cx="1164176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Comic Sans MS" panose="030F0702030302020204" pitchFamily="66" charset="0"/>
              </a:rPr>
              <a:t>Now, each specimen will contain a mass </a:t>
            </a:r>
            <a:r>
              <a:rPr lang="en-US" sz="1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500" dirty="0">
                <a:latin typeface="Comic Sans MS" panose="030F0702030302020204" pitchFamily="66" charset="0"/>
              </a:rPr>
              <a:t> of pristine sample (containing an unknown </a:t>
            </a:r>
            <a:r>
              <a:rPr lang="hr-HR" sz="1500" dirty="0" err="1" smtClean="0">
                <a:latin typeface="Comic Sans MS" panose="030F0702030302020204" pitchFamily="66" charset="0"/>
              </a:rPr>
              <a:t>mass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fraction</a:t>
            </a:r>
            <a:r>
              <a:rPr lang="en-US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smtClean="0">
                <a:latin typeface="Comic Sans MS" panose="030F0702030302020204" pitchFamily="66" charset="0"/>
              </a:rPr>
              <a:t>f</a:t>
            </a:r>
            <a:r>
              <a:rPr lang="en-US" sz="1500" dirty="0" smtClean="0">
                <a:latin typeface="Comic Sans MS" panose="030F0702030302020204" pitchFamily="66" charset="0"/>
              </a:rPr>
              <a:t> </a:t>
            </a:r>
            <a:r>
              <a:rPr lang="en-US" sz="1500" dirty="0">
                <a:latin typeface="Comic Sans MS" panose="030F0702030302020204" pitchFamily="66" charset="0"/>
              </a:rPr>
              <a:t>of X), a mass </a:t>
            </a:r>
            <a:r>
              <a:rPr lang="en-US" sz="15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5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aseline="-25000" dirty="0">
                <a:latin typeface="Comic Sans MS" panose="030F0702030302020204" pitchFamily="66" charset="0"/>
              </a:rPr>
              <a:t> </a:t>
            </a:r>
            <a:r>
              <a:rPr lang="en-US" sz="1500" dirty="0">
                <a:latin typeface="Comic Sans MS" panose="030F0702030302020204" pitchFamily="66" charset="0"/>
              </a:rPr>
              <a:t>of reference </a:t>
            </a:r>
            <a:r>
              <a:rPr lang="en-US" sz="1500" dirty="0" smtClean="0">
                <a:latin typeface="Comic Sans MS" panose="030F0702030302020204" pitchFamily="66" charset="0"/>
              </a:rPr>
              <a:t>compound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with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known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mass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fraction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f</a:t>
            </a:r>
            <a:r>
              <a:rPr lang="hr-HR" sz="1500" baseline="-25000" dirty="0" err="1" smtClean="0">
                <a:latin typeface="Comic Sans MS" panose="030F0702030302020204" pitchFamily="66" charset="0"/>
              </a:rPr>
              <a:t>R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of</a:t>
            </a:r>
            <a:r>
              <a:rPr lang="hr-HR" sz="1500" dirty="0" smtClean="0">
                <a:latin typeface="Comic Sans MS" panose="030F0702030302020204" pitchFamily="66" charset="0"/>
              </a:rPr>
              <a:t> R</a:t>
            </a:r>
            <a:r>
              <a:rPr lang="en-US" sz="1500" dirty="0" smtClean="0">
                <a:latin typeface="Comic Sans MS" panose="030F0702030302020204" pitchFamily="66" charset="0"/>
              </a:rPr>
              <a:t>, </a:t>
            </a:r>
            <a:r>
              <a:rPr lang="en-US" sz="1500" dirty="0">
                <a:latin typeface="Comic Sans MS" panose="030F0702030302020204" pitchFamily="66" charset="0"/>
              </a:rPr>
              <a:t>and a mass 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500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baseline="30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add</a:t>
            </a:r>
            <a:r>
              <a:rPr lang="en-US" sz="1500" dirty="0" smtClean="0">
                <a:latin typeface="Comic Sans MS" panose="030F0702030302020204" pitchFamily="66" charset="0"/>
              </a:rPr>
              <a:t> of </a:t>
            </a:r>
            <a:r>
              <a:rPr lang="en-US" sz="1500" dirty="0">
                <a:latin typeface="Comic Sans MS" panose="030F0702030302020204" pitchFamily="66" charset="0"/>
              </a:rPr>
              <a:t>added </a:t>
            </a:r>
            <a:r>
              <a:rPr lang="en-US" sz="1500" dirty="0" smtClean="0">
                <a:latin typeface="Comic Sans MS" panose="030F0702030302020204" pitchFamily="66" charset="0"/>
              </a:rPr>
              <a:t>standard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with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known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mass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fraction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f</a:t>
            </a:r>
            <a:r>
              <a:rPr lang="hr-HR" sz="1500" baseline="-25000" dirty="0" err="1" smtClean="0">
                <a:latin typeface="Comic Sans MS" panose="030F0702030302020204" pitchFamily="66" charset="0"/>
              </a:rPr>
              <a:t>X</a:t>
            </a:r>
            <a:r>
              <a:rPr lang="hr-HR" sz="1500" dirty="0" smtClean="0">
                <a:latin typeface="Comic Sans MS" panose="030F0702030302020204" pitchFamily="66" charset="0"/>
              </a:rPr>
              <a:t> </a:t>
            </a:r>
            <a:r>
              <a:rPr lang="hr-HR" sz="1500" dirty="0" err="1" smtClean="0">
                <a:latin typeface="Comic Sans MS" panose="030F0702030302020204" pitchFamily="66" charset="0"/>
              </a:rPr>
              <a:t>of</a:t>
            </a:r>
            <a:r>
              <a:rPr lang="hr-HR" sz="1500" dirty="0" smtClean="0">
                <a:latin typeface="Comic Sans MS" panose="030F0702030302020204" pitchFamily="66" charset="0"/>
              </a:rPr>
              <a:t> X</a:t>
            </a:r>
            <a:r>
              <a:rPr lang="en-US" sz="1500" dirty="0" smtClean="0">
                <a:latin typeface="Comic Sans MS" panose="030F0702030302020204" pitchFamily="66" charset="0"/>
              </a:rPr>
              <a:t>. </a:t>
            </a:r>
            <a:r>
              <a:rPr lang="en-US" sz="1500" dirty="0">
                <a:latin typeface="Comic Sans MS" panose="030F0702030302020204" pitchFamily="66" charset="0"/>
              </a:rPr>
              <a:t>Then, the </a:t>
            </a:r>
            <a:r>
              <a:rPr lang="en-US" sz="1500" dirty="0" err="1">
                <a:latin typeface="Comic Sans MS" panose="030F0702030302020204" pitchFamily="66" charset="0"/>
              </a:rPr>
              <a:t>i</a:t>
            </a:r>
            <a:r>
              <a:rPr lang="en-US" sz="1500" baseline="-25000" dirty="0" err="1">
                <a:latin typeface="Comic Sans MS" panose="030F0702030302020204" pitchFamily="66" charset="0"/>
              </a:rPr>
              <a:t>p</a:t>
            </a:r>
            <a:r>
              <a:rPr lang="en-US" sz="1500" dirty="0">
                <a:latin typeface="Comic Sans MS" panose="030F0702030302020204" pitchFamily="66" charset="0"/>
              </a:rPr>
              <a:t>(X)/</a:t>
            </a:r>
            <a:r>
              <a:rPr lang="en-US" sz="1500" dirty="0" err="1">
                <a:latin typeface="Comic Sans MS" panose="030F0702030302020204" pitchFamily="66" charset="0"/>
              </a:rPr>
              <a:t>i</a:t>
            </a:r>
            <a:r>
              <a:rPr lang="en-US" sz="1500" baseline="-25000" dirty="0" err="1">
                <a:latin typeface="Comic Sans MS" panose="030F0702030302020204" pitchFamily="66" charset="0"/>
              </a:rPr>
              <a:t>p</a:t>
            </a:r>
            <a:r>
              <a:rPr lang="en-US" sz="1500" dirty="0">
                <a:latin typeface="Comic Sans MS" panose="030F0702030302020204" pitchFamily="66" charset="0"/>
              </a:rPr>
              <a:t>(R) ratio should satisfy the relationship:</a:t>
            </a:r>
            <a:endParaRPr lang="hr-HR" sz="15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52134" y="2108668"/>
                <a:ext cx="5320623" cy="643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hr-H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hr-H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  <m:sup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𝑎𝑑𝑑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hr-H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34" y="2108668"/>
                <a:ext cx="5320623" cy="643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17994"/>
              </p:ext>
            </p:extLst>
          </p:nvPr>
        </p:nvGraphicFramePr>
        <p:xfrm>
          <a:off x="6448919" y="3611419"/>
          <a:ext cx="5366092" cy="293619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91595"/>
                <a:gridCol w="801851"/>
                <a:gridCol w="867577"/>
                <a:gridCol w="1077899"/>
                <a:gridCol w="788706"/>
                <a:gridCol w="1038464"/>
              </a:tblGrid>
              <a:tr h="4458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Sample</a:t>
                      </a:r>
                      <a:endParaRPr lang="hr-HR" sz="14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smtClean="0">
                          <a:latin typeface="Comic Sans MS" panose="030F0702030302020204" pitchFamily="66" charset="0"/>
                        </a:rPr>
                        <a:t>m / mg</a:t>
                      </a:r>
                      <a:endParaRPr lang="hr-HR" sz="14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hr-HR" sz="1400" baseline="-25000" dirty="0" err="1" smtClean="0">
                          <a:latin typeface="Comic Sans MS" panose="030F0702030302020204" pitchFamily="66" charset="0"/>
                        </a:rPr>
                        <a:t>R</a:t>
                      </a:r>
                      <a:r>
                        <a:rPr lang="hr-HR" sz="1400" baseline="-250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400" baseline="0" dirty="0" smtClean="0">
                          <a:latin typeface="Comic Sans MS" panose="030F0702030302020204" pitchFamily="66" charset="0"/>
                        </a:rPr>
                        <a:t>/ mg</a:t>
                      </a:r>
                      <a:endParaRPr lang="hr-HR" sz="1400" b="0" baseline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hr-HR" sz="1400" baseline="-25000" dirty="0" err="1" smtClean="0"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hr-HR" sz="1400" baseline="30000" dirty="0" err="1" smtClean="0">
                          <a:latin typeface="Comic Sans MS" panose="030F0702030302020204" pitchFamily="66" charset="0"/>
                        </a:rPr>
                        <a:t>add</a:t>
                      </a:r>
                      <a:r>
                        <a:rPr lang="hr-HR" sz="1400" baseline="300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hr-HR" sz="1400" baseline="0" dirty="0" smtClean="0">
                          <a:latin typeface="Comic Sans MS" panose="030F0702030302020204" pitchFamily="66" charset="0"/>
                        </a:rPr>
                        <a:t>/ mg </a:t>
                      </a:r>
                      <a:endParaRPr lang="hr-HR" sz="1400" b="0" baseline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Comic Sans MS" panose="030F0702030302020204" pitchFamily="66" charset="0"/>
                        </a:rPr>
                        <a:t>m/</a:t>
                      </a:r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hr-HR" sz="1400" baseline="-25000" dirty="0" err="1" smtClean="0">
                          <a:latin typeface="Comic Sans MS" panose="030F0702030302020204" pitchFamily="66" charset="0"/>
                        </a:rPr>
                        <a:t>R</a:t>
                      </a:r>
                      <a:endParaRPr lang="hr-HR" sz="1400" b="0" baseline="-25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hr-HR" sz="1400" baseline="-25000" dirty="0" err="1" smtClean="0"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hr-HR" sz="1400" baseline="30000" dirty="0" err="1" smtClean="0">
                          <a:latin typeface="Comic Sans MS" panose="030F0702030302020204" pitchFamily="66" charset="0"/>
                        </a:rPr>
                        <a:t>add</a:t>
                      </a:r>
                      <a:r>
                        <a:rPr lang="hr-HR" sz="1400" dirty="0" smtClean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hr-HR" sz="1400" dirty="0" err="1" smtClean="0"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hr-HR" sz="1400" baseline="-25000" dirty="0" err="1" smtClean="0">
                          <a:latin typeface="Comic Sans MS" panose="030F0702030302020204" pitchFamily="66" charset="0"/>
                        </a:rPr>
                        <a:t>R</a:t>
                      </a:r>
                      <a:endParaRPr lang="hr-HR" sz="1400" b="0" baseline="-250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0.01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omic Sans MS" panose="030F0702030302020204" pitchFamily="66" charset="0"/>
                        </a:rPr>
                        <a:t>0.00033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0.03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>
                          <a:effectLst/>
                          <a:latin typeface="Comic Sans MS" panose="030F0702030302020204" pitchFamily="66" charset="0"/>
                        </a:rPr>
                        <a:t>0.0010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0.05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omic Sans MS" panose="030F0702030302020204" pitchFamily="66" charset="0"/>
                        </a:rPr>
                        <a:t>0.0017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0.1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omic Sans MS" panose="030F0702030302020204" pitchFamily="66" charset="0"/>
                        </a:rPr>
                        <a:t>0.0033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0.5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omic Sans MS" panose="030F0702030302020204" pitchFamily="66" charset="0"/>
                        </a:rPr>
                        <a:t>0.0168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  <a:tr h="355760"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hr-HR" sz="1200" b="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hr-HR" sz="1200" b="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Comic Sans MS" panose="030F0702030302020204" pitchFamily="66" charset="0"/>
                        </a:rPr>
                        <a:t>0.0330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22009" y="3082673"/>
            <a:ext cx="568350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smtClean="0">
                <a:latin typeface="Comic Sans MS" panose="030F0702030302020204" pitchFamily="66" charset="0"/>
              </a:rPr>
              <a:t>Accordingly, plots of </a:t>
            </a:r>
            <a:r>
              <a:rPr lang="en-US" sz="1500" dirty="0" err="1" smtClean="0">
                <a:latin typeface="Comic Sans MS" panose="030F0702030302020204" pitchFamily="66" charset="0"/>
              </a:rPr>
              <a:t>i</a:t>
            </a:r>
            <a:r>
              <a:rPr lang="en-US" sz="1500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sz="1500" dirty="0" smtClean="0">
                <a:latin typeface="Comic Sans MS" panose="030F0702030302020204" pitchFamily="66" charset="0"/>
              </a:rPr>
              <a:t>/</a:t>
            </a:r>
            <a:r>
              <a:rPr lang="en-US" sz="1500" dirty="0" err="1" smtClean="0">
                <a:latin typeface="Comic Sans MS" panose="030F0702030302020204" pitchFamily="66" charset="0"/>
              </a:rPr>
              <a:t>i</a:t>
            </a:r>
            <a:r>
              <a:rPr lang="en-US" sz="1500" baseline="-25000" dirty="0" err="1" smtClean="0">
                <a:latin typeface="Comic Sans MS" panose="030F0702030302020204" pitchFamily="66" charset="0"/>
              </a:rPr>
              <a:t>R</a:t>
            </a:r>
            <a:r>
              <a:rPr lang="en-US" sz="1500" dirty="0" smtClean="0">
                <a:latin typeface="Comic Sans MS" panose="030F0702030302020204" pitchFamily="66" charset="0"/>
              </a:rPr>
              <a:t> vs. </a:t>
            </a:r>
            <a:r>
              <a:rPr lang="en-US" sz="1500" dirty="0" err="1" smtClean="0">
                <a:latin typeface="Comic Sans MS" panose="030F0702030302020204" pitchFamily="66" charset="0"/>
              </a:rPr>
              <a:t>m</a:t>
            </a:r>
            <a:r>
              <a:rPr lang="en-US" sz="1500" baseline="-25000" dirty="0" err="1" smtClean="0">
                <a:latin typeface="Comic Sans MS" panose="030F0702030302020204" pitchFamily="66" charset="0"/>
              </a:rPr>
              <a:t>X</a:t>
            </a:r>
            <a:r>
              <a:rPr lang="en-US" sz="1500" dirty="0" smtClean="0">
                <a:latin typeface="Comic Sans MS" panose="030F0702030302020204" pitchFamily="66" charset="0"/>
              </a:rPr>
              <a:t>/</a:t>
            </a:r>
            <a:r>
              <a:rPr lang="en-US" sz="1500" dirty="0" err="1" smtClean="0">
                <a:latin typeface="Comic Sans MS" panose="030F0702030302020204" pitchFamily="66" charset="0"/>
              </a:rPr>
              <a:t>m</a:t>
            </a:r>
            <a:r>
              <a:rPr lang="en-US" sz="1500" baseline="-25000" dirty="0" err="1" smtClean="0">
                <a:latin typeface="Comic Sans MS" panose="030F0702030302020204" pitchFamily="66" charset="0"/>
              </a:rPr>
              <a:t>R</a:t>
            </a:r>
            <a:r>
              <a:rPr lang="en-US" sz="1500" dirty="0" smtClean="0">
                <a:latin typeface="Comic Sans MS" panose="030F0702030302020204" pitchFamily="66" charset="0"/>
              </a:rPr>
              <a:t> should give a straight line of slope 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(G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/G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)(M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/M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</a:t>
            </a:r>
            <a:r>
              <a:rPr lang="en-US" sz="1500" dirty="0" smtClean="0">
                <a:latin typeface="Comic Sans MS" panose="030F0702030302020204" pitchFamily="66" charset="0"/>
              </a:rPr>
              <a:t>and ordinate at the origin 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(G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/G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)(M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/M</a:t>
            </a:r>
            <a:r>
              <a:rPr lang="en-US" sz="1500" b="1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)(m/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)(f/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1500" dirty="0" smtClean="0">
                <a:latin typeface="Comic Sans MS" panose="030F0702030302020204" pitchFamily="66" charset="0"/>
              </a:rPr>
              <a:t>.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0228" y="1800311"/>
            <a:ext cx="3515706" cy="107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100" dirty="0" smtClean="0">
                <a:latin typeface="Comic Sans MS" panose="030F0702030302020204" pitchFamily="66" charset="0"/>
              </a:rPr>
              <a:t>G</a:t>
            </a:r>
            <a:r>
              <a:rPr lang="hr-HR" sz="1100" baseline="-25000" dirty="0" smtClean="0">
                <a:latin typeface="Comic Sans MS" panose="030F0702030302020204" pitchFamily="66" charset="0"/>
              </a:rPr>
              <a:t>X</a:t>
            </a:r>
            <a:r>
              <a:rPr lang="hr-HR" sz="1100" dirty="0" smtClean="0">
                <a:latin typeface="Comic Sans MS" panose="030F0702030302020204" pitchFamily="66" charset="0"/>
              </a:rPr>
              <a:t> – </a:t>
            </a:r>
            <a:r>
              <a:rPr lang="hr-HR" sz="1100" dirty="0" err="1" smtClean="0">
                <a:latin typeface="Comic Sans MS" panose="030F0702030302020204" pitchFamily="66" charset="0"/>
              </a:rPr>
              <a:t>electrochemical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coefficient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of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response</a:t>
            </a:r>
            <a:r>
              <a:rPr lang="hr-HR" sz="1100" dirty="0" smtClean="0">
                <a:latin typeface="Comic Sans MS" panose="030F0702030302020204" pitchFamily="66" charset="0"/>
              </a:rPr>
              <a:t> for X</a:t>
            </a:r>
          </a:p>
          <a:p>
            <a:pPr>
              <a:lnSpc>
                <a:spcPct val="150000"/>
              </a:lnSpc>
            </a:pPr>
            <a:r>
              <a:rPr lang="hr-HR" sz="1100" dirty="0" smtClean="0">
                <a:latin typeface="Comic Sans MS" panose="030F0702030302020204" pitchFamily="66" charset="0"/>
              </a:rPr>
              <a:t>G</a:t>
            </a:r>
            <a:r>
              <a:rPr lang="hr-HR" sz="1100" baseline="-25000" dirty="0" smtClean="0">
                <a:latin typeface="Comic Sans MS" panose="030F0702030302020204" pitchFamily="66" charset="0"/>
              </a:rPr>
              <a:t>R </a:t>
            </a:r>
            <a:r>
              <a:rPr lang="hr-HR" sz="1100" dirty="0" smtClean="0">
                <a:latin typeface="Comic Sans MS" panose="030F0702030302020204" pitchFamily="66" charset="0"/>
              </a:rPr>
              <a:t>- </a:t>
            </a:r>
            <a:r>
              <a:rPr lang="hr-HR" sz="1100" dirty="0" err="1">
                <a:latin typeface="Comic Sans MS" panose="030F0702030302020204" pitchFamily="66" charset="0"/>
              </a:rPr>
              <a:t>electrochemical</a:t>
            </a:r>
            <a:r>
              <a:rPr lang="hr-HR" sz="1100" dirty="0">
                <a:latin typeface="Comic Sans MS" panose="030F0702030302020204" pitchFamily="66" charset="0"/>
              </a:rPr>
              <a:t> </a:t>
            </a:r>
            <a:r>
              <a:rPr lang="hr-HR" sz="1100" dirty="0" err="1">
                <a:latin typeface="Comic Sans MS" panose="030F0702030302020204" pitchFamily="66" charset="0"/>
              </a:rPr>
              <a:t>coefficient</a:t>
            </a:r>
            <a:r>
              <a:rPr lang="hr-HR" sz="1100" dirty="0">
                <a:latin typeface="Comic Sans MS" panose="030F0702030302020204" pitchFamily="66" charset="0"/>
              </a:rPr>
              <a:t> </a:t>
            </a:r>
            <a:r>
              <a:rPr lang="hr-HR" sz="1100" dirty="0" err="1">
                <a:latin typeface="Comic Sans MS" panose="030F0702030302020204" pitchFamily="66" charset="0"/>
              </a:rPr>
              <a:t>of</a:t>
            </a:r>
            <a:r>
              <a:rPr lang="hr-HR" sz="1100" dirty="0">
                <a:latin typeface="Comic Sans MS" panose="030F0702030302020204" pitchFamily="66" charset="0"/>
              </a:rPr>
              <a:t> </a:t>
            </a:r>
            <a:r>
              <a:rPr lang="hr-HR" sz="1100" dirty="0" err="1">
                <a:latin typeface="Comic Sans MS" panose="030F0702030302020204" pitchFamily="66" charset="0"/>
              </a:rPr>
              <a:t>response</a:t>
            </a:r>
            <a:r>
              <a:rPr lang="hr-HR" sz="1100" dirty="0">
                <a:latin typeface="Comic Sans MS" panose="030F0702030302020204" pitchFamily="66" charset="0"/>
              </a:rPr>
              <a:t> for </a:t>
            </a:r>
            <a:r>
              <a:rPr lang="hr-HR" sz="1100" dirty="0" smtClean="0">
                <a:latin typeface="Comic Sans MS" panose="030F0702030302020204" pitchFamily="66" charset="0"/>
              </a:rPr>
              <a:t>R</a:t>
            </a:r>
            <a:endParaRPr lang="hr-HR" sz="11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r-HR" sz="1100" dirty="0" smtClean="0">
                <a:latin typeface="Comic Sans MS" panose="030F0702030302020204" pitchFamily="66" charset="0"/>
              </a:rPr>
              <a:t>M</a:t>
            </a:r>
            <a:r>
              <a:rPr lang="hr-HR" sz="1100" baseline="-25000" dirty="0" smtClean="0">
                <a:latin typeface="Comic Sans MS" panose="030F0702030302020204" pitchFamily="66" charset="0"/>
              </a:rPr>
              <a:t>X</a:t>
            </a:r>
            <a:r>
              <a:rPr lang="hr-HR" sz="1100" dirty="0" smtClean="0">
                <a:latin typeface="Comic Sans MS" panose="030F0702030302020204" pitchFamily="66" charset="0"/>
              </a:rPr>
              <a:t> – </a:t>
            </a:r>
            <a:r>
              <a:rPr lang="hr-HR" sz="1100" dirty="0" err="1" smtClean="0">
                <a:latin typeface="Comic Sans MS" panose="030F0702030302020204" pitchFamily="66" charset="0"/>
              </a:rPr>
              <a:t>molecular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mass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 err="1" smtClean="0">
                <a:latin typeface="Comic Sans MS" panose="030F0702030302020204" pitchFamily="66" charset="0"/>
              </a:rPr>
              <a:t>of</a:t>
            </a:r>
            <a:r>
              <a:rPr lang="hr-HR" sz="1100" dirty="0" smtClean="0">
                <a:latin typeface="Comic Sans MS" panose="030F0702030302020204" pitchFamily="66" charset="0"/>
              </a:rPr>
              <a:t> X</a:t>
            </a:r>
          </a:p>
          <a:p>
            <a:pPr>
              <a:lnSpc>
                <a:spcPct val="150000"/>
              </a:lnSpc>
            </a:pPr>
            <a:r>
              <a:rPr lang="hr-HR" sz="1100" dirty="0" smtClean="0">
                <a:latin typeface="Comic Sans MS" panose="030F0702030302020204" pitchFamily="66" charset="0"/>
              </a:rPr>
              <a:t>M</a:t>
            </a:r>
            <a:r>
              <a:rPr lang="hr-HR" sz="1100" baseline="-25000" dirty="0" smtClean="0">
                <a:latin typeface="Comic Sans MS" panose="030F0702030302020204" pitchFamily="66" charset="0"/>
              </a:rPr>
              <a:t>R</a:t>
            </a:r>
            <a:r>
              <a:rPr lang="hr-HR" sz="1100" dirty="0" smtClean="0">
                <a:latin typeface="Comic Sans MS" panose="030F0702030302020204" pitchFamily="66" charset="0"/>
              </a:rPr>
              <a:t> </a:t>
            </a:r>
            <a:r>
              <a:rPr lang="hr-HR" sz="1100" dirty="0">
                <a:latin typeface="Comic Sans MS" panose="030F0702030302020204" pitchFamily="66" charset="0"/>
              </a:rPr>
              <a:t>– </a:t>
            </a:r>
            <a:r>
              <a:rPr lang="hr-HR" sz="1100" dirty="0" err="1">
                <a:latin typeface="Comic Sans MS" panose="030F0702030302020204" pitchFamily="66" charset="0"/>
              </a:rPr>
              <a:t>molecular</a:t>
            </a:r>
            <a:r>
              <a:rPr lang="hr-HR" sz="1100" dirty="0">
                <a:latin typeface="Comic Sans MS" panose="030F0702030302020204" pitchFamily="66" charset="0"/>
              </a:rPr>
              <a:t> </a:t>
            </a:r>
            <a:r>
              <a:rPr lang="hr-HR" sz="1100" dirty="0" err="1">
                <a:latin typeface="Comic Sans MS" panose="030F0702030302020204" pitchFamily="66" charset="0"/>
              </a:rPr>
              <a:t>mass</a:t>
            </a:r>
            <a:r>
              <a:rPr lang="hr-HR" sz="1100" dirty="0">
                <a:latin typeface="Comic Sans MS" panose="030F0702030302020204" pitchFamily="66" charset="0"/>
              </a:rPr>
              <a:t> </a:t>
            </a:r>
            <a:r>
              <a:rPr lang="hr-HR" sz="1100" dirty="0" err="1">
                <a:latin typeface="Comic Sans MS" panose="030F0702030302020204" pitchFamily="66" charset="0"/>
              </a:rPr>
              <a:t>of</a:t>
            </a:r>
            <a:r>
              <a:rPr lang="hr-HR" sz="1100" dirty="0">
                <a:latin typeface="Comic Sans MS" panose="030F0702030302020204" pitchFamily="66" charset="0"/>
              </a:rPr>
              <a:t> 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5282" y="4371658"/>
            <a:ext cx="57708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smtClean="0">
                <a:latin typeface="Comic Sans MS" panose="030F0702030302020204" pitchFamily="66" charset="0"/>
              </a:rPr>
              <a:t>Then, the absolute mass fraction of X in the sample can be calculated from the abscissa at the origin, 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AO = (m/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)(f/</a:t>
            </a:r>
            <a:r>
              <a:rPr lang="en-US" sz="15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sz="1500" b="1" baseline="-25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15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r>
              <a:rPr lang="en-US" sz="1500" dirty="0" smtClean="0">
                <a:latin typeface="Comic Sans MS" panose="030F0702030302020204" pitchFamily="66" charset="0"/>
              </a:rPr>
              <a:t> as:</a:t>
            </a:r>
            <a:endParaRPr lang="en-US" sz="15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87575" y="5233004"/>
                <a:ext cx="2336730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75" y="5233004"/>
                <a:ext cx="2336730" cy="4743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395623" y="5233004"/>
            <a:ext cx="428682" cy="474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9" name="Straight Arrow Connector 18"/>
          <p:cNvCxnSpPr>
            <a:stCxn id="17" idx="4"/>
          </p:cNvCxnSpPr>
          <p:nvPr/>
        </p:nvCxnSpPr>
        <p:spPr>
          <a:xfrm flipH="1">
            <a:off x="3602887" y="5707365"/>
            <a:ext cx="7077" cy="49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6705" y="6288604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Comic Sans MS" panose="030F0702030302020204" pitchFamily="66" charset="0"/>
              </a:rPr>
              <a:t>DILLUTION FACTOR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16204" y="3269754"/>
            <a:ext cx="49648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latin typeface="Comic Sans MS" panose="030F0702030302020204" pitchFamily="66" charset="0"/>
              </a:rPr>
              <a:t>Table </a:t>
            </a:r>
            <a:r>
              <a:rPr lang="hr-HR" sz="1300" b="1" dirty="0" smtClean="0">
                <a:latin typeface="Comic Sans MS" panose="030F0702030302020204" pitchFamily="66" charset="0"/>
              </a:rPr>
              <a:t>1</a:t>
            </a:r>
            <a:r>
              <a:rPr lang="en-US" sz="1300" b="1" dirty="0" smtClean="0">
                <a:latin typeface="Comic Sans MS" panose="030F0702030302020204" pitchFamily="66" charset="0"/>
              </a:rPr>
              <a:t>. </a:t>
            </a:r>
            <a:r>
              <a:rPr lang="en-US" sz="1300" dirty="0" smtClean="0">
                <a:latin typeface="Comic Sans MS" panose="030F0702030302020204" pitchFamily="66" charset="0"/>
              </a:rPr>
              <a:t>Example of the prepared samples for measurement.</a:t>
            </a:r>
            <a:endParaRPr lang="en-US" sz="1300" dirty="0">
              <a:latin typeface="Comic Sans MS" panose="030F0702030302020204" pitchFamily="66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xtBox 25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val 46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79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0268" y="674751"/>
            <a:ext cx="14301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Results</a:t>
            </a:r>
            <a:endParaRPr lang="en-US" sz="2400" b="1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268" y="5599651"/>
            <a:ext cx="533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Figure </a:t>
            </a:r>
            <a:r>
              <a:rPr lang="hr-HR" sz="1200" b="1" dirty="0" smtClean="0">
                <a:latin typeface="Comic Sans MS" panose="030F0702030302020204" pitchFamily="66" charset="0"/>
              </a:rPr>
              <a:t>3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Square-wave voltammetry of </a:t>
            </a:r>
            <a:r>
              <a:rPr lang="hr-HR" sz="1200" dirty="0" smtClean="0">
                <a:latin typeface="Comic Sans MS" panose="030F0702030302020204" pitchFamily="66" charset="0"/>
              </a:rPr>
              <a:t>indigo </a:t>
            </a:r>
            <a:r>
              <a:rPr lang="hr-HR" sz="1200" dirty="0" err="1" smtClean="0">
                <a:latin typeface="Comic Sans MS" panose="030F0702030302020204" pitchFamily="66" charset="0"/>
              </a:rPr>
              <a:t>microparticles</a:t>
            </a:r>
            <a:r>
              <a:rPr lang="hr-HR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i</a:t>
            </a:r>
            <a:r>
              <a:rPr lang="hr-HR" sz="1200" dirty="0" err="1" smtClean="0">
                <a:latin typeface="Comic Sans MS" panose="030F0702030302020204" pitchFamily="66" charset="0"/>
              </a:rPr>
              <a:t>mmobilized</a:t>
            </a:r>
            <a:r>
              <a:rPr lang="hr-HR" sz="1200" dirty="0" smtClean="0">
                <a:latin typeface="Comic Sans MS" panose="030F0702030302020204" pitchFamily="66" charset="0"/>
              </a:rPr>
              <a:t> on </a:t>
            </a:r>
            <a:r>
              <a:rPr lang="hr-HR" sz="1200" dirty="0" err="1" smtClean="0">
                <a:latin typeface="Comic Sans MS" panose="030F0702030302020204" pitchFamily="66" charset="0"/>
              </a:rPr>
              <a:t>the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surface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PIGE </a:t>
            </a:r>
            <a:r>
              <a:rPr lang="hr-HR" sz="1200" dirty="0" err="1" smtClean="0">
                <a:latin typeface="Comic Sans MS" panose="030F0702030302020204" pitchFamily="66" charset="0"/>
              </a:rPr>
              <a:t>and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immersed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0.1 M KNO3, pH 11.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775" y="5613680"/>
            <a:ext cx="557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Figure </a:t>
            </a:r>
            <a:r>
              <a:rPr lang="hr-HR" sz="1200" b="1" dirty="0" smtClean="0">
                <a:latin typeface="Comic Sans MS" panose="030F0702030302020204" pitchFamily="66" charset="0"/>
              </a:rPr>
              <a:t>4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Square-wave voltammetry of </a:t>
            </a:r>
            <a:r>
              <a:rPr lang="hr-HR" sz="1200" dirty="0" err="1" smtClean="0">
                <a:latin typeface="Comic Sans MS" panose="030F0702030302020204" pitchFamily="66" charset="0"/>
              </a:rPr>
              <a:t>capsaicin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microparticles</a:t>
            </a:r>
            <a:r>
              <a:rPr lang="hr-HR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i</a:t>
            </a:r>
            <a:r>
              <a:rPr lang="hr-HR" sz="1200" dirty="0" err="1" smtClean="0">
                <a:latin typeface="Comic Sans MS" panose="030F0702030302020204" pitchFamily="66" charset="0"/>
              </a:rPr>
              <a:t>mmobilized</a:t>
            </a:r>
            <a:r>
              <a:rPr lang="hr-HR" sz="1200" dirty="0" smtClean="0">
                <a:latin typeface="Comic Sans MS" panose="030F0702030302020204" pitchFamily="66" charset="0"/>
              </a:rPr>
              <a:t> on </a:t>
            </a:r>
            <a:r>
              <a:rPr lang="hr-HR" sz="1200" dirty="0" err="1" smtClean="0">
                <a:latin typeface="Comic Sans MS" panose="030F0702030302020204" pitchFamily="66" charset="0"/>
              </a:rPr>
              <a:t>the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surface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PIGE </a:t>
            </a:r>
            <a:r>
              <a:rPr lang="hr-HR" sz="1200" dirty="0" err="1" smtClean="0">
                <a:latin typeface="Comic Sans MS" panose="030F0702030302020204" pitchFamily="66" charset="0"/>
              </a:rPr>
              <a:t>and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immersed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0.1 M KNO3, pH 11.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8765" y="5599650"/>
            <a:ext cx="62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Figure </a:t>
            </a:r>
            <a:r>
              <a:rPr lang="hr-HR" sz="1200" b="1" dirty="0" smtClean="0">
                <a:latin typeface="Comic Sans MS" panose="030F0702030302020204" pitchFamily="66" charset="0"/>
              </a:rPr>
              <a:t>5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Square-wave voltammetry of </a:t>
            </a:r>
            <a:r>
              <a:rPr lang="hr-HR" sz="1200" dirty="0" err="1" smtClean="0">
                <a:latin typeface="Comic Sans MS" panose="030F0702030302020204" pitchFamily="66" charset="0"/>
              </a:rPr>
              <a:t>mixture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indigo </a:t>
            </a:r>
            <a:r>
              <a:rPr lang="hr-HR" sz="1200" dirty="0" err="1" smtClean="0">
                <a:latin typeface="Comic Sans MS" panose="030F0702030302020204" pitchFamily="66" charset="0"/>
              </a:rPr>
              <a:t>and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capsaicin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microparticles</a:t>
            </a:r>
            <a:r>
              <a:rPr lang="hr-HR" sz="1200" dirty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i</a:t>
            </a:r>
            <a:r>
              <a:rPr lang="hr-HR" sz="1200" dirty="0" err="1" smtClean="0">
                <a:latin typeface="Comic Sans MS" panose="030F0702030302020204" pitchFamily="66" charset="0"/>
              </a:rPr>
              <a:t>mmobilized</a:t>
            </a:r>
            <a:r>
              <a:rPr lang="hr-HR" sz="1200" dirty="0" smtClean="0">
                <a:latin typeface="Comic Sans MS" panose="030F0702030302020204" pitchFamily="66" charset="0"/>
              </a:rPr>
              <a:t> on </a:t>
            </a:r>
            <a:r>
              <a:rPr lang="hr-HR" sz="1200" dirty="0" err="1" smtClean="0">
                <a:latin typeface="Comic Sans MS" panose="030F0702030302020204" pitchFamily="66" charset="0"/>
              </a:rPr>
              <a:t>the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surface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PIGE </a:t>
            </a:r>
            <a:r>
              <a:rPr lang="hr-HR" sz="1200" dirty="0" err="1" smtClean="0">
                <a:latin typeface="Comic Sans MS" panose="030F0702030302020204" pitchFamily="66" charset="0"/>
              </a:rPr>
              <a:t>and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immersed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smtClean="0">
                <a:latin typeface="Comic Sans MS" panose="030F0702030302020204" pitchFamily="66" charset="0"/>
              </a:rPr>
              <a:t>0.1 M KNO3, pH 11. 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TextBox 28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Oval 36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Oval 37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Oval 38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176481"/>
              </p:ext>
            </p:extLst>
          </p:nvPr>
        </p:nvGraphicFramePr>
        <p:xfrm>
          <a:off x="443064" y="1193173"/>
          <a:ext cx="546735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SPW 12.0 Graph" r:id="rId3" imgW="5467990" imgH="4265497" progId="SigmaPlotGraphicObject.11">
                  <p:embed/>
                </p:oleObj>
              </mc:Choice>
              <mc:Fallback>
                <p:oleObj name="SPW 12.0 Graph" r:id="rId3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064" y="1193173"/>
                        <a:ext cx="5467350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93471"/>
              </p:ext>
            </p:extLst>
          </p:nvPr>
        </p:nvGraphicFramePr>
        <p:xfrm>
          <a:off x="6378027" y="1193172"/>
          <a:ext cx="546735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SPW 12.0 Graph" r:id="rId5" imgW="5467990" imgH="4265497" progId="SigmaPlotGraphicObject.11">
                  <p:embed/>
                </p:oleObj>
              </mc:Choice>
              <mc:Fallback>
                <p:oleObj name="SPW 12.0 Graph" r:id="rId5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8027" y="1193172"/>
                        <a:ext cx="5467350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4156"/>
              </p:ext>
            </p:extLst>
          </p:nvPr>
        </p:nvGraphicFramePr>
        <p:xfrm>
          <a:off x="3045332" y="1193172"/>
          <a:ext cx="5467350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SPW 12.0 Graph" r:id="rId7" imgW="5467990" imgH="4265497" progId="SigmaPlotGraphicObject.11">
                  <p:embed/>
                </p:oleObj>
              </mc:Choice>
              <mc:Fallback>
                <p:oleObj name="SPW 12.0 Graph" r:id="rId7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5332" y="1193172"/>
                        <a:ext cx="5467350" cy="426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470724" y="4790256"/>
            <a:ext cx="475488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66583" y="4790256"/>
            <a:ext cx="475488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22030" y="4786158"/>
            <a:ext cx="475488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7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44710"/>
              </p:ext>
            </p:extLst>
          </p:nvPr>
        </p:nvGraphicFramePr>
        <p:xfrm>
          <a:off x="49764" y="2360493"/>
          <a:ext cx="5659326" cy="436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9" name="SPW 12.0 Graph" r:id="rId3" imgW="5530592" imgH="4265497" progId="SigmaPlotGraphicObject.11">
                  <p:embed/>
                </p:oleObj>
              </mc:Choice>
              <mc:Fallback>
                <p:oleObj name="SPW 12.0 Graph" r:id="rId3" imgW="5530592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64" y="2360493"/>
                        <a:ext cx="5659326" cy="43646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88953"/>
              </p:ext>
            </p:extLst>
          </p:nvPr>
        </p:nvGraphicFramePr>
        <p:xfrm>
          <a:off x="4311382" y="470577"/>
          <a:ext cx="4745798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0" name="SPW 12.0 Graph" r:id="rId5" imgW="5529153" imgH="4265497" progId="SigmaPlotGraphicObject.11">
                  <p:embed/>
                </p:oleObj>
              </mc:Choice>
              <mc:Fallback>
                <p:oleObj name="SPW 12.0 Graph" r:id="rId5" imgW="5529153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11382" y="470577"/>
                        <a:ext cx="4745798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9492" y="908302"/>
            <a:ext cx="39217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i="1" u="sng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Pepper</a:t>
            </a:r>
            <a:r>
              <a:rPr lang="hr-HR" sz="2400" b="1" i="1" u="sng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hr-HR" sz="2400" b="1" i="1" u="sng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Bhut</a:t>
            </a:r>
            <a:r>
              <a:rPr lang="hr-HR" sz="2400" b="1" i="1" u="sng" cap="none" spc="0" dirty="0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hr-HR" sz="2400" b="1" i="1" u="sng" cap="none" spc="0" dirty="0" err="1" smtClean="0">
                <a:ln/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Jolokia</a:t>
            </a:r>
            <a:endParaRPr lang="en-US" sz="2400" b="1" i="1" u="sng" cap="none" spc="0" dirty="0">
              <a:ln/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61203"/>
              </p:ext>
            </p:extLst>
          </p:nvPr>
        </p:nvGraphicFramePr>
        <p:xfrm>
          <a:off x="4311947" y="460132"/>
          <a:ext cx="4692658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1" name="SPW 12.0 Graph" r:id="rId7" imgW="5467990" imgH="4265497" progId="SigmaPlotGraphicObject.11">
                  <p:embed/>
                </p:oleObj>
              </mc:Choice>
              <mc:Fallback>
                <p:oleObj name="SPW 12.0 Graph" r:id="rId7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11947" y="460132"/>
                        <a:ext cx="4692658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68237"/>
              </p:ext>
            </p:extLst>
          </p:nvPr>
        </p:nvGraphicFramePr>
        <p:xfrm>
          <a:off x="4311948" y="473479"/>
          <a:ext cx="4692657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" name="SPW 12.0 Graph" r:id="rId9" imgW="5467990" imgH="4265497" progId="SigmaPlotGraphicObject.11">
                  <p:embed/>
                </p:oleObj>
              </mc:Choice>
              <mc:Fallback>
                <p:oleObj name="SPW 12.0 Graph" r:id="rId9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11948" y="473479"/>
                        <a:ext cx="4692657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48699"/>
              </p:ext>
            </p:extLst>
          </p:nvPr>
        </p:nvGraphicFramePr>
        <p:xfrm>
          <a:off x="4311947" y="477186"/>
          <a:ext cx="4692658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" name="SPW 12.0 Graph" r:id="rId11" imgW="5467990" imgH="4265497" progId="SigmaPlotGraphicObject.11">
                  <p:embed/>
                </p:oleObj>
              </mc:Choice>
              <mc:Fallback>
                <p:oleObj name="SPW 12.0 Graph" r:id="rId11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1947" y="477186"/>
                        <a:ext cx="4692658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02150"/>
              </p:ext>
            </p:extLst>
          </p:nvPr>
        </p:nvGraphicFramePr>
        <p:xfrm>
          <a:off x="4311947" y="496216"/>
          <a:ext cx="4692658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4" name="SPW 12.0 Graph" r:id="rId13" imgW="5467990" imgH="4265497" progId="SigmaPlotGraphicObject.11">
                  <p:embed/>
                </p:oleObj>
              </mc:Choice>
              <mc:Fallback>
                <p:oleObj name="SPW 12.0 Graph" r:id="rId13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11947" y="496216"/>
                        <a:ext cx="4692658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2118"/>
              </p:ext>
            </p:extLst>
          </p:nvPr>
        </p:nvGraphicFramePr>
        <p:xfrm>
          <a:off x="4311947" y="471927"/>
          <a:ext cx="4692658" cy="366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" name="SPW 12.0 Graph" r:id="rId15" imgW="5467990" imgH="4265497" progId="SigmaPlotGraphicObject.11">
                  <p:embed/>
                </p:oleObj>
              </mc:Choice>
              <mc:Fallback>
                <p:oleObj name="SPW 12.0 Graph" r:id="rId15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11947" y="471927"/>
                        <a:ext cx="4692658" cy="366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17812"/>
              </p:ext>
            </p:extLst>
          </p:nvPr>
        </p:nvGraphicFramePr>
        <p:xfrm>
          <a:off x="4311817" y="499877"/>
          <a:ext cx="4692918" cy="3661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" name="SPW 12.0 Graph" r:id="rId17" imgW="5467990" imgH="4265497" progId="SigmaPlotGraphicObject.11">
                  <p:embed/>
                </p:oleObj>
              </mc:Choice>
              <mc:Fallback>
                <p:oleObj name="SPW 12.0 Graph" r:id="rId17" imgW="5467990" imgH="4265497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11817" y="499877"/>
                        <a:ext cx="4692918" cy="3661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86812"/>
              </p:ext>
            </p:extLst>
          </p:nvPr>
        </p:nvGraphicFramePr>
        <p:xfrm>
          <a:off x="8937542" y="1814647"/>
          <a:ext cx="2977158" cy="318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" name="SPW 12.0 Graph" r:id="rId19" imgW="2598357" imgH="2744883" progId="SigmaPlotGraphicObject.11">
                  <p:embed/>
                </p:oleObj>
              </mc:Choice>
              <mc:Fallback>
                <p:oleObj name="SPW 12.0 Graph" r:id="rId19" imgW="2598357" imgH="2744883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37542" y="1814647"/>
                        <a:ext cx="2977158" cy="318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432959" y="3571056"/>
            <a:ext cx="475488" cy="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497106" y="4147861"/>
            <a:ext cx="332311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 smtClean="0">
                <a:latin typeface="Comic Sans MS" panose="030F0702030302020204" pitchFamily="66" charset="0"/>
              </a:rPr>
              <a:t>Figure </a:t>
            </a:r>
            <a:r>
              <a:rPr lang="hr-HR" sz="1100" b="1" dirty="0">
                <a:latin typeface="Comic Sans MS" panose="030F0702030302020204" pitchFamily="66" charset="0"/>
              </a:rPr>
              <a:t>6</a:t>
            </a:r>
            <a:r>
              <a:rPr lang="en-US" sz="1100" b="1" dirty="0" smtClean="0">
                <a:latin typeface="Comic Sans MS" panose="030F0702030302020204" pitchFamily="66" charset="0"/>
              </a:rPr>
              <a:t>.</a:t>
            </a:r>
            <a:r>
              <a:rPr lang="en-US" sz="1100" dirty="0" smtClean="0">
                <a:latin typeface="Comic Sans MS" panose="030F0702030302020204" pitchFamily="66" charset="0"/>
              </a:rPr>
              <a:t> Square-wave voltammetry of </a:t>
            </a:r>
            <a:r>
              <a:rPr lang="en-US" sz="1100" dirty="0" err="1" smtClean="0">
                <a:latin typeface="Comic Sans MS" panose="030F0702030302020204" pitchFamily="66" charset="0"/>
              </a:rPr>
              <a:t>Bhut</a:t>
            </a:r>
            <a:r>
              <a:rPr lang="en-US" sz="1100" dirty="0" smtClean="0">
                <a:latin typeface="Comic Sans MS" panose="030F0702030302020204" pitchFamily="66" charset="0"/>
              </a:rPr>
              <a:t> </a:t>
            </a:r>
            <a:r>
              <a:rPr lang="en-US" sz="1100" dirty="0" err="1" smtClean="0">
                <a:latin typeface="Comic Sans MS" panose="030F0702030302020204" pitchFamily="66" charset="0"/>
              </a:rPr>
              <a:t>Jolokia</a:t>
            </a:r>
            <a:r>
              <a:rPr lang="en-US" sz="1100" dirty="0" smtClean="0">
                <a:latin typeface="Comic Sans MS" panose="030F0702030302020204" pitchFamily="66" charset="0"/>
              </a:rPr>
              <a:t> samples with different additions of capsaicin </a:t>
            </a:r>
            <a:r>
              <a:rPr lang="en-US" sz="1100" dirty="0" err="1" smtClean="0">
                <a:latin typeface="Comic Sans MS" panose="030F0702030302020204" pitchFamily="66" charset="0"/>
              </a:rPr>
              <a:t>microparticles</a:t>
            </a:r>
            <a:r>
              <a:rPr lang="en-US" sz="1100" dirty="0" smtClean="0">
                <a:latin typeface="Comic Sans MS" panose="030F0702030302020204" pitchFamily="66" charset="0"/>
              </a:rPr>
              <a:t> in 0.1 M KNO3, pH 11. 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70703" y="6170817"/>
            <a:ext cx="609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1" dirty="0" smtClean="0">
                <a:latin typeface="Comic Sans MS" panose="030F0702030302020204" pitchFamily="66" charset="0"/>
              </a:rPr>
              <a:t>Figure </a:t>
            </a:r>
            <a:r>
              <a:rPr lang="hr-HR" sz="1200" b="1" dirty="0">
                <a:latin typeface="Comic Sans MS" panose="030F0702030302020204" pitchFamily="66" charset="0"/>
              </a:rPr>
              <a:t>7</a:t>
            </a:r>
            <a:r>
              <a:rPr lang="en-US" sz="1200" b="1" dirty="0" smtClean="0">
                <a:latin typeface="Comic Sans MS" panose="030F0702030302020204" pitchFamily="66" charset="0"/>
              </a:rPr>
              <a:t>.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Voltammograms</a:t>
            </a:r>
            <a:r>
              <a:rPr lang="en-US" sz="1200" dirty="0" smtClean="0">
                <a:latin typeface="Comic Sans MS" panose="030F0702030302020204" pitchFamily="66" charset="0"/>
              </a:rPr>
              <a:t> for all the additions of capsaicin </a:t>
            </a:r>
            <a:r>
              <a:rPr lang="en-US" sz="1200" dirty="0" err="1" smtClean="0">
                <a:latin typeface="Comic Sans MS" panose="030F0702030302020204" pitchFamily="66" charset="0"/>
              </a:rPr>
              <a:t>microparticles</a:t>
            </a:r>
            <a:r>
              <a:rPr lang="en-US" sz="1200" dirty="0" smtClean="0">
                <a:latin typeface="Comic Sans MS" panose="030F0702030302020204" pitchFamily="66" charset="0"/>
              </a:rPr>
              <a:t> in analysis of </a:t>
            </a:r>
            <a:r>
              <a:rPr lang="en-US" sz="1200" dirty="0" err="1" smtClean="0">
                <a:latin typeface="Comic Sans MS" panose="030F0702030302020204" pitchFamily="66" charset="0"/>
              </a:rPr>
              <a:t>chilli</a:t>
            </a:r>
            <a:r>
              <a:rPr lang="en-US" sz="1200" dirty="0" smtClean="0">
                <a:latin typeface="Comic Sans MS" panose="030F0702030302020204" pitchFamily="66" charset="0"/>
              </a:rPr>
              <a:t> pepper </a:t>
            </a:r>
            <a:r>
              <a:rPr lang="en-US" sz="1200" dirty="0" err="1" smtClean="0">
                <a:latin typeface="Comic Sans MS" panose="030F0702030302020204" pitchFamily="66" charset="0"/>
              </a:rPr>
              <a:t>Bhut</a:t>
            </a:r>
            <a:r>
              <a:rPr lang="en-US" sz="1200" dirty="0" smtClean="0">
                <a:latin typeface="Comic Sans MS" panose="030F0702030302020204" pitchFamily="66" charset="0"/>
              </a:rPr>
              <a:t> </a:t>
            </a:r>
            <a:r>
              <a:rPr lang="en-US" sz="1200" dirty="0" err="1" smtClean="0">
                <a:latin typeface="Comic Sans MS" panose="030F0702030302020204" pitchFamily="66" charset="0"/>
              </a:rPr>
              <a:t>Jolokia</a:t>
            </a:r>
            <a:r>
              <a:rPr lang="en-US" sz="1200" dirty="0" smtClean="0">
                <a:latin typeface="Comic Sans MS" panose="030F0702030302020204" pitchFamily="66" charset="0"/>
              </a:rPr>
              <a:t>.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26727" y="1130429"/>
            <a:ext cx="29879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1" dirty="0" smtClean="0">
                <a:latin typeface="Comic Sans MS" panose="030F0702030302020204" pitchFamily="66" charset="0"/>
              </a:rPr>
              <a:t>Table 2.</a:t>
            </a:r>
            <a:r>
              <a:rPr lang="en-US" sz="1100" dirty="0" smtClean="0">
                <a:latin typeface="Comic Sans MS" panose="030F0702030302020204" pitchFamily="66" charset="0"/>
              </a:rPr>
              <a:t> Net peak currents and net peak potentials of two electroactive compounds.</a:t>
            </a:r>
            <a:endParaRPr lang="en-US" sz="1100" dirty="0">
              <a:latin typeface="Comic Sans MS" panose="030F0702030302020204" pitchFamily="66" charset="0"/>
            </a:endParaRPr>
          </a:p>
        </p:txBody>
      </p:sp>
      <p:sp>
        <p:nvSpPr>
          <p:cNvPr id="54" name="Pentagon 53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TextBox 54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Oval 59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1" name="Oval 60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2" name="Oval 61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3" name="Oval 62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4" name="Oval 63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Oval 64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42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1869" r="2445" b="3935"/>
          <a:stretch/>
        </p:blipFill>
        <p:spPr>
          <a:xfrm>
            <a:off x="197596" y="572296"/>
            <a:ext cx="6246444" cy="3895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68574" y="5224003"/>
                <a:ext cx="2272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=116.95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+0.8233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74" y="5224003"/>
                <a:ext cx="227280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45" r="-2413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05875" y="5807180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Ab</a:t>
            </a:r>
            <a:r>
              <a:rPr lang="hr-HR" sz="1400" dirty="0" smtClean="0">
                <a:latin typeface="Comic Sans MS" panose="030F0702030302020204" pitchFamily="66" charset="0"/>
              </a:rPr>
              <a:t>s</a:t>
            </a:r>
            <a:r>
              <a:rPr lang="en-US" sz="1400" dirty="0" err="1" smtClean="0">
                <a:latin typeface="Comic Sans MS" panose="030F0702030302020204" pitchFamily="66" charset="0"/>
              </a:rPr>
              <a:t>cissa</a:t>
            </a:r>
            <a:r>
              <a:rPr lang="en-US" sz="1400" dirty="0" smtClean="0">
                <a:latin typeface="Comic Sans MS" panose="030F0702030302020204" pitchFamily="66" charset="0"/>
              </a:rPr>
              <a:t> at the origin, AO (from the linear </a:t>
            </a:r>
            <a:r>
              <a:rPr lang="en-US" sz="1400" dirty="0" err="1" smtClean="0">
                <a:latin typeface="Comic Sans MS" panose="030F0702030302020204" pitchFamily="66" charset="0"/>
              </a:rPr>
              <a:t>eq</a:t>
            </a:r>
            <a:r>
              <a:rPr lang="hr-HR" sz="1400" dirty="0" smtClean="0">
                <a:latin typeface="Comic Sans MS" panose="030F0702030302020204" pitchFamily="66" charset="0"/>
              </a:rPr>
              <a:t>u</a:t>
            </a:r>
            <a:r>
              <a:rPr lang="en-US" sz="1400" dirty="0" err="1" smtClean="0">
                <a:latin typeface="Comic Sans MS" panose="030F0702030302020204" pitchFamily="66" charset="0"/>
              </a:rPr>
              <a:t>ation</a:t>
            </a:r>
            <a:r>
              <a:rPr lang="en-US" sz="1400" dirty="0" smtClean="0">
                <a:latin typeface="Comic Sans MS" panose="030F0702030302020204" pitchFamily="66" charset="0"/>
              </a:rPr>
              <a:t>):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846" y="5214491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Comic Sans MS" panose="030F0702030302020204" pitchFamily="66" charset="0"/>
              </a:rPr>
              <a:t>L</a:t>
            </a:r>
            <a:r>
              <a:rPr lang="en-US" sz="1400" dirty="0" err="1" smtClean="0">
                <a:latin typeface="Comic Sans MS" panose="030F0702030302020204" pitchFamily="66" charset="0"/>
              </a:rPr>
              <a:t>inear</a:t>
            </a: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dirty="0" err="1" smtClean="0">
                <a:latin typeface="Comic Sans MS" panose="030F0702030302020204" pitchFamily="66" charset="0"/>
              </a:rPr>
              <a:t>eq</a:t>
            </a:r>
            <a:r>
              <a:rPr lang="hr-HR" sz="1400" dirty="0" smtClean="0">
                <a:latin typeface="Comic Sans MS" panose="030F0702030302020204" pitchFamily="66" charset="0"/>
              </a:rPr>
              <a:t>u</a:t>
            </a:r>
            <a:r>
              <a:rPr lang="en-US" sz="1400" dirty="0" err="1" smtClean="0">
                <a:latin typeface="Comic Sans MS" panose="030F0702030302020204" pitchFamily="66" charset="0"/>
              </a:rPr>
              <a:t>atio</a:t>
            </a:r>
            <a:r>
              <a:rPr lang="hr-HR" sz="1400" dirty="0" smtClean="0">
                <a:latin typeface="Comic Sans MS" panose="030F0702030302020204" pitchFamily="66" charset="0"/>
              </a:rPr>
              <a:t>n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68574" y="6262403"/>
                <a:ext cx="18635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=0.00703976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574" y="6262403"/>
                <a:ext cx="186352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88" r="-2941" b="-65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746134" y="648468"/>
            <a:ext cx="53644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Comic Sans MS" panose="030F0702030302020204" pitchFamily="66" charset="0"/>
              </a:rPr>
              <a:t>The mass fraction of capsaicin</a:t>
            </a:r>
            <a:r>
              <a:rPr lang="hr-HR" sz="1400" dirty="0" smtClean="0">
                <a:latin typeface="Comic Sans MS" panose="030F0702030302020204" pitchFamily="66" charset="0"/>
              </a:rPr>
              <a:t>oids</a:t>
            </a:r>
            <a:r>
              <a:rPr lang="en-US" sz="1400" dirty="0" smtClean="0">
                <a:latin typeface="Comic Sans MS" panose="030F0702030302020204" pitchFamily="66" charset="0"/>
              </a:rPr>
              <a:t> in real samples of </a:t>
            </a:r>
            <a:r>
              <a:rPr lang="en-US" sz="1400" dirty="0" err="1" smtClean="0">
                <a:latin typeface="Comic Sans MS" panose="030F0702030302020204" pitchFamily="66" charset="0"/>
              </a:rPr>
              <a:t>chilli</a:t>
            </a:r>
            <a:r>
              <a:rPr lang="en-US" sz="1400" dirty="0" smtClean="0">
                <a:latin typeface="Comic Sans MS" panose="030F0702030302020204" pitchFamily="66" charset="0"/>
              </a:rPr>
              <a:t> peppers can be calculated according to the formula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mentioned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before</a:t>
            </a:r>
            <a:r>
              <a:rPr lang="en-US" sz="1400" dirty="0" smtClean="0">
                <a:latin typeface="Comic Sans MS" panose="030F0702030302020204" pitchFamily="66" charset="0"/>
              </a:rPr>
              <a:t>: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667259" y="2432881"/>
                <a:ext cx="3098092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0.00703976∙1∙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30 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15 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259" y="2432881"/>
                <a:ext cx="3098092" cy="5690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654659" y="3340178"/>
                <a:ext cx="15616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=0.0703976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659" y="3340178"/>
                <a:ext cx="1561646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078" t="-2222" r="-3516" b="-3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Down Arrow 32"/>
          <p:cNvSpPr/>
          <p:nvPr/>
        </p:nvSpPr>
        <p:spPr>
          <a:xfrm>
            <a:off x="8278368" y="3681984"/>
            <a:ext cx="245568" cy="955132"/>
          </a:xfrm>
          <a:prstGeom prst="downArrow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xtBox 33"/>
          <p:cNvSpPr txBox="1"/>
          <p:nvPr/>
        </p:nvSpPr>
        <p:spPr>
          <a:xfrm>
            <a:off x="8591260" y="3753376"/>
            <a:ext cx="2877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 err="1" smtClean="0">
                <a:latin typeface="Comic Sans MS" panose="030F0702030302020204" pitchFamily="66" charset="0"/>
              </a:rPr>
              <a:t>Conversion</a:t>
            </a:r>
            <a:r>
              <a:rPr lang="hr-HR" sz="1400" dirty="0" smtClean="0">
                <a:latin typeface="Comic Sans MS" panose="030F0702030302020204" pitchFamily="66" charset="0"/>
              </a:rPr>
              <a:t> to </a:t>
            </a:r>
            <a:r>
              <a:rPr lang="hr-HR" sz="1400" dirty="0" err="1" smtClean="0">
                <a:latin typeface="Comic Sans MS" panose="030F0702030302020204" pitchFamily="66" charset="0"/>
              </a:rPr>
              <a:t>Scoville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Heat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Units</a:t>
            </a:r>
            <a:r>
              <a:rPr lang="hr-HR" sz="1400" dirty="0" smtClean="0">
                <a:latin typeface="Comic Sans MS" panose="030F0702030302020204" pitchFamily="66" charset="0"/>
              </a:rPr>
              <a:t> (SHU) (</a:t>
            </a:r>
            <a:r>
              <a:rPr lang="hr-HR" sz="1400" dirty="0" err="1" smtClean="0">
                <a:latin typeface="Comic Sans MS" panose="030F0702030302020204" pitchFamily="66" charset="0"/>
              </a:rPr>
              <a:t>Todd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et</a:t>
            </a:r>
            <a:r>
              <a:rPr lang="hr-HR" sz="1400" dirty="0" smtClean="0">
                <a:latin typeface="Comic Sans MS" panose="030F0702030302020204" pitchFamily="66" charset="0"/>
              </a:rPr>
              <a:t> </a:t>
            </a:r>
            <a:r>
              <a:rPr lang="hr-HR" sz="1400" dirty="0" err="1" smtClean="0">
                <a:latin typeface="Comic Sans MS" panose="030F0702030302020204" pitchFamily="66" charset="0"/>
              </a:rPr>
              <a:t>al</a:t>
            </a:r>
            <a:r>
              <a:rPr lang="hr-HR" sz="1400" dirty="0" smtClean="0">
                <a:latin typeface="Comic Sans MS" panose="030F0702030302020204" pitchFamily="66" charset="0"/>
              </a:rPr>
              <a:t>., 1977)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06904" y="4676447"/>
            <a:ext cx="203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</a:rPr>
              <a:t>Multiply with 1,6x10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7</a:t>
            </a:r>
            <a:endParaRPr lang="en-US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278368" y="5074840"/>
            <a:ext cx="245568" cy="477566"/>
          </a:xfrm>
          <a:prstGeom prst="downArrow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TextBox 36"/>
          <p:cNvSpPr txBox="1"/>
          <p:nvPr/>
        </p:nvSpPr>
        <p:spPr>
          <a:xfrm>
            <a:off x="7693186" y="5735717"/>
            <a:ext cx="1897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1 126 361.7 SHU</a:t>
            </a:r>
            <a:endParaRPr lang="hr-HR" sz="14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29916" y="5593735"/>
            <a:ext cx="2031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latin typeface="Comic Sans MS" panose="030F0702030302020204" pitchFamily="66" charset="0"/>
              </a:rPr>
              <a:t>Literature data:  </a:t>
            </a:r>
            <a:endParaRPr lang="hr-HR" sz="1400" baseline="300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66097" y="5948365"/>
            <a:ext cx="2335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 smtClean="0">
                <a:latin typeface="Comic Sans MS" panose="030F0702030302020204" pitchFamily="66" charset="0"/>
              </a:rPr>
              <a:t>880 000 – 1 041 427 SHU</a:t>
            </a:r>
            <a:endParaRPr lang="hr-HR" sz="1400" dirty="0">
              <a:latin typeface="Comic Sans MS" panose="030F0702030302020204" pitchFamily="66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648182" y="5470449"/>
            <a:ext cx="2324958" cy="862126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93186" y="1739358"/>
                <a:ext cx="2336730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𝐴𝑂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)∙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186" y="1739358"/>
                <a:ext cx="2336730" cy="47436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79" y="5172037"/>
            <a:ext cx="1634485" cy="1634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1532" y="4991076"/>
            <a:ext cx="3438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Good</a:t>
            </a:r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correlation</a:t>
            </a:r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hr-HR" sz="14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hr-HR" sz="1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literature data</a:t>
            </a:r>
            <a:endParaRPr lang="hr-HR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954" y="4388827"/>
            <a:ext cx="609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200" b="1" dirty="0" smtClean="0">
                <a:latin typeface="Comic Sans MS" panose="030F0702030302020204" pitchFamily="66" charset="0"/>
              </a:rPr>
              <a:t>Figure 8.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Experimentally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determined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peak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currents</a:t>
            </a:r>
            <a:r>
              <a:rPr lang="hr-HR" sz="1200" dirty="0" smtClean="0">
                <a:latin typeface="Comic Sans MS" panose="030F0702030302020204" pitchFamily="66" charset="0"/>
              </a:rPr>
              <a:t> for </a:t>
            </a:r>
            <a:r>
              <a:rPr lang="hr-HR" sz="1200" dirty="0" err="1" smtClean="0">
                <a:latin typeface="Comic Sans MS" panose="030F0702030302020204" pitchFamily="66" charset="0"/>
              </a:rPr>
              <a:t>capsaicin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and</a:t>
            </a:r>
            <a:r>
              <a:rPr lang="hr-HR" sz="1200" dirty="0" smtClean="0">
                <a:latin typeface="Comic Sans MS" panose="030F0702030302020204" pitchFamily="66" charset="0"/>
              </a:rPr>
              <a:t> indigo </a:t>
            </a:r>
            <a:r>
              <a:rPr lang="hr-HR" sz="1200" i="1" dirty="0" err="1" smtClean="0">
                <a:latin typeface="Comic Sans MS" panose="030F0702030302020204" pitchFamily="66" charset="0"/>
              </a:rPr>
              <a:t>versus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known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mass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adition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capsaicin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divided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by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mass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of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refrence</a:t>
            </a:r>
            <a:r>
              <a:rPr lang="hr-HR" sz="1200" dirty="0" smtClean="0">
                <a:latin typeface="Comic Sans MS" panose="030F0702030302020204" pitchFamily="66" charset="0"/>
              </a:rPr>
              <a:t> </a:t>
            </a:r>
            <a:r>
              <a:rPr lang="hr-HR" sz="1200" dirty="0" err="1" smtClean="0">
                <a:latin typeface="Comic Sans MS" panose="030F0702030302020204" pitchFamily="66" charset="0"/>
              </a:rPr>
              <a:t>compound</a:t>
            </a:r>
            <a:r>
              <a:rPr lang="hr-HR" sz="1200" dirty="0" smtClean="0">
                <a:latin typeface="Comic Sans MS" panose="030F0702030302020204" pitchFamily="66" charset="0"/>
              </a:rPr>
              <a:t>, indigo.</a:t>
            </a:r>
            <a:endParaRPr lang="hr-HR" sz="1200" dirty="0">
              <a:latin typeface="Comic Sans MS" panose="030F0702030302020204" pitchFamily="66" charset="0"/>
            </a:endParaRPr>
          </a:p>
        </p:txBody>
      </p:sp>
      <p:sp>
        <p:nvSpPr>
          <p:cNvPr id="45" name="Pentagon 44"/>
          <p:cNvSpPr/>
          <p:nvPr/>
        </p:nvSpPr>
        <p:spPr>
          <a:xfrm>
            <a:off x="239158" y="131700"/>
            <a:ext cx="11575853" cy="196476"/>
          </a:xfrm>
          <a:prstGeom prst="homePlate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TextBox 45"/>
          <p:cNvSpPr txBox="1"/>
          <p:nvPr/>
        </p:nvSpPr>
        <p:spPr>
          <a:xfrm>
            <a:off x="272396" y="106827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Introduction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4480" y="105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Results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074715" y="106827"/>
            <a:ext cx="798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Conclusion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31620" y="1068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Methods</a:t>
            </a:r>
            <a:endParaRPr lang="hr-H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946212" y="178066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1" name="Oval 50"/>
          <p:cNvSpPr/>
          <p:nvPr/>
        </p:nvSpPr>
        <p:spPr>
          <a:xfrm>
            <a:off x="7080087" y="184345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Oval 51"/>
          <p:cNvSpPr/>
          <p:nvPr/>
        </p:nvSpPr>
        <p:spPr>
          <a:xfrm>
            <a:off x="7909056" y="184345"/>
            <a:ext cx="88462" cy="96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Oval 52"/>
          <p:cNvSpPr/>
          <p:nvPr/>
        </p:nvSpPr>
        <p:spPr>
          <a:xfrm>
            <a:off x="3088277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Oval 53"/>
          <p:cNvSpPr/>
          <p:nvPr/>
        </p:nvSpPr>
        <p:spPr>
          <a:xfrm>
            <a:off x="5235511" y="184059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Oval 54"/>
          <p:cNvSpPr/>
          <p:nvPr/>
        </p:nvSpPr>
        <p:spPr>
          <a:xfrm>
            <a:off x="9483378" y="187972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Oval 64"/>
          <p:cNvSpPr/>
          <p:nvPr/>
        </p:nvSpPr>
        <p:spPr>
          <a:xfrm>
            <a:off x="8718487" y="186104"/>
            <a:ext cx="88462" cy="969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23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1484</Words>
  <Application>Microsoft Office PowerPoint</Application>
  <PresentationFormat>Widescreen</PresentationFormat>
  <Paragraphs>250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Comic Sans MS</vt:lpstr>
      <vt:lpstr>MinionPro-BoldSubh</vt:lpstr>
      <vt:lpstr>Times New Roman</vt:lpstr>
      <vt:lpstr>Wingdings</vt:lpstr>
      <vt:lpstr>Office Theme</vt:lpstr>
      <vt:lpstr>SPW 12.0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Čižmek</dc:creator>
  <cp:lastModifiedBy>Lara Čižmek</cp:lastModifiedBy>
  <cp:revision>163</cp:revision>
  <dcterms:created xsi:type="dcterms:W3CDTF">2016-01-12T10:48:20Z</dcterms:created>
  <dcterms:modified xsi:type="dcterms:W3CDTF">2016-02-16T09:51:55Z</dcterms:modified>
</cp:coreProperties>
</file>