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931" r:id="rId2"/>
    <p:sldId id="1046" r:id="rId3"/>
    <p:sldId id="982" r:id="rId4"/>
    <p:sldId id="983" r:id="rId5"/>
    <p:sldId id="934" r:id="rId6"/>
    <p:sldId id="935" r:id="rId7"/>
    <p:sldId id="937" r:id="rId8"/>
    <p:sldId id="986" r:id="rId9"/>
    <p:sldId id="973" r:id="rId10"/>
    <p:sldId id="987" r:id="rId11"/>
    <p:sldId id="988" r:id="rId12"/>
    <p:sldId id="989" r:id="rId13"/>
    <p:sldId id="990" r:id="rId14"/>
    <p:sldId id="991" r:id="rId15"/>
    <p:sldId id="993" r:id="rId16"/>
    <p:sldId id="995" r:id="rId17"/>
    <p:sldId id="996" r:id="rId18"/>
    <p:sldId id="945" r:id="rId19"/>
    <p:sldId id="947" r:id="rId20"/>
    <p:sldId id="1036" r:id="rId21"/>
    <p:sldId id="628" r:id="rId22"/>
    <p:sldId id="544" r:id="rId23"/>
    <p:sldId id="545" r:id="rId24"/>
    <p:sldId id="632" r:id="rId25"/>
    <p:sldId id="731" r:id="rId26"/>
    <p:sldId id="751" r:id="rId27"/>
    <p:sldId id="756" r:id="rId28"/>
    <p:sldId id="592" r:id="rId29"/>
    <p:sldId id="708" r:id="rId30"/>
    <p:sldId id="864" r:id="rId31"/>
    <p:sldId id="865" r:id="rId32"/>
    <p:sldId id="408" r:id="rId33"/>
    <p:sldId id="752" r:id="rId34"/>
    <p:sldId id="866" r:id="rId35"/>
    <p:sldId id="867" r:id="rId36"/>
    <p:sldId id="868" r:id="rId37"/>
    <p:sldId id="740" r:id="rId38"/>
    <p:sldId id="754" r:id="rId39"/>
    <p:sldId id="820" r:id="rId40"/>
    <p:sldId id="821" r:id="rId41"/>
    <p:sldId id="870" r:id="rId42"/>
    <p:sldId id="871" r:id="rId43"/>
    <p:sldId id="800" r:id="rId44"/>
    <p:sldId id="923" r:id="rId45"/>
    <p:sldId id="924" r:id="rId46"/>
    <p:sldId id="889" r:id="rId47"/>
    <p:sldId id="890" r:id="rId48"/>
    <p:sldId id="891" r:id="rId49"/>
    <p:sldId id="952" r:id="rId50"/>
    <p:sldId id="954" r:id="rId51"/>
    <p:sldId id="955" r:id="rId52"/>
    <p:sldId id="956" r:id="rId53"/>
    <p:sldId id="1003" r:id="rId54"/>
    <p:sldId id="761" r:id="rId55"/>
    <p:sldId id="764" r:id="rId56"/>
    <p:sldId id="766" r:id="rId57"/>
    <p:sldId id="768" r:id="rId58"/>
    <p:sldId id="769" r:id="rId59"/>
    <p:sldId id="1038" r:id="rId60"/>
    <p:sldId id="771" r:id="rId61"/>
    <p:sldId id="777" r:id="rId62"/>
    <p:sldId id="779" r:id="rId63"/>
    <p:sldId id="921" r:id="rId64"/>
    <p:sldId id="757" r:id="rId65"/>
    <p:sldId id="906" r:id="rId66"/>
    <p:sldId id="920" r:id="rId67"/>
    <p:sldId id="959" r:id="rId68"/>
    <p:sldId id="960" r:id="rId69"/>
    <p:sldId id="961" r:id="rId70"/>
    <p:sldId id="962" r:id="rId71"/>
    <p:sldId id="963" r:id="rId72"/>
    <p:sldId id="964" r:id="rId73"/>
    <p:sldId id="966" r:id="rId74"/>
    <p:sldId id="967" r:id="rId75"/>
    <p:sldId id="968" r:id="rId76"/>
    <p:sldId id="969" r:id="rId77"/>
    <p:sldId id="907" r:id="rId78"/>
    <p:sldId id="786" r:id="rId79"/>
    <p:sldId id="785" r:id="rId80"/>
    <p:sldId id="830" r:id="rId81"/>
    <p:sldId id="791" r:id="rId82"/>
    <p:sldId id="1012" r:id="rId83"/>
    <p:sldId id="1041" r:id="rId84"/>
    <p:sldId id="788" r:id="rId85"/>
    <p:sldId id="823" r:id="rId86"/>
    <p:sldId id="826" r:id="rId87"/>
    <p:sldId id="792" r:id="rId88"/>
    <p:sldId id="881" r:id="rId89"/>
    <p:sldId id="892" r:id="rId90"/>
    <p:sldId id="925" r:id="rId91"/>
    <p:sldId id="929" r:id="rId92"/>
    <p:sldId id="927" r:id="rId93"/>
    <p:sldId id="913" r:id="rId94"/>
    <p:sldId id="832" r:id="rId95"/>
    <p:sldId id="1050" r:id="rId96"/>
    <p:sldId id="838" r:id="rId97"/>
    <p:sldId id="1048" r:id="rId98"/>
    <p:sldId id="900" r:id="rId99"/>
    <p:sldId id="1039" r:id="rId100"/>
    <p:sldId id="914" r:id="rId101"/>
    <p:sldId id="839" r:id="rId102"/>
    <p:sldId id="915" r:id="rId103"/>
    <p:sldId id="917" r:id="rId104"/>
    <p:sldId id="1014" r:id="rId105"/>
    <p:sldId id="1015" r:id="rId106"/>
    <p:sldId id="1016" r:id="rId107"/>
    <p:sldId id="1018" r:id="rId108"/>
    <p:sldId id="1019" r:id="rId109"/>
    <p:sldId id="1023" r:id="rId110"/>
    <p:sldId id="1026" r:id="rId111"/>
    <p:sldId id="1029" r:id="rId112"/>
    <p:sldId id="1030" r:id="rId113"/>
    <p:sldId id="1033" r:id="rId114"/>
    <p:sldId id="876" r:id="rId115"/>
    <p:sldId id="1031" r:id="rId116"/>
    <p:sldId id="1032" r:id="rId117"/>
    <p:sldId id="1043" r:id="rId118"/>
    <p:sldId id="1045" r:id="rId119"/>
    <p:sldId id="1035" r:id="rId120"/>
    <p:sldId id="1042" r:id="rId1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A7"/>
    <a:srgbClr val="0000A4"/>
    <a:srgbClr val="0033CC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4706" autoAdjust="0"/>
  </p:normalViewPr>
  <p:slideViewPr>
    <p:cSldViewPr>
      <p:cViewPr varScale="1">
        <p:scale>
          <a:sx n="89" d="100"/>
          <a:sy n="89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upic\Desktop\SPA&#352;ENI%20PODACI\MyFiles\predavanja-interakcija-pula\za%20web\Mikrozooplankton_zima_za_prezentaciju_%2003_08_po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upic\Desktop\SPA&#352;ENI%20PODACI\MyFiles\predavanja-interakcija-pula\za%20web\Mikrozooplankton_zima_za_prezentaciju_%2003_08_po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upic\Desktop\SPA&#352;ENI%20PODACI\MyFiles\predavanja-interakcija-pula\za%20web\Mikrozooplankton_svibanj_za_prezentaciju_%2003_0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upic\Desktop\SPA&#352;ENI%20PODACI\MyFiles\predavanja-interakcija-pula\za%20web\Mikrozooplankton_svibanj_za_prezentaciju_%2003_0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upic\Desktop\SPA&#352;ENI%20PODACI\MyFiles\predavanja-interakcija-pula\za%20web\Mikrozooplankton_svibanj_za_prezentaciju_%2003_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 SJ101 (cells/l)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5070</c:v>
                </c:pt>
                <c:pt idx="2">
                  <c:v>1245</c:v>
                </c:pt>
                <c:pt idx="3">
                  <c:v>12830</c:v>
                </c:pt>
                <c:pt idx="4">
                  <c:v>1460</c:v>
                </c:pt>
                <c:pt idx="5">
                  <c:v>8650</c:v>
                </c:pt>
                <c:pt idx="6">
                  <c:v>1930</c:v>
                </c:pt>
                <c:pt idx="7">
                  <c:v>2635</c:v>
                </c:pt>
                <c:pt idx="8">
                  <c:v>13215</c:v>
                </c:pt>
                <c:pt idx="9">
                  <c:v>2920</c:v>
                </c:pt>
                <c:pt idx="10">
                  <c:v>1555</c:v>
                </c:pt>
                <c:pt idx="11">
                  <c:v>1430</c:v>
                </c:pt>
                <c:pt idx="12">
                  <c:v>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0-4BD1-ABAB-25F03E090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840576"/>
        <c:axId val="291673984"/>
      </c:barChart>
      <c:catAx>
        <c:axId val="2908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673984"/>
        <c:crosses val="autoZero"/>
        <c:auto val="1"/>
        <c:lblAlgn val="ctr"/>
        <c:lblOffset val="100"/>
        <c:noMultiLvlLbl val="0"/>
      </c:catAx>
      <c:valAx>
        <c:axId val="29167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084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 SJ107 (cells/l)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</c:numCache>
            </c:numRef>
          </c:cat>
          <c:val>
            <c:numRef>
              <c:f>Sheet1!$H$2:$H$14</c:f>
              <c:numCache>
                <c:formatCode>General</c:formatCode>
                <c:ptCount val="13"/>
                <c:pt idx="4">
                  <c:v>2185</c:v>
                </c:pt>
                <c:pt idx="5">
                  <c:v>4315</c:v>
                </c:pt>
                <c:pt idx="6">
                  <c:v>1025</c:v>
                </c:pt>
                <c:pt idx="7">
                  <c:v>2230</c:v>
                </c:pt>
                <c:pt idx="8">
                  <c:v>2830</c:v>
                </c:pt>
                <c:pt idx="9">
                  <c:v>2065</c:v>
                </c:pt>
                <c:pt idx="10">
                  <c:v>2140</c:v>
                </c:pt>
                <c:pt idx="11">
                  <c:v>1145</c:v>
                </c:pt>
                <c:pt idx="12">
                  <c:v>3240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E-4623-A5FE-EC6C2D67D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871808"/>
        <c:axId val="297734144"/>
      </c:barChart>
      <c:catAx>
        <c:axId val="2968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734144"/>
        <c:crosses val="autoZero"/>
        <c:auto val="1"/>
        <c:lblAlgn val="ctr"/>
        <c:lblOffset val="100"/>
        <c:noMultiLvlLbl val="0"/>
      </c:catAx>
      <c:valAx>
        <c:axId val="29773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87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47776"/>
        <c:axId val="257502208"/>
      </c:barChart>
      <c:catAx>
        <c:axId val="34434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57502208"/>
        <c:crosses val="autoZero"/>
        <c:auto val="1"/>
        <c:lblAlgn val="ctr"/>
        <c:lblOffset val="100"/>
        <c:noMultiLvlLbl val="0"/>
      </c:catAx>
      <c:valAx>
        <c:axId val="25750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34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 SJ101 (cells/l)</c:v>
                </c:pt>
              </c:strCache>
            </c:strRef>
          </c:tx>
          <c:invertIfNegative val="0"/>
          <c:cat>
            <c:strRef>
              <c:f>Sheet1!$M$2:$M$13</c:f>
              <c:strCache>
                <c:ptCount val="12"/>
                <c:pt idx="0">
                  <c:v>13-Jul-93</c:v>
                </c:pt>
                <c:pt idx="1">
                  <c:v>21-Jul-00</c:v>
                </c:pt>
                <c:pt idx="2">
                  <c:v>23-Jul-01</c:v>
                </c:pt>
                <c:pt idx="3">
                  <c:v>9-Jul-02</c:v>
                </c:pt>
                <c:pt idx="4">
                  <c:v>14-Jul-03</c:v>
                </c:pt>
                <c:pt idx="5">
                  <c:v>15-Jul-04</c:v>
                </c:pt>
                <c:pt idx="6">
                  <c:v>11-Jul-06</c:v>
                </c:pt>
                <c:pt idx="7">
                  <c:v>20-Jul-06</c:v>
                </c:pt>
                <c:pt idx="8">
                  <c:v>28-Jul-06</c:v>
                </c:pt>
                <c:pt idx="9">
                  <c:v>12-Jul-07</c:v>
                </c:pt>
                <c:pt idx="10">
                  <c:v>26-Jul-07</c:v>
                </c:pt>
                <c:pt idx="11">
                  <c:v>12-Jul-17</c:v>
                </c:pt>
              </c:strCache>
            </c:strRef>
          </c:cat>
          <c:val>
            <c:numRef>
              <c:f>Sheet1!$N$2:$N$13</c:f>
              <c:numCache>
                <c:formatCode>General</c:formatCode>
                <c:ptCount val="12"/>
                <c:pt idx="0">
                  <c:v>3395</c:v>
                </c:pt>
                <c:pt idx="1">
                  <c:v>2120</c:v>
                </c:pt>
                <c:pt idx="2">
                  <c:v>2455</c:v>
                </c:pt>
                <c:pt idx="3">
                  <c:v>2620</c:v>
                </c:pt>
                <c:pt idx="4">
                  <c:v>3870</c:v>
                </c:pt>
                <c:pt idx="5">
                  <c:v>1575</c:v>
                </c:pt>
                <c:pt idx="6">
                  <c:v>1615</c:v>
                </c:pt>
                <c:pt idx="7">
                  <c:v>2540</c:v>
                </c:pt>
                <c:pt idx="8">
                  <c:v>2490</c:v>
                </c:pt>
                <c:pt idx="9">
                  <c:v>2635</c:v>
                </c:pt>
                <c:pt idx="10">
                  <c:v>2640</c:v>
                </c:pt>
                <c:pt idx="11">
                  <c:v>6220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0-4E06-8180-ACEB91773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574784"/>
        <c:axId val="257576320"/>
      </c:barChart>
      <c:catAx>
        <c:axId val="25757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576320"/>
        <c:crosses val="autoZero"/>
        <c:auto val="1"/>
        <c:lblAlgn val="ctr"/>
        <c:lblOffset val="100"/>
        <c:noMultiLvlLbl val="0"/>
      </c:catAx>
      <c:valAx>
        <c:axId val="25757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57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 SJ107 (cells/l)</c:v>
                </c:pt>
              </c:strCache>
            </c:strRef>
          </c:tx>
          <c:invertIfNegative val="0"/>
          <c:cat>
            <c:strRef>
              <c:f>Sheet1!$M$2:$M$13</c:f>
              <c:strCache>
                <c:ptCount val="12"/>
                <c:pt idx="0">
                  <c:v>13-Jul-93</c:v>
                </c:pt>
                <c:pt idx="1">
                  <c:v>21-Jul-00</c:v>
                </c:pt>
                <c:pt idx="2">
                  <c:v>23-Jul-01</c:v>
                </c:pt>
                <c:pt idx="3">
                  <c:v>9-Jul-02</c:v>
                </c:pt>
                <c:pt idx="4">
                  <c:v>14-Jul-03</c:v>
                </c:pt>
                <c:pt idx="5">
                  <c:v>15-Jul-04</c:v>
                </c:pt>
                <c:pt idx="6">
                  <c:v>11-Jul-06</c:v>
                </c:pt>
                <c:pt idx="7">
                  <c:v>20-Jul-06</c:v>
                </c:pt>
                <c:pt idx="8">
                  <c:v>28-Jul-06</c:v>
                </c:pt>
                <c:pt idx="9">
                  <c:v>12-Jul-07</c:v>
                </c:pt>
                <c:pt idx="10">
                  <c:v>26-Jul-07</c:v>
                </c:pt>
                <c:pt idx="11">
                  <c:v>12-Jul-17</c:v>
                </c:pt>
              </c:strCache>
            </c:strRef>
          </c:cat>
          <c:val>
            <c:numRef>
              <c:f>Sheet1!$O$2:$O$13</c:f>
              <c:numCache>
                <c:formatCode>General</c:formatCode>
                <c:ptCount val="12"/>
                <c:pt idx="2">
                  <c:v>4980</c:v>
                </c:pt>
                <c:pt idx="3">
                  <c:v>1630</c:v>
                </c:pt>
                <c:pt idx="4">
                  <c:v>2950</c:v>
                </c:pt>
                <c:pt idx="5">
                  <c:v>1575</c:v>
                </c:pt>
                <c:pt idx="6">
                  <c:v>10580</c:v>
                </c:pt>
                <c:pt idx="7">
                  <c:v>2050</c:v>
                </c:pt>
                <c:pt idx="8">
                  <c:v>6250</c:v>
                </c:pt>
                <c:pt idx="9">
                  <c:v>2475</c:v>
                </c:pt>
                <c:pt idx="10">
                  <c:v>1160</c:v>
                </c:pt>
                <c:pt idx="11">
                  <c:v>2320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B-434F-A9A4-CAF32C95D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96736"/>
        <c:axId val="257802624"/>
      </c:barChart>
      <c:catAx>
        <c:axId val="25779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802624"/>
        <c:crosses val="autoZero"/>
        <c:auto val="1"/>
        <c:lblAlgn val="ctr"/>
        <c:lblOffset val="100"/>
        <c:noMultiLvlLbl val="0"/>
      </c:catAx>
      <c:valAx>
        <c:axId val="25780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79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B6C8-F446-487A-BFF1-4D8761FFE79A}" type="datetimeFigureOut">
              <a:rPr lang="hr-HR" smtClean="0"/>
              <a:t>28.10.2020.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C0AE-877C-41FA-98CB-9DF2D7C0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28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CD90-755E-4D97-87A7-41F97FEE810E}" type="slidenum">
              <a:rPr lang="hr-HR" smtClean="0"/>
              <a:pPr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40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3D93-49CD-42F6-8C77-821A9BD37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92A6-5824-4A74-90D4-E6B5FF638311}" type="datetimeFigureOut">
              <a:rPr lang="sr-Latn-CS" smtClean="0"/>
              <a:pPr/>
              <a:t>28.10.2020.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f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319015"/>
            <a:ext cx="8640960" cy="1470025"/>
          </a:xfrm>
          <a:effectLst/>
        </p:spPr>
        <p:txBody>
          <a:bodyPr>
            <a:normAutofit fontScale="90000"/>
          </a:bodyPr>
          <a:lstStyle/>
          <a:p>
            <a:r>
              <a:rPr lang="hr-HR" sz="4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5000"/>
                    </a:srgbClr>
                  </a:outerShdw>
                  <a:reflection stA="44000" endPos="65000" dist="50800" dir="5400000" sy="-100000" algn="bl" rotWithShape="0"/>
                </a:effectLst>
              </a:rPr>
              <a:t>Fizika i ekosustav sjevernog Jadrana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More je uslojeno s tim da gustoća raste s dubinom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060575"/>
            <a:ext cx="4057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4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3) Analiziranje pojave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rebraša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Pojava </a:t>
            </a:r>
            <a:r>
              <a:rPr lang="hr-HR" sz="98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elike količine želatinoznih organizama („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rebraša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”),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alohtonih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 organizama koji su u sjeverni Jadran vjerojatno došli balastnim vodama, a koji doprinose povećanoj akumulaciji organske tvari</a:t>
            </a:r>
          </a:p>
          <a:p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Povećanjem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bioamse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karnivornog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 želatinoznog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 smanjila se biomasa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herbivornog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9800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sz="9800" dirty="0" smtClean="0">
                <a:solidFill>
                  <a:schemeClr val="tx2">
                    <a:lumMod val="75000"/>
                  </a:schemeClr>
                </a:solidFill>
              </a:rPr>
              <a:t>, važnog za ishranu plave ribe i svih juvenilnih stadija riba…</a:t>
            </a: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235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Rebraši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Rebrasi u Istri&#10;Snimio Manuel Angeli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662906"/>
            <a:ext cx="74295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Rebraši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se skupljaju u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vrtlozima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? U vrtlogu kod Istre?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 bismo željeli pokazati disperzivnim modelom; ideja je pratiti put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rebraša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od potencijalnog izvorišta (Venecijanska laguna) do obala Istre kod Rovinja i zadržavanja u vrtlogu zapadno od Rovinja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Vrtlog u polju vertikalno usrednjenih struja (model ROMS, kolovoz 2018.)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174" y="2000240"/>
            <a:ext cx="3368986" cy="34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avokutnik 8"/>
          <p:cNvSpPr/>
          <p:nvPr/>
        </p:nvSpPr>
        <p:spPr>
          <a:xfrm>
            <a:off x="3131840" y="2132856"/>
            <a:ext cx="271191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7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4) Karakterizacija guste vode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85000" lnSpcReduction="10000"/>
          </a:bodyPr>
          <a:lstStyle/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 travnju 2017. obavljeno je krstarenje s </a:t>
            </a:r>
            <a:r>
              <a:rPr lang="hr-HR" sz="2800" dirty="0" err="1" smtClean="0">
                <a:solidFill>
                  <a:schemeClr val="tx2">
                    <a:lumMod val="75000"/>
                  </a:schemeClr>
                </a:solidFill>
              </a:rPr>
              <a:t>undulatorom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 duž poteza na slici da se utvrdi položaj guste vode i njene kemijske i biološke karakteristike</a:t>
            </a: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usta voda ima važnu ulogu u obogaćivanju </a:t>
            </a:r>
            <a:r>
              <a:rPr lang="hr-HR" sz="2800" dirty="0" err="1" smtClean="0">
                <a:solidFill>
                  <a:schemeClr val="tx2">
                    <a:lumMod val="75000"/>
                  </a:schemeClr>
                </a:solidFill>
              </a:rPr>
              <a:t>nadubljih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 područja Jadrana i Sredozemlja hranjivim solima i kisikom – omogućuje </a:t>
            </a:r>
            <a:r>
              <a:rPr lang="hr-HR" sz="2800" dirty="0" err="1" smtClean="0">
                <a:solidFill>
                  <a:schemeClr val="tx2">
                    <a:lumMod val="75000"/>
                  </a:schemeClr>
                </a:solidFill>
              </a:rPr>
              <a:t>bioprodukciju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348880"/>
            <a:ext cx="3569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43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Gusta voda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3" y="1500174"/>
            <a:ext cx="2999911" cy="4525963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slika prikazuje vertikalni presjek temperature, saliniteta i gustoće na potezu krstarenja</a:t>
            </a:r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najgušća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voda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</a:rPr>
              <a:t>sigma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-t preko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29.5 kg m</a:t>
            </a:r>
            <a:r>
              <a:rPr lang="hr-HR" sz="2400" baseline="30000" dirty="0">
                <a:solidFill>
                  <a:schemeClr val="tx2">
                    <a:lumMod val="75000"/>
                  </a:schemeClr>
                </a:solidFill>
              </a:rPr>
              <a:t> -3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) je opažena u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</a:rPr>
              <a:t>pridnenom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sloju blizu talijanske obale i ušća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</a:rPr>
              <a:t>Poa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(uzorkovanje) 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055" y="531029"/>
            <a:ext cx="4641377" cy="57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5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Još neki rezultati projekta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7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058" y="1052736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Kvarnerski zaljev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4058" y="2332037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Kvarnerskom zaljevu nisu bila predviđena mjerenja u okviru projekta, ali smo se bavili i tim područjem iz ranije skupljenih podataka i numeričkim modeliranjem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Glavne karakteristike Kvarnerskog zaljeva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r</a:t>
            </a:r>
            <a:r>
              <a:rPr lang="hr-HR" dirty="0" smtClean="0">
                <a:solidFill>
                  <a:srgbClr val="002060"/>
                </a:solidFill>
              </a:rPr>
              <a:t>azmjerno nizak salinitet zbog slatkih voda iz vrulja, jako isparavanje i intenzivna </a:t>
            </a:r>
            <a:r>
              <a:rPr lang="hr-HR" dirty="0" err="1" smtClean="0">
                <a:solidFill>
                  <a:srgbClr val="002060"/>
                </a:solidFill>
              </a:rPr>
              <a:t>konvekcijska</a:t>
            </a:r>
            <a:r>
              <a:rPr lang="hr-HR" dirty="0" smtClean="0">
                <a:solidFill>
                  <a:srgbClr val="002060"/>
                </a:solidFill>
              </a:rPr>
              <a:t> gibanja zbog hlađenja (burom);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nova istraživanja (IOR) pokazuju da najgušća jadranska (i sredozemna) voda pojedinih godina može nastati u ovom području, ta  voda vjerojatno ima drugačiji sastav i na drugi način doprinosi obogaćenju dubinskih dijelova Jadrana i Sredozemlja od guste voda iz blizine ušća </a:t>
            </a:r>
            <a:r>
              <a:rPr lang="hr-HR" dirty="0" err="1" smtClean="0">
                <a:solidFill>
                  <a:srgbClr val="002060"/>
                </a:solidFill>
              </a:rPr>
              <a:t>Poa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pod </a:t>
            </a:r>
            <a:r>
              <a:rPr lang="hr-HR" dirty="0">
                <a:solidFill>
                  <a:srgbClr val="002060"/>
                </a:solidFill>
              </a:rPr>
              <a:t>utjecajem bure iz Kvarnerskog zaljeva izlazi mlaz koji može presjeći Jadranski ciklonalni </a:t>
            </a:r>
            <a:r>
              <a:rPr lang="hr-HR" dirty="0" smtClean="0">
                <a:solidFill>
                  <a:srgbClr val="002060"/>
                </a:solidFill>
              </a:rPr>
              <a:t>tijek i na taj način utječe na strujanje šireg područja</a:t>
            </a:r>
          </a:p>
          <a:p>
            <a:endParaRPr lang="hr-H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rgbClr val="002060"/>
                </a:solidFill>
              </a:rPr>
              <a:t>Mlaz pod utjecajem bure izlazi iz Kvarnera</a:t>
            </a:r>
            <a:endParaRPr lang="en-GB" altLang="sr-Latn-RS" sz="4000" b="1" dirty="0" smtClean="0">
              <a:solidFill>
                <a:srgbClr val="00206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539257"/>
            <a:ext cx="39782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dirty="0" smtClean="0"/>
              <a:t>   </a:t>
            </a:r>
            <a:endParaRPr lang="en-GB" altLang="sr-Latn-RS" dirty="0" smtClean="0"/>
          </a:p>
        </p:txBody>
      </p:sp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736" y="1818532"/>
            <a:ext cx="2147887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Konvekcijska gibanja: kada “čest” nije u sloju koji je njene gustoće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hr-HR" smtClean="0"/>
              <a:t> 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708275"/>
            <a:ext cx="4057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8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solidFill>
                  <a:srgbClr val="002060"/>
                </a:solidFill>
              </a:rPr>
              <a:t>Vrtlozi</a:t>
            </a:r>
            <a:r>
              <a:rPr lang="hr-HR" b="1" dirty="0" smtClean="0">
                <a:solidFill>
                  <a:srgbClr val="002060"/>
                </a:solidFill>
              </a:rPr>
              <a:t> u Kvarnerskom zaljevu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i</a:t>
            </a:r>
            <a:r>
              <a:rPr lang="hr-HR" dirty="0" smtClean="0">
                <a:solidFill>
                  <a:srgbClr val="002060"/>
                </a:solidFill>
              </a:rPr>
              <a:t>ma ih nekoliko, ciklonalni su i anticiklonalni</a:t>
            </a:r>
          </a:p>
          <a:p>
            <a:r>
              <a:rPr lang="hr-HR" dirty="0">
                <a:solidFill>
                  <a:srgbClr val="002060"/>
                </a:solidFill>
              </a:rPr>
              <a:t>n</a:t>
            </a:r>
            <a:r>
              <a:rPr lang="hr-HR" dirty="0" smtClean="0">
                <a:solidFill>
                  <a:srgbClr val="002060"/>
                </a:solidFill>
              </a:rPr>
              <a:t>isu bili temeljito istraženi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osobito je izražen vrtlog između Istre i Cresa koji je izgleda ponekad ciklonalan a ponekad anticiklonalan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istraživanje vrtloga je važna tema u općenitom smislu jer se u </a:t>
            </a:r>
            <a:r>
              <a:rPr lang="hr-HR" dirty="0" err="1" smtClean="0">
                <a:solidFill>
                  <a:srgbClr val="002060"/>
                </a:solidFill>
              </a:rPr>
              <a:t>vrtlozima</a:t>
            </a:r>
            <a:r>
              <a:rPr lang="hr-HR" dirty="0" smtClean="0">
                <a:solidFill>
                  <a:srgbClr val="002060"/>
                </a:solidFill>
              </a:rPr>
              <a:t> nakupljaju hranjive tvari i odvijaju procesi primarne i sekundarne proizvodnje, ali u </a:t>
            </a:r>
            <a:r>
              <a:rPr lang="hr-HR" dirty="0" err="1" smtClean="0">
                <a:solidFill>
                  <a:srgbClr val="002060"/>
                </a:solidFill>
              </a:rPr>
              <a:t>vrtlozima</a:t>
            </a:r>
            <a:r>
              <a:rPr lang="hr-HR" dirty="0" smtClean="0">
                <a:solidFill>
                  <a:srgbClr val="002060"/>
                </a:solidFill>
              </a:rPr>
              <a:t> se mogu skupljati i organizmi (</a:t>
            </a:r>
            <a:r>
              <a:rPr lang="hr-HR" dirty="0" err="1" smtClean="0">
                <a:solidFill>
                  <a:srgbClr val="002060"/>
                </a:solidFill>
              </a:rPr>
              <a:t>rebraši</a:t>
            </a:r>
            <a:r>
              <a:rPr lang="hr-HR" dirty="0" smtClean="0">
                <a:solidFill>
                  <a:srgbClr val="002060"/>
                </a:solidFill>
              </a:rPr>
              <a:t>) ili se u njima mogu zadržati nepoželjne kemijske tvari </a:t>
            </a:r>
          </a:p>
          <a:p>
            <a:r>
              <a:rPr lang="hr-HR" dirty="0">
                <a:solidFill>
                  <a:srgbClr val="002060"/>
                </a:solidFill>
              </a:rPr>
              <a:t>i</a:t>
            </a:r>
            <a:r>
              <a:rPr lang="hr-HR" dirty="0" smtClean="0">
                <a:solidFill>
                  <a:srgbClr val="002060"/>
                </a:solidFill>
              </a:rPr>
              <a:t>straživanje vrtloga moglo bi značajno doprinijeti i razumijevanju opće jadranske cirkulacije koja je pod utjecajem mehanizma BIOS-a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91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199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sz="4000" b="1" dirty="0" smtClean="0">
                <a:solidFill>
                  <a:srgbClr val="002060"/>
                </a:solidFill>
              </a:rPr>
              <a:t>Priliv sredozemne vode (BIOS mehanizam)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rgbClr val="002060"/>
                </a:solidFill>
              </a:rPr>
              <a:t>k</a:t>
            </a:r>
            <a:r>
              <a:rPr lang="hr-HR" altLang="sr-Latn-RS" sz="2400" dirty="0" smtClean="0">
                <a:solidFill>
                  <a:srgbClr val="002060"/>
                </a:solidFill>
              </a:rPr>
              <a:t>ada je vrtlog anticiklonalan (što može trajati niz godina) u Jadran ulaze vrste sa zapada Sredozemlja i iz Atlantskog oceana a kada je ciklonalan s istoka</a:t>
            </a:r>
          </a:p>
          <a:p>
            <a:r>
              <a:rPr lang="hr-HR" altLang="sr-Latn-RS" sz="2400" dirty="0" smtClean="0">
                <a:solidFill>
                  <a:srgbClr val="002060"/>
                </a:solidFill>
              </a:rPr>
              <a:t>za klimatološke analize Jadrana važno je istražiti uvjete u kojima dolazi do promjene smjera vrtloga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5"/>
          <a:stretch/>
        </p:blipFill>
        <p:spPr bwMode="auto">
          <a:xfrm>
            <a:off x="1690687" y="3284984"/>
            <a:ext cx="5762625" cy="32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Kvarnerski zaljev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Istraživanja u okviru projekta koja uključuju Kvarnerski zaljev su analiza širenja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alohtonih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vrsta balastnim vodama (podaci iz završenog projekta „BALMAS” voditeljice dr.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. R. Kraus) i analiza utjecaja terminala za ukapljene plinove na cirkulaciju numeričkim modelom (oba istraživanja bave se odgovorom mora na antropogen utjecaj)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Putevi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širenja organizama iz balastnih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voda 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analiza prostorne distribucije fitoplanktona u vodenom stupcu 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sedimentu (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dinoflagelatne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ciste) da bi se utvrdilo jesu li ciste mogle biti raširene Jadranom prirodnim putem (cirkulacija) ili antropogeno (balastnim vodama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kojima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su dospjele u neku/neke luke u Jadranu) ili je najvjerojatnija kombinacija (dospjele u luku a potom cirkulacijom se širile dalje ili su iz nekog područja prenesene balastnim vodama u luku drugog područja unutar Jadrana)</a:t>
            </a:r>
          </a:p>
          <a:p>
            <a:pPr lvl="0"/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dinoflagelatne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ciste se u ovom kontekstu mogu shvatiti kao bilo koji mikroorganizam (ili nežive čestice) koji može biti prenesen balastnim vodama, odnosno morskom cirkulacijom</a:t>
            </a:r>
          </a:p>
        </p:txBody>
      </p:sp>
    </p:spTree>
    <p:extLst>
      <p:ext uri="{BB962C8B-B14F-4D97-AF65-F5344CB8AC3E}">
        <p14:creationId xmlns:p14="http://schemas.microsoft.com/office/powerpoint/2010/main" val="41371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Utjecaj lučkih terminala za ukapljene prirodne plinove na cirkulaciju i ekosustav 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umeričkim modelom je utvrđeno da 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zbog ispuštanja hladne vode tijekom rada terminala za ukapljene plinove može doći do promjena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cirkulacije (promjene su vjerojatno u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geostrofičkom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sustavu strujanja koje ovisi o gustoći pa onda i o temperaturi)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dosadašnjim ekološkim studijama utjecaja takvih terminala na okoliš nije bilo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razmatrano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ezultat opisan u disertaciji dr.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. M. Jurić, koja je obranjena 2019. na Pomorskom fakultetu Sveučilišta u Rijeci</a:t>
            </a:r>
          </a:p>
        </p:txBody>
      </p:sp>
    </p:spTree>
    <p:extLst>
      <p:ext uri="{BB962C8B-B14F-4D97-AF65-F5344CB8AC3E}">
        <p14:creationId xmlns:p14="http://schemas.microsoft.com/office/powerpoint/2010/main" val="8989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straživanja u okviru projekta 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opažanja u ekosustavu sjevernog Jadrana vezana za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hidrografske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parametre i parametre organske tvari;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razvoj numeričkog ekološkog modela; analize antropogenog utjecaja na Jadran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povezanost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parametara organske tvari s drugim hidrografskim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parametrima; istraživanja o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bakterijskim zajednicama i o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limitaciji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fosforom mikrobnih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zajednica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70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Budućnost – teme u okviru fizike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straživanje vrtloga, utjecaja promjena u globalnoj atmosferskoj cirkulaciji („NAO” indeks i „El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Niňo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”) na Jadran, razvoj ekološkog modela, prognoziranje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bioprodukcije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klimatološkim modelima, karakterizacija duboke vode u Kvarnerskom zaljevu i kod ušća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Poa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, prognoza promjena cirkulacije zbog antropogenih zahvata…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Popis literature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r-HR" sz="5600" b="1" dirty="0" err="1">
                <a:solidFill>
                  <a:schemeClr val="tx2">
                    <a:lumMod val="75000"/>
                  </a:schemeClr>
                </a:solidFill>
              </a:rPr>
              <a:t>Civitarese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G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., Gačić,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Lipizer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M.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Borzelli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G.L.E. (2010) On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impact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bimodal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oscillating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system (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BiOS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) on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biogeochemistry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biology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IonianSeas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EasternMediterranean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Biogeosciences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7: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3987–3997.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Dautović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J.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Vojvodić, V.,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Tepić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N., Ćosović, B. &amp;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Ciglenečki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I.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Dissolved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organic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carbon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indicator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global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change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: A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long-term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investigation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Adriatic.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Science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Total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Environment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587–588, 185–195 (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2017). </a:t>
            </a:r>
            <a:r>
              <a:rPr lang="hr-HR" sz="5600" b="1" dirty="0" err="1" smtClean="0">
                <a:solidFill>
                  <a:schemeClr val="tx2">
                    <a:lumMod val="75000"/>
                  </a:schemeClr>
                </a:solidFill>
              </a:rPr>
              <a:t>Degobbis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D.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R., Ivančić, I., Smodlaka, N.,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Fuks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D., &amp;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Kveder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S.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Longterm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changes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ecosystem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related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anthropogenic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eutrophication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International Journal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Environment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Pollution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13, 495-533 (2000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en-GB" sz="5600" b="1" dirty="0" err="1" smtClean="0">
                <a:solidFill>
                  <a:schemeClr val="tx2">
                    <a:lumMod val="75000"/>
                  </a:schemeClr>
                </a:solidFill>
              </a:rPr>
              <a:t>Djakovac</a:t>
            </a:r>
            <a:r>
              <a:rPr lang="en-GB" sz="5600" b="1" dirty="0">
                <a:solidFill>
                  <a:schemeClr val="tx2">
                    <a:lumMod val="75000"/>
                  </a:schemeClr>
                </a:solidFill>
              </a:rPr>
              <a:t>, T</a:t>
            </a:r>
            <a:r>
              <a:rPr lang="en-GB" sz="5600" dirty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GB" sz="5600" dirty="0" err="1">
                <a:solidFill>
                  <a:schemeClr val="tx2">
                    <a:lumMod val="75000"/>
                  </a:schemeClr>
                </a:solidFill>
              </a:rPr>
              <a:t>Degobbis</a:t>
            </a:r>
            <a:r>
              <a:rPr lang="en-GB" sz="5600" dirty="0">
                <a:solidFill>
                  <a:schemeClr val="tx2">
                    <a:lumMod val="75000"/>
                  </a:schemeClr>
                </a:solidFill>
              </a:rPr>
              <a:t>, D., Supić, N.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GB" sz="5600" dirty="0">
                <a:solidFill>
                  <a:schemeClr val="tx2">
                    <a:lumMod val="75000"/>
                  </a:schemeClr>
                </a:solidFill>
              </a:rPr>
              <a:t>R. </a:t>
            </a:r>
            <a:r>
              <a:rPr lang="en-GB" sz="5600" dirty="0" err="1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en-GB" sz="5600" dirty="0">
                <a:solidFill>
                  <a:schemeClr val="tx2">
                    <a:lumMod val="75000"/>
                  </a:schemeClr>
                </a:solidFill>
              </a:rPr>
              <a:t>, R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Marked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reduction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eutrophication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pressure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northeastern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period 2000-200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5600" i="1" dirty="0">
                <a:solidFill>
                  <a:schemeClr val="tx2">
                    <a:lumMod val="75000"/>
                  </a:schemeClr>
                </a:solidFill>
              </a:rPr>
              <a:t>Estuarine, coastal and shelf science </a:t>
            </a:r>
            <a:r>
              <a:rPr lang="en-GB" sz="5600" dirty="0">
                <a:solidFill>
                  <a:schemeClr val="tx2">
                    <a:lumMod val="75000"/>
                  </a:schemeClr>
                </a:solidFill>
              </a:rPr>
              <a:t>115, 25-32 (2012).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Ivančić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I.,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Pfannkuchen,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Godrijan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J.,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Djakovac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T., Marić Pfannkuchen, D., Korlević,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Gašparović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B. &amp; Najdek, M.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Alkaline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phosphatase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activity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related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phosphorus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stress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microphytoplankton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different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trophic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Progress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oceanography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146, 175-186 (2016).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Kraus 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R.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N. Supić, D. Lučić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J.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Njire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(2015)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Impact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winter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oceanographic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zooplankton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abundance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implications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on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anchovy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stock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prognosis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Estuarine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Coastal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Sfelf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Science, 167, 56-66.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Kuzmić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Janeković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I.,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Book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J.W., Martin, P.J. &amp; Doyle, J.D.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Modeling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double-gyre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response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intense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bora wind: a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revisit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Journal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Geophysical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Research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Oceans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111 (C3), C03S12 (2007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</a:rPr>
              <a:t>Mihanović</a:t>
            </a:r>
            <a:r>
              <a:rPr lang="en-US" sz="5600" b="1" dirty="0">
                <a:solidFill>
                  <a:schemeClr val="tx2">
                    <a:lumMod val="75000"/>
                  </a:schemeClr>
                </a:solidFill>
              </a:rPr>
              <a:t>, H.,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Vilibić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I.,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Carniel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S., Tudor, M., Russo, A., Bergamasco, A.,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Bubić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N.,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Ljubešić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Z.,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Viličić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D.,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Boldrin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A.,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Malačić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V.,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Celio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M.,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Comici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C. and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Raicich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, F. (2013) Exceptional dense water formation on the Adriatic shelf in the winter of 2012. Ocean </a:t>
            </a:r>
            <a:r>
              <a:rPr lang="en-US" sz="5600" dirty="0" err="1">
                <a:solidFill>
                  <a:schemeClr val="tx2">
                    <a:lumMod val="75000"/>
                  </a:schemeClr>
                </a:solidFill>
              </a:rPr>
              <a:t>Sci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 9: 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</a:rPr>
              <a:t>561-572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 Orlić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M.,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Gačić, M. &amp;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LaViolette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P.E.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currents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circulation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sea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Oceanol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. Acta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15, 109-124 (1992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Orlić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M.,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Kuzmić, M., Pasarić, Z.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Response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Sea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bora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sirocco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forcing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Continental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Shelf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 Research  14 (1), 91–116 (1994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hr-HR" sz="5600" b="1" dirty="0" err="1" smtClean="0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R.,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Giani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M., Marini,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Grilli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F.,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Ferrari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C.R.,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Pečar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O.,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Paschini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E.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Mucilaginous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aggregates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period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1999–2002:typology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distribution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Science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Total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Environment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353, 10–23 (2005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Supić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, N.,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Orlić, M.,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Degobbis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D.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Istrian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coastal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counter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its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year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-to-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year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variability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Estuarine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Coastal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Shelf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Science 51, 385–397 (2000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hr-HR" sz="5600" b="1" dirty="0" smtClean="0">
                <a:solidFill>
                  <a:schemeClr val="tx2">
                    <a:lumMod val="75000"/>
                  </a:schemeClr>
                </a:solidFill>
              </a:rPr>
              <a:t>Supić </a:t>
            </a:r>
            <a:r>
              <a:rPr lang="hr-HR" sz="5600" b="1" dirty="0">
                <a:solidFill>
                  <a:schemeClr val="tx2">
                    <a:lumMod val="75000"/>
                  </a:schemeClr>
                </a:solidFill>
              </a:rPr>
              <a:t>N., 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R. Kraus, M. Kuzmić, E.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Paschini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R.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, A.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Russo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I. </a:t>
            </a:r>
            <a:r>
              <a:rPr lang="hr-HR" sz="5600" dirty="0" err="1">
                <a:solidFill>
                  <a:schemeClr val="tx2">
                    <a:lumMod val="75000"/>
                  </a:schemeClr>
                </a:solidFill>
              </a:rPr>
              <a:t>Vilibić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(2012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Predictability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winter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Journal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5600" i="1" dirty="0">
                <a:solidFill>
                  <a:schemeClr val="tx2">
                    <a:lumMod val="75000"/>
                  </a:schemeClr>
                </a:solidFill>
              </a:rPr>
              <a:t> marine </a:t>
            </a:r>
            <a:r>
              <a:rPr lang="hr-HR" sz="5600" i="1" dirty="0" err="1">
                <a:solidFill>
                  <a:schemeClr val="tx2">
                    <a:lumMod val="75000"/>
                  </a:schemeClr>
                </a:solidFill>
              </a:rPr>
              <a:t>systems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90, 42-57.</a:t>
            </a:r>
          </a:p>
          <a:p>
            <a:pPr marL="0" indent="0">
              <a:buNone/>
            </a:pPr>
            <a:endParaRPr lang="hr-HR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Prezentacije i publikacije iz projekta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Preliminary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analysis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2017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winter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cruise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dana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within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frame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EcoRENA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N. Supić, I.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Ciglenečki-Jušić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J. Dautović, T.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Djakovac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M. Dutour-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Sikirić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I. Ivančić, I.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Janeković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R. Kraus, N. Kužat, D. Lučić, D. Marić Pfannkuchen, J.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Njire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P. Paliaga, M. Pasarić, Z. Pasarić, R.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Themes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2017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Venecija, Italija, 2017. ;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Properties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dynamics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organic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matter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changes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Adriatic: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long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term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investigation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J. Dautović, V. Vojvodić, N.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Tepić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B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Ćosović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I.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Ciglenečki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Themes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2018, Venecija, Italija, 2018.;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Relation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between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organic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carbon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chlorophyl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Adriatic.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I.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Ciglenečki-Jušić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J. Dautović, R. Kraus, N. Supić, R.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Ocean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Optics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Dubrovnik, Hrvatska, 2018.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Oceanographic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related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extreme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warm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spring-summer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2016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2017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northern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Adriatic.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T.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Djakovac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R. Kraus, M. Kalac, N. Supić. CIESM,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Cascais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Portugal, 2019.;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Dinoflagellate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resting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cysts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surface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sediments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north-eastern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Adriatic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their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spreading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tx2">
                    <a:lumMod val="75000"/>
                  </a:schemeClr>
                </a:solidFill>
              </a:rPr>
              <a:t>patterns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 A.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Brajkovic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N. Kužat, M.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Bastianini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N. Supić, R. Kraus, CIESM,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</a:rPr>
              <a:t>Cascais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Portugal, 2019.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Kraj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4025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Konvekcijska gibanja: nastoje izjednačiti gustoće po slojevima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hr-HR" dirty="0" smtClean="0"/>
              <a:t> 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708275"/>
            <a:ext cx="4057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chemeClr val="tx2">
                    <a:lumMod val="75000"/>
                  </a:schemeClr>
                </a:solidFill>
              </a:rPr>
              <a:t>Kraj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Geostrofičke struje: postoje razlike u gustoći vodenih stupaca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hr-HR" smtClean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060575"/>
            <a:ext cx="2952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Geostrofičke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struje: </a:t>
            </a:r>
            <a:b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hr-HR" sz="3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vrtlozi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oko područja niske gustoće (anticiklonalni) ili visoke gustoće (ciklonalni)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   </a:t>
            </a:r>
          </a:p>
        </p:txBody>
      </p:sp>
      <p:sp>
        <p:nvSpPr>
          <p:cNvPr id="6" name="Elipsa 5"/>
          <p:cNvSpPr/>
          <p:nvPr/>
        </p:nvSpPr>
        <p:spPr>
          <a:xfrm>
            <a:off x="1357313" y="3429000"/>
            <a:ext cx="1928812" cy="1714500"/>
          </a:xfrm>
          <a:prstGeom prst="ellipse">
            <a:avLst/>
          </a:prstGeom>
          <a:ln w="177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4400" b="1" dirty="0"/>
              <a:t>A</a:t>
            </a:r>
          </a:p>
        </p:txBody>
      </p:sp>
      <p:sp>
        <p:nvSpPr>
          <p:cNvPr id="7" name="Elipsa 6"/>
          <p:cNvSpPr/>
          <p:nvPr/>
        </p:nvSpPr>
        <p:spPr>
          <a:xfrm>
            <a:off x="5500688" y="3214688"/>
            <a:ext cx="1928812" cy="1714500"/>
          </a:xfrm>
          <a:prstGeom prst="ellipse">
            <a:avLst/>
          </a:prstGeom>
          <a:ln w="190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4400" b="1" dirty="0"/>
              <a:t>C</a:t>
            </a:r>
          </a:p>
        </p:txBody>
      </p:sp>
      <p:sp>
        <p:nvSpPr>
          <p:cNvPr id="12" name="Strelica dolje 11"/>
          <p:cNvSpPr/>
          <p:nvPr/>
        </p:nvSpPr>
        <p:spPr>
          <a:xfrm rot="713595">
            <a:off x="3000375" y="4000500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Strelica dolje 13"/>
          <p:cNvSpPr/>
          <p:nvPr/>
        </p:nvSpPr>
        <p:spPr>
          <a:xfrm rot="10551551">
            <a:off x="7162800" y="3803650"/>
            <a:ext cx="485775" cy="560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5" name="Strelica dolje 14"/>
          <p:cNvSpPr/>
          <p:nvPr/>
        </p:nvSpPr>
        <p:spPr>
          <a:xfrm rot="10520871">
            <a:off x="1162050" y="4019550"/>
            <a:ext cx="484188" cy="49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6" name="Strelica dolje 15"/>
          <p:cNvSpPr/>
          <p:nvPr/>
        </p:nvSpPr>
        <p:spPr>
          <a:xfrm rot="20510680">
            <a:off x="5376863" y="4017963"/>
            <a:ext cx="485775" cy="560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9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altLang="sr-Latn-RS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Vjetrovne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struje opisuje „</a:t>
            </a:r>
            <a:r>
              <a:rPr lang="hr-HR" altLang="sr-Latn-RS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Ekmanova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altLang="sr-Latn-RS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sprirala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altLang="sr-Latn-R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226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800" dirty="0" smtClean="0">
                <a:solidFill>
                  <a:schemeClr val="tx2">
                    <a:lumMod val="75000"/>
                  </a:schemeClr>
                </a:solidFill>
              </a:rPr>
              <a:t>površinske struje su 45° stupnjeva  otklonjene na desno od vjetra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 smtClean="0">
                <a:solidFill>
                  <a:schemeClr val="tx2">
                    <a:lumMod val="75000"/>
                  </a:schemeClr>
                </a:solidFill>
              </a:rPr>
              <a:t>s dubinom struje skreću sve više desno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 smtClean="0">
                <a:solidFill>
                  <a:schemeClr val="tx2">
                    <a:lumMod val="75000"/>
                  </a:schemeClr>
                </a:solidFill>
              </a:rPr>
              <a:t>na dubini trenja D (oko 45 m u Jadranu) struje su suprotnog smjera od vjetra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sr-Latn-RS" sz="2800" dirty="0" smtClean="0"/>
          </a:p>
        </p:txBody>
      </p:sp>
      <p:pic>
        <p:nvPicPr>
          <p:cNvPr id="71684" name="Picture 4" descr="d6_4_sli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47783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Morske struje 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Kombinacija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geostrofičkih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struja i struja izazvanih vjetrom, jer plimne struje ne uzrokuju stvaran pomak „česti” (jadranski ciklonalni tijek)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Jadranski ciklonalni tijek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68313" y="1412875"/>
            <a:ext cx="3603625" cy="4525963"/>
          </a:xfrm>
        </p:spPr>
        <p:txBody>
          <a:bodyPr/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ciklonalni smjer - suprotno od kazaljke na satu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ulaz uz istočnu i izlaz uz zapadnu obalu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84" b="15612"/>
          <a:stretch/>
        </p:blipFill>
        <p:spPr bwMode="auto">
          <a:xfrm>
            <a:off x="4500563" y="1714501"/>
            <a:ext cx="3929062" cy="37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6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Fizika mora i ekosustav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fizikalni čimbenici odražavaju se na pojave u ekosustavu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uvjetuju količinu proizvedene organske tvari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važna tema u istraživanju mora je utjecaj fizikalnih procesa na proizvodnju organske tvari (stvaranje života u moru)</a:t>
            </a:r>
          </a:p>
        </p:txBody>
      </p:sp>
    </p:spTree>
    <p:extLst>
      <p:ext uri="{BB962C8B-B14F-4D97-AF65-F5344CB8AC3E}">
        <p14:creationId xmlns:p14="http://schemas.microsoft.com/office/powerpoint/2010/main" val="1183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Fizika Jadrana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</a:t>
            </a:r>
            <a:r>
              <a:rPr lang="hr-HR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izikalna obilježja Jadrana su posljedica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geografskog položaja </a:t>
            </a:r>
            <a:r>
              <a:rPr lang="hr-HR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Jadranskog mora. </a:t>
            </a:r>
            <a:endParaRPr lang="en-GB" b="1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</a:t>
            </a:r>
            <a:endParaRPr lang="en-GB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Rođenje: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Rijeka, 1963.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Obrazovanje: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1988.  Diplomirala fiziku, smjer geofizika, na Prirodoslovno-matematičkom fakultetu Sveučilišta u Zagrebu. Diplomski rad: “Sezonske oscilacije temperature mora duž istočne obale Jadrana”, pod voditeljstvom dr. sc. Mirka Orlića.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1993.  Magistrirala na Sveučilištu u Zagrebu. Magistarski rad: “Protoci topline i vlage na granici atmosfera-more i hidrografska svojstva sjevernog Jadrana”, pod voditeljstvom dr. sc. Mirka Orlića i suvoditeljstvom dr. sc. Danila Degobbisa.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2000. Doktorirala na Sveučilištu u Zagrebu. Disertacija: “Višegodišnja kolebanja površinskih protoka i geostrofičkog strujanja u sjevernom Jadranu”, pod voditeljstvom dr. sc. Mirka Orlića.</a:t>
            </a:r>
            <a:endParaRPr lang="hr-HR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Zaposlenje: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1990. Centar za istraživanje mora Instituta “Ruđer Bošković” u Rovinju.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hr-H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41022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Jadran je bazen Sredozemnog mora na umjerenim geografskim širinama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51" y="1700808"/>
            <a:ext cx="6831441" cy="4536504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616" y="2060848"/>
            <a:ext cx="1079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ručno 9"/>
          <p:cNvSpPr/>
          <p:nvPr/>
        </p:nvSpPr>
        <p:spPr>
          <a:xfrm rot="677917">
            <a:off x="3384407" y="2820514"/>
            <a:ext cx="587907" cy="133683"/>
          </a:xfrm>
          <a:custGeom>
            <a:avLst/>
            <a:gdLst>
              <a:gd name="connsiteX0" fmla="*/ 0 w 584791"/>
              <a:gd name="connsiteY0" fmla="*/ 149282 h 149282"/>
              <a:gd name="connsiteX1" fmla="*/ 63796 w 584791"/>
              <a:gd name="connsiteY1" fmla="*/ 96120 h 149282"/>
              <a:gd name="connsiteX2" fmla="*/ 106326 w 584791"/>
              <a:gd name="connsiteY2" fmla="*/ 64222 h 149282"/>
              <a:gd name="connsiteX3" fmla="*/ 138223 w 584791"/>
              <a:gd name="connsiteY3" fmla="*/ 42957 h 149282"/>
              <a:gd name="connsiteX4" fmla="*/ 191386 w 584791"/>
              <a:gd name="connsiteY4" fmla="*/ 21692 h 149282"/>
              <a:gd name="connsiteX5" fmla="*/ 244549 w 584791"/>
              <a:gd name="connsiteY5" fmla="*/ 11059 h 149282"/>
              <a:gd name="connsiteX6" fmla="*/ 340242 w 584791"/>
              <a:gd name="connsiteY6" fmla="*/ 32324 h 149282"/>
              <a:gd name="connsiteX7" fmla="*/ 372140 w 584791"/>
              <a:gd name="connsiteY7" fmla="*/ 32324 h 149282"/>
              <a:gd name="connsiteX8" fmla="*/ 467833 w 584791"/>
              <a:gd name="connsiteY8" fmla="*/ 21692 h 149282"/>
              <a:gd name="connsiteX9" fmla="*/ 552893 w 584791"/>
              <a:gd name="connsiteY9" fmla="*/ 427 h 149282"/>
              <a:gd name="connsiteX10" fmla="*/ 584791 w 584791"/>
              <a:gd name="connsiteY10" fmla="*/ 42957 h 149282"/>
              <a:gd name="connsiteX11" fmla="*/ 584791 w 584791"/>
              <a:gd name="connsiteY11" fmla="*/ 42957 h 1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791" h="149282">
                <a:moveTo>
                  <a:pt x="0" y="149282"/>
                </a:moveTo>
                <a:lnTo>
                  <a:pt x="63796" y="96120"/>
                </a:lnTo>
                <a:cubicBezTo>
                  <a:pt x="81517" y="81943"/>
                  <a:pt x="106326" y="64222"/>
                  <a:pt x="106326" y="64222"/>
                </a:cubicBezTo>
                <a:cubicBezTo>
                  <a:pt x="118731" y="55361"/>
                  <a:pt x="124046" y="50045"/>
                  <a:pt x="138223" y="42957"/>
                </a:cubicBezTo>
                <a:cubicBezTo>
                  <a:pt x="152400" y="35869"/>
                  <a:pt x="173665" y="27008"/>
                  <a:pt x="191386" y="21692"/>
                </a:cubicBezTo>
                <a:cubicBezTo>
                  <a:pt x="209107" y="16376"/>
                  <a:pt x="219740" y="9287"/>
                  <a:pt x="244549" y="11059"/>
                </a:cubicBezTo>
                <a:cubicBezTo>
                  <a:pt x="269358" y="12831"/>
                  <a:pt x="340242" y="32324"/>
                  <a:pt x="340242" y="32324"/>
                </a:cubicBezTo>
                <a:cubicBezTo>
                  <a:pt x="361507" y="35868"/>
                  <a:pt x="350875" y="34096"/>
                  <a:pt x="372140" y="32324"/>
                </a:cubicBezTo>
                <a:cubicBezTo>
                  <a:pt x="393405" y="30552"/>
                  <a:pt x="437708" y="27008"/>
                  <a:pt x="467833" y="21692"/>
                </a:cubicBezTo>
                <a:cubicBezTo>
                  <a:pt x="497959" y="16376"/>
                  <a:pt x="533400" y="-3117"/>
                  <a:pt x="552893" y="427"/>
                </a:cubicBezTo>
                <a:cubicBezTo>
                  <a:pt x="572386" y="3971"/>
                  <a:pt x="584791" y="42957"/>
                  <a:pt x="584791" y="42957"/>
                </a:cubicBezTo>
                <a:lnTo>
                  <a:pt x="584791" y="42957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988763" y="2924332"/>
            <a:ext cx="9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C000"/>
                </a:solidFill>
              </a:rPr>
              <a:t>r</a:t>
            </a:r>
            <a:r>
              <a:rPr lang="hr-HR" dirty="0" smtClean="0">
                <a:solidFill>
                  <a:srgbClr val="FFC000"/>
                </a:solidFill>
              </a:rPr>
              <a:t>ijeka Po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 rot="2766281">
            <a:off x="3858516" y="3249796"/>
            <a:ext cx="165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Jadransko more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067944" y="4581128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Sredozemno more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Važan utjecaj na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fizkalna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svojstva Jadrana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hr-HR" dirty="0" smtClean="0"/>
          </a:p>
          <a:p>
            <a:pPr eaLnBrk="1" hangingPunct="1"/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rijeka Po (jedna od najvećih sredozemnih rijeka)</a:t>
            </a:r>
          </a:p>
          <a:p>
            <a:pPr eaLnBrk="1" hangingPunct="1"/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meteorološki uvjeti</a:t>
            </a:r>
          </a:p>
          <a:p>
            <a:pPr eaLnBrk="1" hangingPunct="1"/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dotok sredozemne vode („BIOS”)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/>
            </a:r>
            <a:br>
              <a:rPr lang="vi-VN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endParaRPr lang="hr-H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Podjela Jadrana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jeverni</a:t>
            </a:r>
          </a:p>
          <a:p>
            <a:pPr eaLnBrk="1" hangingPunct="1"/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rednji</a:t>
            </a:r>
          </a:p>
          <a:p>
            <a:pPr eaLnBrk="1" hangingPunct="1"/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južni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2857496"/>
            <a:ext cx="4929222" cy="2928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Vertikalni presjek Jadrana (sjeverni do </a:t>
            </a:r>
            <a:b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50 m, srednji s Jabučkom kotlinom do 300 m, južni s južnojadranskom kotlinom do 1200 m</a:t>
            </a:r>
            <a:r>
              <a:rPr lang="hr-HR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)</a:t>
            </a:r>
            <a:endParaRPr lang="en-GB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55511" y="2886783"/>
            <a:ext cx="4896952" cy="3031627"/>
          </a:xfrm>
          <a:custGeom>
            <a:avLst/>
            <a:gdLst>
              <a:gd name="connsiteX0" fmla="*/ 0 w 4896952"/>
              <a:gd name="connsiteY0" fmla="*/ 0 h 3031627"/>
              <a:gd name="connsiteX1" fmla="*/ 521434 w 4896952"/>
              <a:gd name="connsiteY1" fmla="*/ 219154 h 3031627"/>
              <a:gd name="connsiteX2" fmla="*/ 1095768 w 4896952"/>
              <a:gd name="connsiteY2" fmla="*/ 287167 h 3031627"/>
              <a:gd name="connsiteX3" fmla="*/ 1836357 w 4896952"/>
              <a:gd name="connsiteY3" fmla="*/ 740589 h 3031627"/>
              <a:gd name="connsiteX4" fmla="*/ 2524046 w 4896952"/>
              <a:gd name="connsiteY4" fmla="*/ 483650 h 3031627"/>
              <a:gd name="connsiteX5" fmla="*/ 3665157 w 4896952"/>
              <a:gd name="connsiteY5" fmla="*/ 2788543 h 3031627"/>
              <a:gd name="connsiteX6" fmla="*/ 4609785 w 4896952"/>
              <a:gd name="connsiteY6" fmla="*/ 1942156 h 3031627"/>
              <a:gd name="connsiteX7" fmla="*/ 4896952 w 4896952"/>
              <a:gd name="connsiteY7" fmla="*/ 2078182 h 3031627"/>
              <a:gd name="connsiteX8" fmla="*/ 4896952 w 4896952"/>
              <a:gd name="connsiteY8" fmla="*/ 2078182 h 303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6952" h="3031627">
                <a:moveTo>
                  <a:pt x="0" y="0"/>
                </a:moveTo>
                <a:cubicBezTo>
                  <a:pt x="169403" y="85646"/>
                  <a:pt x="338806" y="171293"/>
                  <a:pt x="521434" y="219154"/>
                </a:cubicBezTo>
                <a:cubicBezTo>
                  <a:pt x="704062" y="267015"/>
                  <a:pt x="876614" y="200261"/>
                  <a:pt x="1095768" y="287167"/>
                </a:cubicBezTo>
                <a:cubicBezTo>
                  <a:pt x="1314922" y="374073"/>
                  <a:pt x="1598311" y="707842"/>
                  <a:pt x="1836357" y="740589"/>
                </a:cubicBezTo>
                <a:cubicBezTo>
                  <a:pt x="2074403" y="773336"/>
                  <a:pt x="2219246" y="142324"/>
                  <a:pt x="2524046" y="483650"/>
                </a:cubicBezTo>
                <a:cubicBezTo>
                  <a:pt x="2828846" y="824976"/>
                  <a:pt x="3317534" y="2545459"/>
                  <a:pt x="3665157" y="2788543"/>
                </a:cubicBezTo>
                <a:cubicBezTo>
                  <a:pt x="4012780" y="3031627"/>
                  <a:pt x="4404486" y="2060549"/>
                  <a:pt x="4609785" y="1942156"/>
                </a:cubicBezTo>
                <a:cubicBezTo>
                  <a:pt x="4815084" y="1823763"/>
                  <a:pt x="4896952" y="2078182"/>
                  <a:pt x="4896952" y="2078182"/>
                </a:cubicBezTo>
                <a:lnTo>
                  <a:pt x="4896952" y="20781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857488" y="3714752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Jabučka kotlina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2857496"/>
            <a:ext cx="16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Palagruški prag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4357694"/>
            <a:ext cx="164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Južnojadranska</a:t>
            </a:r>
          </a:p>
          <a:p>
            <a:r>
              <a:rPr lang="hr-HR" b="1" dirty="0" smtClean="0"/>
              <a:t>kotlina</a:t>
            </a:r>
            <a:endParaRPr lang="hr-HR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Sjeverni Jadran (zapadno od Istre)</a:t>
            </a: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uključuje ušće rijeke Po</a:t>
            </a:r>
          </a:p>
        </p:txBody>
      </p:sp>
      <p:sp>
        <p:nvSpPr>
          <p:cNvPr id="5" name="Freeform 4"/>
          <p:cNvSpPr/>
          <p:nvPr/>
        </p:nvSpPr>
        <p:spPr>
          <a:xfrm>
            <a:off x="2911974" y="2710453"/>
            <a:ext cx="3529130" cy="2851517"/>
          </a:xfrm>
          <a:custGeom>
            <a:avLst/>
            <a:gdLst>
              <a:gd name="connsiteX0" fmla="*/ 148621 w 3529130"/>
              <a:gd name="connsiteY0" fmla="*/ 2851517 h 2851517"/>
              <a:gd name="connsiteX1" fmla="*/ 125950 w 3529130"/>
              <a:gd name="connsiteY1" fmla="*/ 2496337 h 2851517"/>
              <a:gd name="connsiteX2" fmla="*/ 20152 w 3529130"/>
              <a:gd name="connsiteY2" fmla="*/ 2292297 h 2851517"/>
              <a:gd name="connsiteX3" fmla="*/ 125950 w 3529130"/>
              <a:gd name="connsiteY3" fmla="*/ 2095815 h 2851517"/>
              <a:gd name="connsiteX4" fmla="*/ 148621 w 3529130"/>
              <a:gd name="connsiteY4" fmla="*/ 2012687 h 2851517"/>
              <a:gd name="connsiteX5" fmla="*/ 277090 w 3529130"/>
              <a:gd name="connsiteY5" fmla="*/ 2080701 h 2851517"/>
              <a:gd name="connsiteX6" fmla="*/ 337547 w 3529130"/>
              <a:gd name="connsiteY6" fmla="*/ 2035359 h 2851517"/>
              <a:gd name="connsiteX7" fmla="*/ 284647 w 3529130"/>
              <a:gd name="connsiteY7" fmla="*/ 1929560 h 2851517"/>
              <a:gd name="connsiteX8" fmla="*/ 329990 w 3529130"/>
              <a:gd name="connsiteY8" fmla="*/ 1914446 h 2851517"/>
              <a:gd name="connsiteX9" fmla="*/ 367775 w 3529130"/>
              <a:gd name="connsiteY9" fmla="*/ 2042916 h 2851517"/>
              <a:gd name="connsiteX10" fmla="*/ 390446 w 3529130"/>
              <a:gd name="connsiteY10" fmla="*/ 2005130 h 2851517"/>
              <a:gd name="connsiteX11" fmla="*/ 458459 w 3529130"/>
              <a:gd name="connsiteY11" fmla="*/ 1869104 h 2851517"/>
              <a:gd name="connsiteX12" fmla="*/ 503801 w 3529130"/>
              <a:gd name="connsiteY12" fmla="*/ 1740635 h 2851517"/>
              <a:gd name="connsiteX13" fmla="*/ 405560 w 3529130"/>
              <a:gd name="connsiteY13" fmla="*/ 1665064 h 2851517"/>
              <a:gd name="connsiteX14" fmla="*/ 193963 w 3529130"/>
              <a:gd name="connsiteY14" fmla="*/ 1498810 h 2851517"/>
              <a:gd name="connsiteX15" fmla="*/ 163735 w 3529130"/>
              <a:gd name="connsiteY15" fmla="*/ 1551709 h 2851517"/>
              <a:gd name="connsiteX16" fmla="*/ 88165 w 3529130"/>
              <a:gd name="connsiteY16" fmla="*/ 1483696 h 2851517"/>
              <a:gd name="connsiteX17" fmla="*/ 103279 w 3529130"/>
              <a:gd name="connsiteY17" fmla="*/ 1415683 h 2851517"/>
              <a:gd name="connsiteX18" fmla="*/ 163735 w 3529130"/>
              <a:gd name="connsiteY18" fmla="*/ 1445911 h 2851517"/>
              <a:gd name="connsiteX19" fmla="*/ 171292 w 3529130"/>
              <a:gd name="connsiteY19" fmla="*/ 1347669 h 2851517"/>
              <a:gd name="connsiteX20" fmla="*/ 118393 w 3529130"/>
              <a:gd name="connsiteY20" fmla="*/ 1188972 h 2851517"/>
              <a:gd name="connsiteX21" fmla="*/ 57937 w 3529130"/>
              <a:gd name="connsiteY21" fmla="*/ 1249428 h 2851517"/>
              <a:gd name="connsiteX22" fmla="*/ 5038 w 3529130"/>
              <a:gd name="connsiteY22" fmla="*/ 1090730 h 2851517"/>
              <a:gd name="connsiteX23" fmla="*/ 27709 w 3529130"/>
              <a:gd name="connsiteY23" fmla="*/ 1022717 h 2851517"/>
              <a:gd name="connsiteX24" fmla="*/ 65494 w 3529130"/>
              <a:gd name="connsiteY24" fmla="*/ 909362 h 2851517"/>
              <a:gd name="connsiteX25" fmla="*/ 103279 w 3529130"/>
              <a:gd name="connsiteY25" fmla="*/ 727993 h 2851517"/>
              <a:gd name="connsiteX26" fmla="*/ 224191 w 3529130"/>
              <a:gd name="connsiteY26" fmla="*/ 614638 h 2851517"/>
              <a:gd name="connsiteX27" fmla="*/ 360218 w 3529130"/>
              <a:gd name="connsiteY27" fmla="*/ 690208 h 2851517"/>
              <a:gd name="connsiteX28" fmla="*/ 503801 w 3529130"/>
              <a:gd name="connsiteY28" fmla="*/ 667537 h 2851517"/>
              <a:gd name="connsiteX29" fmla="*/ 1047907 w 3529130"/>
              <a:gd name="connsiteY29" fmla="*/ 387927 h 2851517"/>
              <a:gd name="connsiteX30" fmla="*/ 1297289 w 3529130"/>
              <a:gd name="connsiteY30" fmla="*/ 327471 h 2851517"/>
              <a:gd name="connsiteX31" fmla="*/ 1387973 w 3529130"/>
              <a:gd name="connsiteY31" fmla="*/ 183887 h 2851517"/>
              <a:gd name="connsiteX32" fmla="*/ 1289732 w 3529130"/>
              <a:gd name="connsiteY32" fmla="*/ 176330 h 2851517"/>
              <a:gd name="connsiteX33" fmla="*/ 1440872 w 3529130"/>
              <a:gd name="connsiteY33" fmla="*/ 85646 h 2851517"/>
              <a:gd name="connsiteX34" fmla="*/ 1584456 w 3529130"/>
              <a:gd name="connsiteY34" fmla="*/ 85646 h 2851517"/>
              <a:gd name="connsiteX35" fmla="*/ 1750710 w 3529130"/>
              <a:gd name="connsiteY35" fmla="*/ 123431 h 2851517"/>
              <a:gd name="connsiteX36" fmla="*/ 1909408 w 3529130"/>
              <a:gd name="connsiteY36" fmla="*/ 214116 h 2851517"/>
              <a:gd name="connsiteX37" fmla="*/ 1977421 w 3529130"/>
              <a:gd name="connsiteY37" fmla="*/ 146102 h 2851517"/>
              <a:gd name="connsiteX38" fmla="*/ 1992535 w 3529130"/>
              <a:gd name="connsiteY38" fmla="*/ 10076 h 2851517"/>
              <a:gd name="connsiteX39" fmla="*/ 2143676 w 3529130"/>
              <a:gd name="connsiteY39" fmla="*/ 85646 h 2851517"/>
              <a:gd name="connsiteX40" fmla="*/ 2302373 w 3529130"/>
              <a:gd name="connsiteY40" fmla="*/ 221673 h 2851517"/>
              <a:gd name="connsiteX41" fmla="*/ 2393057 w 3529130"/>
              <a:gd name="connsiteY41" fmla="*/ 350142 h 2851517"/>
              <a:gd name="connsiteX42" fmla="*/ 2385500 w 3529130"/>
              <a:gd name="connsiteY42" fmla="*/ 403041 h 2851517"/>
              <a:gd name="connsiteX43" fmla="*/ 2219246 w 3529130"/>
              <a:gd name="connsiteY43" fmla="*/ 455940 h 2851517"/>
              <a:gd name="connsiteX44" fmla="*/ 2241917 w 3529130"/>
              <a:gd name="connsiteY44" fmla="*/ 508840 h 2851517"/>
              <a:gd name="connsiteX45" fmla="*/ 2045434 w 3529130"/>
              <a:gd name="connsiteY45" fmla="*/ 576853 h 2851517"/>
              <a:gd name="connsiteX46" fmla="*/ 1894294 w 3529130"/>
              <a:gd name="connsiteY46" fmla="*/ 607081 h 2851517"/>
              <a:gd name="connsiteX47" fmla="*/ 2075662 w 3529130"/>
              <a:gd name="connsiteY47" fmla="*/ 1113402 h 2851517"/>
              <a:gd name="connsiteX48" fmla="*/ 2083219 w 3529130"/>
              <a:gd name="connsiteY48" fmla="*/ 1423240 h 2851517"/>
              <a:gd name="connsiteX49" fmla="*/ 2279702 w 3529130"/>
              <a:gd name="connsiteY49" fmla="*/ 1423240 h 2851517"/>
              <a:gd name="connsiteX50" fmla="*/ 2098333 w 3529130"/>
              <a:gd name="connsiteY50" fmla="*/ 1468582 h 2851517"/>
              <a:gd name="connsiteX51" fmla="*/ 2211689 w 3529130"/>
              <a:gd name="connsiteY51" fmla="*/ 1634836 h 2851517"/>
              <a:gd name="connsiteX52" fmla="*/ 2355272 w 3529130"/>
              <a:gd name="connsiteY52" fmla="*/ 1717964 h 2851517"/>
              <a:gd name="connsiteX53" fmla="*/ 2400614 w 3529130"/>
              <a:gd name="connsiteY53" fmla="*/ 1823762 h 2851517"/>
              <a:gd name="connsiteX54" fmla="*/ 2385500 w 3529130"/>
              <a:gd name="connsiteY54" fmla="*/ 1899332 h 2851517"/>
              <a:gd name="connsiteX55" fmla="*/ 2536641 w 3529130"/>
              <a:gd name="connsiteY55" fmla="*/ 2126043 h 2851517"/>
              <a:gd name="connsiteX56" fmla="*/ 2627325 w 3529130"/>
              <a:gd name="connsiteY56" fmla="*/ 2126043 h 2851517"/>
              <a:gd name="connsiteX57" fmla="*/ 2627325 w 3529130"/>
              <a:gd name="connsiteY57" fmla="*/ 2050473 h 2851517"/>
              <a:gd name="connsiteX58" fmla="*/ 2854036 w 3529130"/>
              <a:gd name="connsiteY58" fmla="*/ 1649950 h 2851517"/>
              <a:gd name="connsiteX59" fmla="*/ 2899378 w 3529130"/>
              <a:gd name="connsiteY59" fmla="*/ 1763306 h 2851517"/>
              <a:gd name="connsiteX60" fmla="*/ 2959834 w 3529130"/>
              <a:gd name="connsiteY60" fmla="*/ 1536595 h 2851517"/>
              <a:gd name="connsiteX61" fmla="*/ 3209216 w 3529130"/>
              <a:gd name="connsiteY61" fmla="*/ 924476 h 2851517"/>
              <a:gd name="connsiteX62" fmla="*/ 3413256 w 3529130"/>
              <a:gd name="connsiteY62" fmla="*/ 1037831 h 2851517"/>
              <a:gd name="connsiteX63" fmla="*/ 3511497 w 3529130"/>
              <a:gd name="connsiteY63" fmla="*/ 1090730 h 2851517"/>
              <a:gd name="connsiteX64" fmla="*/ 3519054 w 3529130"/>
              <a:gd name="connsiteY64" fmla="*/ 1083173 h 28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29130" h="2851517">
                <a:moveTo>
                  <a:pt x="148621" y="2851517"/>
                </a:moveTo>
                <a:cubicBezTo>
                  <a:pt x="147991" y="2720528"/>
                  <a:pt x="147361" y="2589540"/>
                  <a:pt x="125950" y="2496337"/>
                </a:cubicBezTo>
                <a:cubicBezTo>
                  <a:pt x="104539" y="2403134"/>
                  <a:pt x="20152" y="2359051"/>
                  <a:pt x="20152" y="2292297"/>
                </a:cubicBezTo>
                <a:cubicBezTo>
                  <a:pt x="20152" y="2225543"/>
                  <a:pt x="104539" y="2142417"/>
                  <a:pt x="125950" y="2095815"/>
                </a:cubicBezTo>
                <a:cubicBezTo>
                  <a:pt x="147361" y="2049213"/>
                  <a:pt x="123431" y="2015206"/>
                  <a:pt x="148621" y="2012687"/>
                </a:cubicBezTo>
                <a:cubicBezTo>
                  <a:pt x="173811" y="2010168"/>
                  <a:pt x="245602" y="2076922"/>
                  <a:pt x="277090" y="2080701"/>
                </a:cubicBezTo>
                <a:cubicBezTo>
                  <a:pt x="308578" y="2084480"/>
                  <a:pt x="336288" y="2060549"/>
                  <a:pt x="337547" y="2035359"/>
                </a:cubicBezTo>
                <a:cubicBezTo>
                  <a:pt x="338806" y="2010169"/>
                  <a:pt x="285906" y="1949712"/>
                  <a:pt x="284647" y="1929560"/>
                </a:cubicBezTo>
                <a:cubicBezTo>
                  <a:pt x="283388" y="1909408"/>
                  <a:pt x="316135" y="1895553"/>
                  <a:pt x="329990" y="1914446"/>
                </a:cubicBezTo>
                <a:cubicBezTo>
                  <a:pt x="343845" y="1933339"/>
                  <a:pt x="357699" y="2027802"/>
                  <a:pt x="367775" y="2042916"/>
                </a:cubicBezTo>
                <a:cubicBezTo>
                  <a:pt x="377851" y="2058030"/>
                  <a:pt x="375332" y="2034099"/>
                  <a:pt x="390446" y="2005130"/>
                </a:cubicBezTo>
                <a:cubicBezTo>
                  <a:pt x="405560" y="1976161"/>
                  <a:pt x="439567" y="1913186"/>
                  <a:pt x="458459" y="1869104"/>
                </a:cubicBezTo>
                <a:cubicBezTo>
                  <a:pt x="477351" y="1825022"/>
                  <a:pt x="512617" y="1774642"/>
                  <a:pt x="503801" y="1740635"/>
                </a:cubicBezTo>
                <a:cubicBezTo>
                  <a:pt x="494985" y="1706628"/>
                  <a:pt x="405560" y="1665064"/>
                  <a:pt x="405560" y="1665064"/>
                </a:cubicBezTo>
                <a:cubicBezTo>
                  <a:pt x="353920" y="1624760"/>
                  <a:pt x="234267" y="1517703"/>
                  <a:pt x="193963" y="1498810"/>
                </a:cubicBezTo>
                <a:cubicBezTo>
                  <a:pt x="153659" y="1479918"/>
                  <a:pt x="181368" y="1554228"/>
                  <a:pt x="163735" y="1551709"/>
                </a:cubicBezTo>
                <a:cubicBezTo>
                  <a:pt x="146102" y="1549190"/>
                  <a:pt x="98241" y="1506367"/>
                  <a:pt x="88165" y="1483696"/>
                </a:cubicBezTo>
                <a:cubicBezTo>
                  <a:pt x="78089" y="1461025"/>
                  <a:pt x="90684" y="1421981"/>
                  <a:pt x="103279" y="1415683"/>
                </a:cubicBezTo>
                <a:cubicBezTo>
                  <a:pt x="115874" y="1409386"/>
                  <a:pt x="152400" y="1457247"/>
                  <a:pt x="163735" y="1445911"/>
                </a:cubicBezTo>
                <a:cubicBezTo>
                  <a:pt x="175070" y="1434575"/>
                  <a:pt x="178849" y="1390492"/>
                  <a:pt x="171292" y="1347669"/>
                </a:cubicBezTo>
                <a:cubicBezTo>
                  <a:pt x="163735" y="1304846"/>
                  <a:pt x="137285" y="1205345"/>
                  <a:pt x="118393" y="1188972"/>
                </a:cubicBezTo>
                <a:cubicBezTo>
                  <a:pt x="99501" y="1172599"/>
                  <a:pt x="76830" y="1265802"/>
                  <a:pt x="57937" y="1249428"/>
                </a:cubicBezTo>
                <a:cubicBezTo>
                  <a:pt x="39045" y="1233054"/>
                  <a:pt x="10076" y="1128515"/>
                  <a:pt x="5038" y="1090730"/>
                </a:cubicBezTo>
                <a:cubicBezTo>
                  <a:pt x="0" y="1052945"/>
                  <a:pt x="27709" y="1022717"/>
                  <a:pt x="27709" y="1022717"/>
                </a:cubicBezTo>
                <a:cubicBezTo>
                  <a:pt x="37785" y="992489"/>
                  <a:pt x="52899" y="958483"/>
                  <a:pt x="65494" y="909362"/>
                </a:cubicBezTo>
                <a:cubicBezTo>
                  <a:pt x="78089" y="860241"/>
                  <a:pt x="76829" y="777114"/>
                  <a:pt x="103279" y="727993"/>
                </a:cubicBezTo>
                <a:cubicBezTo>
                  <a:pt x="129729" y="678872"/>
                  <a:pt x="181368" y="620936"/>
                  <a:pt x="224191" y="614638"/>
                </a:cubicBezTo>
                <a:cubicBezTo>
                  <a:pt x="267014" y="608341"/>
                  <a:pt x="313616" y="681392"/>
                  <a:pt x="360218" y="690208"/>
                </a:cubicBezTo>
                <a:cubicBezTo>
                  <a:pt x="406820" y="699025"/>
                  <a:pt x="389186" y="717917"/>
                  <a:pt x="503801" y="667537"/>
                </a:cubicBezTo>
                <a:cubicBezTo>
                  <a:pt x="618416" y="617157"/>
                  <a:pt x="915659" y="444605"/>
                  <a:pt x="1047907" y="387927"/>
                </a:cubicBezTo>
                <a:cubicBezTo>
                  <a:pt x="1180155" y="331249"/>
                  <a:pt x="1240611" y="361478"/>
                  <a:pt x="1297289" y="327471"/>
                </a:cubicBezTo>
                <a:cubicBezTo>
                  <a:pt x="1353967" y="293464"/>
                  <a:pt x="1389232" y="209077"/>
                  <a:pt x="1387973" y="183887"/>
                </a:cubicBezTo>
                <a:cubicBezTo>
                  <a:pt x="1386714" y="158697"/>
                  <a:pt x="1280916" y="192704"/>
                  <a:pt x="1289732" y="176330"/>
                </a:cubicBezTo>
                <a:cubicBezTo>
                  <a:pt x="1298549" y="159957"/>
                  <a:pt x="1391751" y="100760"/>
                  <a:pt x="1440872" y="85646"/>
                </a:cubicBezTo>
                <a:cubicBezTo>
                  <a:pt x="1489993" y="70532"/>
                  <a:pt x="1532816" y="79349"/>
                  <a:pt x="1584456" y="85646"/>
                </a:cubicBezTo>
                <a:cubicBezTo>
                  <a:pt x="1636096" y="91943"/>
                  <a:pt x="1696551" y="102019"/>
                  <a:pt x="1750710" y="123431"/>
                </a:cubicBezTo>
                <a:cubicBezTo>
                  <a:pt x="1804869" y="144843"/>
                  <a:pt x="1871623" y="210338"/>
                  <a:pt x="1909408" y="214116"/>
                </a:cubicBezTo>
                <a:cubicBezTo>
                  <a:pt x="1947193" y="217894"/>
                  <a:pt x="1963567" y="180109"/>
                  <a:pt x="1977421" y="146102"/>
                </a:cubicBezTo>
                <a:cubicBezTo>
                  <a:pt x="1991275" y="112095"/>
                  <a:pt x="1964826" y="20152"/>
                  <a:pt x="1992535" y="10076"/>
                </a:cubicBezTo>
                <a:cubicBezTo>
                  <a:pt x="2020244" y="0"/>
                  <a:pt x="2092036" y="50380"/>
                  <a:pt x="2143676" y="85646"/>
                </a:cubicBezTo>
                <a:cubicBezTo>
                  <a:pt x="2195316" y="120912"/>
                  <a:pt x="2260810" y="177591"/>
                  <a:pt x="2302373" y="221673"/>
                </a:cubicBezTo>
                <a:cubicBezTo>
                  <a:pt x="2343936" y="265755"/>
                  <a:pt x="2379203" y="319914"/>
                  <a:pt x="2393057" y="350142"/>
                </a:cubicBezTo>
                <a:cubicBezTo>
                  <a:pt x="2406912" y="380370"/>
                  <a:pt x="2414468" y="385408"/>
                  <a:pt x="2385500" y="403041"/>
                </a:cubicBezTo>
                <a:cubicBezTo>
                  <a:pt x="2356532" y="420674"/>
                  <a:pt x="2243176" y="438307"/>
                  <a:pt x="2219246" y="455940"/>
                </a:cubicBezTo>
                <a:cubicBezTo>
                  <a:pt x="2195316" y="473573"/>
                  <a:pt x="2270886" y="488688"/>
                  <a:pt x="2241917" y="508840"/>
                </a:cubicBezTo>
                <a:cubicBezTo>
                  <a:pt x="2212948" y="528992"/>
                  <a:pt x="2103371" y="560479"/>
                  <a:pt x="2045434" y="576853"/>
                </a:cubicBezTo>
                <a:cubicBezTo>
                  <a:pt x="1987497" y="593227"/>
                  <a:pt x="1889256" y="517656"/>
                  <a:pt x="1894294" y="607081"/>
                </a:cubicBezTo>
                <a:cubicBezTo>
                  <a:pt x="1899332" y="696506"/>
                  <a:pt x="2044175" y="977376"/>
                  <a:pt x="2075662" y="1113402"/>
                </a:cubicBezTo>
                <a:cubicBezTo>
                  <a:pt x="2107149" y="1249428"/>
                  <a:pt x="2049212" y="1371600"/>
                  <a:pt x="2083219" y="1423240"/>
                </a:cubicBezTo>
                <a:cubicBezTo>
                  <a:pt x="2117226" y="1474880"/>
                  <a:pt x="2277183" y="1415683"/>
                  <a:pt x="2279702" y="1423240"/>
                </a:cubicBezTo>
                <a:cubicBezTo>
                  <a:pt x="2282221" y="1430797"/>
                  <a:pt x="2109669" y="1433316"/>
                  <a:pt x="2098333" y="1468582"/>
                </a:cubicBezTo>
                <a:cubicBezTo>
                  <a:pt x="2086997" y="1503848"/>
                  <a:pt x="2168866" y="1593272"/>
                  <a:pt x="2211689" y="1634836"/>
                </a:cubicBezTo>
                <a:cubicBezTo>
                  <a:pt x="2254512" y="1676400"/>
                  <a:pt x="2323785" y="1686476"/>
                  <a:pt x="2355272" y="1717964"/>
                </a:cubicBezTo>
                <a:cubicBezTo>
                  <a:pt x="2386759" y="1749452"/>
                  <a:pt x="2395576" y="1793534"/>
                  <a:pt x="2400614" y="1823762"/>
                </a:cubicBezTo>
                <a:cubicBezTo>
                  <a:pt x="2405652" y="1853990"/>
                  <a:pt x="2362829" y="1848952"/>
                  <a:pt x="2385500" y="1899332"/>
                </a:cubicBezTo>
                <a:cubicBezTo>
                  <a:pt x="2408171" y="1949712"/>
                  <a:pt x="2496337" y="2088258"/>
                  <a:pt x="2536641" y="2126043"/>
                </a:cubicBezTo>
                <a:cubicBezTo>
                  <a:pt x="2576945" y="2163828"/>
                  <a:pt x="2612211" y="2138638"/>
                  <a:pt x="2627325" y="2126043"/>
                </a:cubicBezTo>
                <a:cubicBezTo>
                  <a:pt x="2642439" y="2113448"/>
                  <a:pt x="2589540" y="2129822"/>
                  <a:pt x="2627325" y="2050473"/>
                </a:cubicBezTo>
                <a:cubicBezTo>
                  <a:pt x="2665110" y="1971124"/>
                  <a:pt x="2808694" y="1697811"/>
                  <a:pt x="2854036" y="1649950"/>
                </a:cubicBezTo>
                <a:cubicBezTo>
                  <a:pt x="2899378" y="1602089"/>
                  <a:pt x="2881745" y="1782199"/>
                  <a:pt x="2899378" y="1763306"/>
                </a:cubicBezTo>
                <a:cubicBezTo>
                  <a:pt x="2917011" y="1744414"/>
                  <a:pt x="2908194" y="1676400"/>
                  <a:pt x="2959834" y="1536595"/>
                </a:cubicBezTo>
                <a:cubicBezTo>
                  <a:pt x="3011474" y="1396790"/>
                  <a:pt x="3133646" y="1007603"/>
                  <a:pt x="3209216" y="924476"/>
                </a:cubicBezTo>
                <a:cubicBezTo>
                  <a:pt x="3284786" y="841349"/>
                  <a:pt x="3362876" y="1010122"/>
                  <a:pt x="3413256" y="1037831"/>
                </a:cubicBezTo>
                <a:cubicBezTo>
                  <a:pt x="3463636" y="1065540"/>
                  <a:pt x="3493864" y="1083173"/>
                  <a:pt x="3511497" y="1090730"/>
                </a:cubicBezTo>
                <a:cubicBezTo>
                  <a:pt x="3529130" y="1098287"/>
                  <a:pt x="3524092" y="1090730"/>
                  <a:pt x="3519054" y="108317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428860" y="2500306"/>
            <a:ext cx="4000528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/>
        </p:nvSpPr>
        <p:spPr>
          <a:xfrm>
            <a:off x="2866145" y="4513089"/>
            <a:ext cx="507146" cy="105015"/>
          </a:xfrm>
          <a:custGeom>
            <a:avLst/>
            <a:gdLst>
              <a:gd name="connsiteX0" fmla="*/ 0 w 507146"/>
              <a:gd name="connsiteY0" fmla="*/ 12807 h 105015"/>
              <a:gd name="connsiteX1" fmla="*/ 399569 w 507146"/>
              <a:gd name="connsiteY1" fmla="*/ 12807 h 105015"/>
              <a:gd name="connsiteX2" fmla="*/ 491778 w 507146"/>
              <a:gd name="connsiteY2" fmla="*/ 89647 h 105015"/>
              <a:gd name="connsiteX3" fmla="*/ 491778 w 507146"/>
              <a:gd name="connsiteY3" fmla="*/ 105015 h 10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46" h="105015">
                <a:moveTo>
                  <a:pt x="0" y="12807"/>
                </a:moveTo>
                <a:cubicBezTo>
                  <a:pt x="158803" y="6403"/>
                  <a:pt x="317606" y="0"/>
                  <a:pt x="399569" y="12807"/>
                </a:cubicBezTo>
                <a:cubicBezTo>
                  <a:pt x="481532" y="25614"/>
                  <a:pt x="476410" y="74279"/>
                  <a:pt x="491778" y="89647"/>
                </a:cubicBezTo>
                <a:cubicBezTo>
                  <a:pt x="507146" y="105015"/>
                  <a:pt x="499462" y="105015"/>
                  <a:pt x="491778" y="10501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2873829" y="4510528"/>
            <a:ext cx="192100" cy="184417"/>
          </a:xfrm>
          <a:custGeom>
            <a:avLst/>
            <a:gdLst>
              <a:gd name="connsiteX0" fmla="*/ 0 w 192100"/>
              <a:gd name="connsiteY0" fmla="*/ 0 h 184417"/>
              <a:gd name="connsiteX1" fmla="*/ 192100 w 192100"/>
              <a:gd name="connsiteY1" fmla="*/ 184417 h 184417"/>
              <a:gd name="connsiteX2" fmla="*/ 192100 w 192100"/>
              <a:gd name="connsiteY2" fmla="*/ 184417 h 18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00" h="184417">
                <a:moveTo>
                  <a:pt x="0" y="0"/>
                </a:moveTo>
                <a:lnTo>
                  <a:pt x="192100" y="184417"/>
                </a:lnTo>
                <a:lnTo>
                  <a:pt x="192100" y="184417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reeform 13"/>
          <p:cNvSpPr/>
          <p:nvPr/>
        </p:nvSpPr>
        <p:spPr>
          <a:xfrm>
            <a:off x="2448476" y="4345289"/>
            <a:ext cx="838830" cy="202781"/>
          </a:xfrm>
          <a:custGeom>
            <a:avLst/>
            <a:gdLst>
              <a:gd name="connsiteX0" fmla="*/ 0 w 838830"/>
              <a:gd name="connsiteY0" fmla="*/ 0 h 202781"/>
              <a:gd name="connsiteX1" fmla="*/ 181369 w 838830"/>
              <a:gd name="connsiteY1" fmla="*/ 37785 h 202781"/>
              <a:gd name="connsiteX2" fmla="*/ 272053 w 838830"/>
              <a:gd name="connsiteY2" fmla="*/ 113356 h 202781"/>
              <a:gd name="connsiteX3" fmla="*/ 438307 w 838830"/>
              <a:gd name="connsiteY3" fmla="*/ 188926 h 202781"/>
              <a:gd name="connsiteX4" fmla="*/ 838830 w 838830"/>
              <a:gd name="connsiteY4" fmla="*/ 30228 h 202781"/>
              <a:gd name="connsiteX5" fmla="*/ 838830 w 838830"/>
              <a:gd name="connsiteY5" fmla="*/ 30228 h 2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830" h="202781">
                <a:moveTo>
                  <a:pt x="0" y="0"/>
                </a:moveTo>
                <a:cubicBezTo>
                  <a:pt x="68013" y="9446"/>
                  <a:pt x="136027" y="18892"/>
                  <a:pt x="181369" y="37785"/>
                </a:cubicBezTo>
                <a:cubicBezTo>
                  <a:pt x="226711" y="56678"/>
                  <a:pt x="229230" y="88166"/>
                  <a:pt x="272053" y="113356"/>
                </a:cubicBezTo>
                <a:cubicBezTo>
                  <a:pt x="314876" y="138546"/>
                  <a:pt x="343844" y="202781"/>
                  <a:pt x="438307" y="188926"/>
                </a:cubicBezTo>
                <a:cubicBezTo>
                  <a:pt x="532770" y="175071"/>
                  <a:pt x="838830" y="30228"/>
                  <a:pt x="838830" y="30228"/>
                </a:cubicBezTo>
                <a:lnTo>
                  <a:pt x="838830" y="30228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2879226" y="4269719"/>
            <a:ext cx="279610" cy="272053"/>
          </a:xfrm>
          <a:custGeom>
            <a:avLst/>
            <a:gdLst>
              <a:gd name="connsiteX0" fmla="*/ 0 w 279610"/>
              <a:gd name="connsiteY0" fmla="*/ 272053 h 272053"/>
              <a:gd name="connsiteX1" fmla="*/ 279610 w 279610"/>
              <a:gd name="connsiteY1" fmla="*/ 0 h 272053"/>
              <a:gd name="connsiteX2" fmla="*/ 279610 w 279610"/>
              <a:gd name="connsiteY2" fmla="*/ 0 h 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610" h="272053">
                <a:moveTo>
                  <a:pt x="0" y="272053"/>
                </a:moveTo>
                <a:lnTo>
                  <a:pt x="279610" y="0"/>
                </a:lnTo>
                <a:lnTo>
                  <a:pt x="27961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Freeform 15"/>
          <p:cNvSpPr/>
          <p:nvPr/>
        </p:nvSpPr>
        <p:spPr>
          <a:xfrm>
            <a:off x="3060595" y="4511544"/>
            <a:ext cx="60456" cy="241825"/>
          </a:xfrm>
          <a:custGeom>
            <a:avLst/>
            <a:gdLst>
              <a:gd name="connsiteX0" fmla="*/ 0 w 60456"/>
              <a:gd name="connsiteY0" fmla="*/ 0 h 241825"/>
              <a:gd name="connsiteX1" fmla="*/ 60456 w 60456"/>
              <a:gd name="connsiteY1" fmla="*/ 241825 h 241825"/>
              <a:gd name="connsiteX2" fmla="*/ 60456 w 60456"/>
              <a:gd name="connsiteY2" fmla="*/ 241825 h 24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56" h="241825">
                <a:moveTo>
                  <a:pt x="0" y="0"/>
                </a:moveTo>
                <a:lnTo>
                  <a:pt x="60456" y="241825"/>
                </a:lnTo>
                <a:lnTo>
                  <a:pt x="60456" y="24182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143504" y="4000504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Rovinj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4071942"/>
            <a:ext cx="4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</a:t>
            </a:r>
            <a:endParaRPr lang="hr-HR" dirty="0"/>
          </a:p>
        </p:txBody>
      </p:sp>
      <p:sp>
        <p:nvSpPr>
          <p:cNvPr id="20" name="Oval 19"/>
          <p:cNvSpPr/>
          <p:nvPr/>
        </p:nvSpPr>
        <p:spPr>
          <a:xfrm>
            <a:off x="5000628" y="4214818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Sjeverni Jadran</a:t>
            </a: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obilježja sjevernog Jadrana podložna velikim promjenama, što je povezano s tipom vode koji u njemu prevladava</a:t>
            </a:r>
          </a:p>
          <a:p>
            <a:pPr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može biti pod utjecajem voda iz rijeke Po; pod utjecajem voda iz Kvarnerskog zaljeva ili voda iz južnijih dijelova Jadrana</a:t>
            </a:r>
          </a:p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revladavajući tip voda je ovisan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utjecaju iz atmosfere</a:t>
            </a:r>
            <a:endParaRPr lang="hr-HR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hr-HR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Sjeverni Jadran</a:t>
            </a: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ode iz rijeke Po su za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azliku od voda iz južnih područja bogate hranjivim solima što je temelj za organsku proizvodnju</a:t>
            </a:r>
          </a:p>
          <a:p>
            <a:pPr>
              <a:defRPr/>
            </a:pPr>
            <a:endParaRPr lang="hr-HR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Proizvodnja organske tvari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ovisi o količini i dostupnosti hranjivih soli koje u morski sustav dolaze iz rijekama ili sedimenta</a:t>
            </a:r>
          </a:p>
          <a:p>
            <a:pPr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primarna proizvodnja: stvaranje živih stanica (fitoplankton)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sekundarna proizvodnja: nastaje iz primarne (zooplankton, a iz njega ribe, itd.)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Zima u sjevernom Jadranu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odeni stupac je izmiješan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 godinama jakog hlađenja hlađenja u sjevernom Jadranu može nastati najgušća sredozemna voda koja se širi u pridnenom sloju Jadrana i istočnog Sredozemlja, a važna je za obogaćivanje Jadrana i Sredozemlja kisikom i hranjivim solima (omogućava primarnu proizvodnju tamo gdje je inače ne bi bilo)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Zima u sjevernom Jadranu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ada se može očekivati maksimalna godišnja proizvodnja organske tvari (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 izmiješanom vodenom stupcu nema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limitacije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fosforom a hranjive soli se raspoređuju od vrha do dna što omogućava organsku produkciju na volumno velikom području); ova proizvodnja je osobito velika kada je područjem pod utjecajem voda iz rijeke Po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>
              <a:solidFill>
                <a:srgbClr val="0000A4"/>
              </a:solidFill>
            </a:endParaRPr>
          </a:p>
          <a:p>
            <a:endParaRPr lang="hr-HR" dirty="0" smtClean="0">
              <a:solidFill>
                <a:srgbClr val="0000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Područja istraživanja: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rotoci na granici atmosfere i mora</a:t>
            </a:r>
          </a:p>
          <a:p>
            <a:r>
              <a:rPr lang="hr-HR" sz="2800" dirty="0" err="1" smtClean="0">
                <a:solidFill>
                  <a:schemeClr val="tx2">
                    <a:lumMod val="75000"/>
                  </a:schemeClr>
                </a:solidFill>
              </a:rPr>
              <a:t>geostrofičke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struje 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hidrografska svojstva</a:t>
            </a:r>
          </a:p>
        </p:txBody>
      </p:sp>
    </p:spTree>
    <p:extLst>
      <p:ext uri="{BB962C8B-B14F-4D97-AF65-F5344CB8AC3E}">
        <p14:creationId xmlns:p14="http://schemas.microsoft.com/office/powerpoint/2010/main" val="41664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Zbog hlađenja i jakog vertikalnog transporta zimi vodeni je stupac izmiješan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214563"/>
            <a:ext cx="7572375" cy="3544887"/>
          </a:xfrm>
          <a:noFill/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143250" y="48577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T/°C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5715000" y="4857750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268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Za slučaj na slici temperatura u cijelom vodenom stupcu oko 10°C a salinitet oko 38.2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214563"/>
            <a:ext cx="7572375" cy="3544887"/>
          </a:xfrm>
          <a:noFill/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143250" y="48577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T/°C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5715000" y="4857750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728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Proljeće i ljeto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485217" cy="446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razdoblje kada se vode iz rijeke Po šire sjevernim Jadranom, a vodeni stupac je raslojen</a:t>
            </a:r>
          </a:p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tvara se zatvoren sustav cirkulacije uz zadržavanje hranjivih soli u sjevernom Jadranu</a:t>
            </a:r>
          </a:p>
          <a:p>
            <a:pPr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tada može doći do stvaranja ogromnih sluzavih nakupina (cvjetanje mora), što je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posljedica prekomjerne primarne proizvodnje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>
              <a:solidFill>
                <a:srgbClr val="0000A4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>
              <a:solidFill>
                <a:srgbClr val="0000A4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Sluzave nakupine</a:t>
            </a: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1714488"/>
            <a:ext cx="6036214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995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Pod utjecajem grijanja iz atmosfere i zadržavanja zaslađenih voda na površini vodeni stupac je ljeti raslojen</a:t>
            </a:r>
            <a:endParaRPr lang="hr-HR" sz="3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270903" cy="4464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649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Temperatura površinskih slojeva značajno viša od temperature dubinskih slojeva</a:t>
            </a:r>
            <a:endParaRPr lang="hr-HR" sz="3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270903" cy="4464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649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5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Salinitet površinskih slojeva značajno niži od saliniteta dubinskih slojeva</a:t>
            </a:r>
            <a:endParaRPr lang="hr-HR" sz="3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270903" cy="4464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649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Jesen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485217" cy="446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pod kraj ljeta i u jesen u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pridnenim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slojevima može doći do manjka ili potpunog nedostatka kisika (“</a:t>
            </a:r>
            <a:r>
              <a:rPr lang="hr-HR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anoksija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”)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osljedica potrošnje kisika u površinskim slojevima</a:t>
            </a:r>
          </a:p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isik u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pridnenom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sloju poraste s početkom hlađenja koje izaziva pojačana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konvekcijska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gibanja i miješanje vodenog stupca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Pridnene životne zajednice u normalnim uvjetima i uvjetima anoksije</a:t>
            </a:r>
            <a:endParaRPr lang="hr-H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projekt-benthic-pic4-sponge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38810"/>
            <a:ext cx="3214710" cy="216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ojekt-benthic-pic5-sterne-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643050"/>
            <a:ext cx="3214710" cy="214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rojekt-benthic-pic4-sponge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14818"/>
            <a:ext cx="3214710" cy="216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0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Poremećaji u ekosustavu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sim sluzavih nakupina i anoksije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pridnenog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sloja ekosustav sjevernog Jadrana može biti poremećen i dolaskom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alohtonih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vrsta, prirodnim sustavom strujanja ili iz balastnih voda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 su biljne i životinjske vrste koje mogu izazvati razne poremećaje u hranidbenoj mreži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Plan predavanja: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vodno o fizici mora, o Jadranu i o procesima u ekosustavu sjevernog Jadrana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o projektu koji vodim</a:t>
            </a: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kratko o svom radu</a:t>
            </a:r>
          </a:p>
        </p:txBody>
      </p:sp>
    </p:spTree>
    <p:extLst>
      <p:ext uri="{BB962C8B-B14F-4D97-AF65-F5344CB8AC3E}">
        <p14:creationId xmlns:p14="http://schemas.microsoft.com/office/powerpoint/2010/main" val="31528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Meteorološki uvjeti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ntenzitet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bioprodukcije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sjevernog Jadrana i pojava poremećaja ovise o fizikalnim svojstvima koji su povezani s meteorološkim uvjetima (složena povezanost; važna uloga vjetrova)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Bura – suh i prostorno promjenjiv vjetar sa sjevera ili sjeveroistoka, izaziva jako hlađenje i isparavanje iz mora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286000"/>
            <a:ext cx="31543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63" y="1566863"/>
            <a:ext cx="214788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kstniOkvir 6"/>
          <p:cNvSpPr txBox="1">
            <a:spLocks noChangeArrowheads="1"/>
          </p:cNvSpPr>
          <p:nvPr/>
        </p:nvSpPr>
        <p:spPr bwMode="auto">
          <a:xfrm>
            <a:off x="6715125" y="1428750"/>
            <a:ext cx="1155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>
                <a:latin typeface="Calibri" pitchFamily="34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4764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Jugo - vlažan, prostorno homogen vjetar s jugoistoka, znatno manje isparavanje nego u slučaju bure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hr-HR" smtClean="0"/>
              <a:t> </a:t>
            </a:r>
            <a:endParaRPr 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071688"/>
            <a:ext cx="31543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640138"/>
            <a:ext cx="23622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kstniOkvir 5"/>
          <p:cNvSpPr txBox="1">
            <a:spLocks noChangeArrowheads="1"/>
          </p:cNvSpPr>
          <p:nvPr/>
        </p:nvSpPr>
        <p:spPr bwMode="auto">
          <a:xfrm>
            <a:off x="7000875" y="5214938"/>
            <a:ext cx="9985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>
                <a:latin typeface="Calibri" pitchFamily="34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6971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NAO indeks i El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Ninjo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pojava određenih vjetrova, ali općenito vremenske prilike u našem području ovise o stanju atmosfere šireg područja</a:t>
            </a:r>
          </a:p>
          <a:p>
            <a:pPr>
              <a:defRPr/>
            </a:pP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smatra se da glavne vremenske prilike kod nas određuje prostorna raspodjela atmosferskog tlaka iznad sjevernog Atlantika: izražava se “NAO indeksom”; North Atlantic Oscilation (NAO) indeks je razlika tlaka između sjevera i juga sjevernog Atlantika (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Lis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abon/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Reykjavi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k)</a:t>
            </a:r>
          </a:p>
          <a:p>
            <a:pPr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li i drugi globalni fenomeni, kao što je promjena u atmosferskoj cirkulaciji iznad Tihog oceana, praćena pojavom „El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</a:rPr>
              <a:t>Niňo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-a”, mogli bi se odraziti na sjeverni Jadran</a:t>
            </a:r>
            <a:endParaRPr lang="hr-H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Ciklone u našim područjima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 pravilu dolaze sa zapada, preko Atlantika</a:t>
            </a: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onose nestabilnost</a:t>
            </a:r>
          </a:p>
          <a:p>
            <a:pPr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956" y="2759237"/>
            <a:ext cx="2877940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423" y="2759237"/>
            <a:ext cx="2916913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8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NAO indeks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mjera za učestalost ciklona u našem području;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pozitivan indeks (lijevo): ciklone su skrenute na sjever (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stabilniost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);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negativan indeks (desno): lakši prolaz ciklona (nestabilnost)</a:t>
            </a:r>
          </a:p>
          <a:p>
            <a:pPr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sz="22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549" y="3183576"/>
            <a:ext cx="2877940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83576"/>
            <a:ext cx="2916913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7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 smtClean="0">
                <a:solidFill>
                  <a:schemeClr val="tx2">
                    <a:lumMod val="75000"/>
                  </a:schemeClr>
                </a:solidFill>
              </a:rPr>
              <a:t>Priliv sredozemne vode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err="1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hr-HR" altLang="sr-Latn-RS" dirty="0" err="1" smtClean="0">
                <a:solidFill>
                  <a:schemeClr val="tx2">
                    <a:lumMod val="75000"/>
                  </a:schemeClr>
                </a:solidFill>
              </a:rPr>
              <a:t>ioprodukcija</a:t>
            </a:r>
            <a:r>
              <a:rPr lang="hr-HR" altLang="sr-Latn-RS" dirty="0" smtClean="0">
                <a:solidFill>
                  <a:schemeClr val="tx2">
                    <a:lumMod val="75000"/>
                  </a:schemeClr>
                </a:solidFill>
              </a:rPr>
              <a:t> Jadrana i pojava </a:t>
            </a:r>
            <a:r>
              <a:rPr lang="hr-HR" altLang="sr-Latn-RS" dirty="0" err="1" smtClean="0">
                <a:solidFill>
                  <a:schemeClr val="tx2">
                    <a:lumMod val="75000"/>
                  </a:schemeClr>
                </a:solidFill>
              </a:rPr>
              <a:t>alohtnonih</a:t>
            </a:r>
            <a:r>
              <a:rPr lang="hr-HR" altLang="sr-Latn-RS" dirty="0" smtClean="0">
                <a:solidFill>
                  <a:schemeClr val="tx2">
                    <a:lumMod val="75000"/>
                  </a:schemeClr>
                </a:solidFill>
              </a:rPr>
              <a:t> vrsta ovise i o prilivu vode iz Sredozemlja koji je povezan sa smjerom strujanja velikog vrtloga u Jonskom moru (tzv. mehanizam „BIOS”)</a:t>
            </a:r>
          </a:p>
          <a:p>
            <a:endParaRPr lang="hr-HR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624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 smtClean="0">
                <a:solidFill>
                  <a:schemeClr val="tx2">
                    <a:lumMod val="75000"/>
                  </a:schemeClr>
                </a:solidFill>
              </a:rPr>
              <a:t>Priliv sredozemne vode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hr-HR" altLang="sr-Latn-RS" sz="2400" dirty="0" smtClean="0">
                <a:solidFill>
                  <a:schemeClr val="tx2">
                    <a:lumMod val="75000"/>
                  </a:schemeClr>
                </a:solidFill>
              </a:rPr>
              <a:t>ada je vrtlog u smjeru kazaljke na </a:t>
            </a:r>
            <a:r>
              <a:rPr lang="hr-HR" altLang="sr-Latn-RS" sz="2400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hr-HR" altLang="sr-Latn-RS" sz="2400" dirty="0" smtClean="0">
                <a:solidFill>
                  <a:schemeClr val="tx2">
                    <a:lumMod val="75000"/>
                  </a:schemeClr>
                </a:solidFill>
              </a:rPr>
              <a:t> satu (anticiklonalan; to može trajati godinama) u Jadran ulaze vrste sa zapada Sredozemlja i iz Atlantskog oceana a ulazna voda ima više koncentracije hranjivih soli</a:t>
            </a:r>
          </a:p>
          <a:p>
            <a:endParaRPr lang="hr-HR" altLang="sr-Latn-R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5"/>
          <a:stretch/>
        </p:blipFill>
        <p:spPr bwMode="auto">
          <a:xfrm>
            <a:off x="1690687" y="3140968"/>
            <a:ext cx="5762625" cy="32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 smtClean="0">
                <a:solidFill>
                  <a:schemeClr val="tx2">
                    <a:lumMod val="75000"/>
                  </a:schemeClr>
                </a:solidFill>
              </a:rPr>
              <a:t>Priliv sredozemne vode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hr-HR" altLang="sr-Latn-RS" sz="2400" dirty="0" smtClean="0">
                <a:solidFill>
                  <a:schemeClr val="tx2">
                    <a:lumMod val="75000"/>
                  </a:schemeClr>
                </a:solidFill>
              </a:rPr>
              <a:t>ada je vrtlog u smjeru suprotnom od kazaljke na </a:t>
            </a:r>
            <a:r>
              <a:rPr lang="hr-HR" altLang="sr-Latn-RS" sz="2400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hr-HR" altLang="sr-Latn-RS" sz="2400" dirty="0" smtClean="0">
                <a:solidFill>
                  <a:schemeClr val="tx2">
                    <a:lumMod val="75000"/>
                  </a:schemeClr>
                </a:solidFill>
              </a:rPr>
              <a:t> satu (ciklonalan; to može trajati godinama) u Jadran ulaze vrste s istoka Sredozemlja a ulazna voda ima niske koncentracije hranjivih soli</a:t>
            </a:r>
          </a:p>
          <a:p>
            <a:endParaRPr lang="hr-HR" altLang="sr-Latn-RS" sz="2400" dirty="0" smtClean="0">
              <a:solidFill>
                <a:srgbClr val="0000A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5"/>
          <a:stretch/>
        </p:blipFill>
        <p:spPr bwMode="auto">
          <a:xfrm>
            <a:off x="1475656" y="3140968"/>
            <a:ext cx="5762625" cy="32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Projekt Hrvatske zaklade za znanost Ekološki </a:t>
            </a:r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odziv sjevernog Jadrana na klimatske promjene i antropogeni učinak – </a:t>
            </a:r>
            <a:r>
              <a:rPr lang="hr-HR" sz="4000" b="1" dirty="0" err="1">
                <a:solidFill>
                  <a:schemeClr val="tx2">
                    <a:lumMod val="75000"/>
                  </a:schemeClr>
                </a:solidFill>
              </a:rPr>
              <a:t>EcoRENA</a:t>
            </a:r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 (2017-2021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667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</a:t>
            </a:r>
          </a:p>
        </p:txBody>
      </p:sp>
      <p:pic>
        <p:nvPicPr>
          <p:cNvPr id="4" name="Picture 2" descr="HRZZ - Hrvatska zaklada za znan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766" y="3458684"/>
            <a:ext cx="1857375" cy="771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0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2060"/>
                </a:solidFill>
                <a:latin typeface="+mn-lt"/>
                <a:cs typeface="Arial" charset="0"/>
              </a:rPr>
              <a:t>Uvodno o fizici mora</a:t>
            </a:r>
            <a:endParaRPr lang="en-GB" b="1" dirty="0" smtClean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hr-HR" dirty="0" smtClean="0"/>
              <a:t>	</a:t>
            </a:r>
            <a:r>
              <a:rPr lang="hr-HR" i="1" dirty="0" smtClean="0">
                <a:solidFill>
                  <a:srgbClr val="002060"/>
                </a:solidFill>
                <a:cs typeface="Arial" charset="0"/>
              </a:rPr>
              <a:t>Zadaća fizike mora je praćenje, objašnjavanje i prognoza promjena u </a:t>
            </a:r>
            <a:r>
              <a:rPr lang="hr-HR" b="1" i="1" dirty="0" smtClean="0">
                <a:solidFill>
                  <a:srgbClr val="002060"/>
                </a:solidFill>
                <a:cs typeface="Arial" charset="0"/>
              </a:rPr>
              <a:t>svojstvima (fizikalnim) mora</a:t>
            </a:r>
            <a:r>
              <a:rPr lang="hr-HR" i="1" dirty="0" smtClean="0">
                <a:solidFill>
                  <a:srgbClr val="002060"/>
                </a:solidFill>
                <a:cs typeface="Arial" charset="0"/>
              </a:rPr>
              <a:t> odnosno </a:t>
            </a:r>
            <a:r>
              <a:rPr lang="hr-HR" b="1" i="1" dirty="0" smtClean="0">
                <a:solidFill>
                  <a:srgbClr val="002060"/>
                </a:solidFill>
                <a:cs typeface="Arial" charset="0"/>
              </a:rPr>
              <a:t>u gibanju mora.</a:t>
            </a:r>
            <a:r>
              <a:rPr lang="hr-HR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hr-HR" dirty="0" smtClean="0">
                <a:solidFill>
                  <a:srgbClr val="002060"/>
                </a:solidFill>
                <a:cs typeface="Arial" charset="0"/>
              </a:rPr>
              <a:t>O</a:t>
            </a:r>
            <a:r>
              <a:rPr lang="hr-HR" i="1" dirty="0" smtClean="0">
                <a:solidFill>
                  <a:srgbClr val="002060"/>
                </a:solidFill>
                <a:cs typeface="Arial" charset="0"/>
              </a:rPr>
              <a:t>bjašnjavanje i prognoza mogući su ako su poznati </a:t>
            </a:r>
            <a:r>
              <a:rPr lang="hr-HR" b="1" i="1" dirty="0" smtClean="0">
                <a:solidFill>
                  <a:srgbClr val="002060"/>
                </a:solidFill>
                <a:cs typeface="Arial" charset="0"/>
              </a:rPr>
              <a:t>čimbenici</a:t>
            </a:r>
            <a:r>
              <a:rPr lang="hr-HR" i="1" dirty="0" smtClean="0">
                <a:solidFill>
                  <a:srgbClr val="002060"/>
                </a:solidFill>
                <a:cs typeface="Arial" charset="0"/>
              </a:rPr>
              <a:t> koji utječu na </a:t>
            </a:r>
            <a:r>
              <a:rPr lang="hr-HR" b="1" i="1" dirty="0" smtClean="0">
                <a:solidFill>
                  <a:srgbClr val="002060"/>
                </a:solidFill>
                <a:cs typeface="Arial" charset="0"/>
              </a:rPr>
              <a:t>svojstva</a:t>
            </a:r>
            <a:r>
              <a:rPr lang="hr-HR" i="1" dirty="0" smtClean="0">
                <a:solidFill>
                  <a:srgbClr val="002060"/>
                </a:solidFill>
                <a:cs typeface="Arial" charset="0"/>
              </a:rPr>
              <a:t> i </a:t>
            </a:r>
            <a:r>
              <a:rPr lang="hr-HR" b="1" i="1" dirty="0" smtClean="0">
                <a:solidFill>
                  <a:srgbClr val="002060"/>
                </a:solidFill>
                <a:cs typeface="Arial" charset="0"/>
              </a:rPr>
              <a:t>gibanja</a:t>
            </a:r>
            <a:r>
              <a:rPr lang="hr-HR" i="1" dirty="0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hr-HR" b="1" i="1" dirty="0" smtClean="0">
                <a:solidFill>
                  <a:srgbClr val="002060"/>
                </a:solidFill>
              </a:rPr>
              <a:t>	</a:t>
            </a:r>
            <a:r>
              <a:rPr lang="hr-HR" i="1" dirty="0" smtClean="0">
                <a:solidFill>
                  <a:srgbClr val="002060"/>
                </a:solidFill>
              </a:rPr>
              <a:t>O</a:t>
            </a:r>
            <a:r>
              <a:rPr lang="hr-HR" b="1" i="1" dirty="0" smtClean="0">
                <a:solidFill>
                  <a:srgbClr val="002060"/>
                </a:solidFill>
              </a:rPr>
              <a:t> svojstvima mora i gibanju  </a:t>
            </a:r>
            <a:r>
              <a:rPr lang="hr-HR" i="1" dirty="0" smtClean="0">
                <a:solidFill>
                  <a:srgbClr val="002060"/>
                </a:solidFill>
              </a:rPr>
              <a:t>ovise svi procesi u ekosustavu</a:t>
            </a:r>
            <a:r>
              <a:rPr lang="hr-HR" b="1" i="1" dirty="0" smtClean="0">
                <a:solidFill>
                  <a:srgbClr val="002060"/>
                </a:solidFill>
              </a:rPr>
              <a:t>.</a:t>
            </a:r>
            <a:endParaRPr lang="hr-HR" b="1" dirty="0" smtClean="0">
              <a:solidFill>
                <a:srgbClr val="002060"/>
              </a:solidFill>
            </a:endParaRPr>
          </a:p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5486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Suradnici i konzultanti: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mag. Margareta Buterer 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Irena Ciglenečki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Jelena Dautović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Tamara Djakovac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Mathieu Dutour-Sikirić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(matematika, modeliranje)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mag.  Jasna Jakovčević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(biologija)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mag.  Matea Kalac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Romina Kraus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(biologija)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mag. Nataša Kužat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(biologija)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Davor  Lučić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sz="5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(biologija)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Daniela Marić Pfannkuchen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(biologija)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Hrvoje Mihanović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(fizika)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Jakica Njire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(biologija)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Miroslava Pasarić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(fizika) 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dipl. ing. Paolo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Krelja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(fizika)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sc. Robert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Precali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(kemija)</a:t>
            </a: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dr.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5600" dirty="0" err="1" smtClean="0">
                <a:solidFill>
                  <a:schemeClr val="tx2">
                    <a:lumMod val="75000"/>
                  </a:schemeClr>
                </a:solidFill>
              </a:rPr>
              <a:t>Nastjenjka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Supić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 (fizika, voditeljica projekta)</a:t>
            </a:r>
          </a:p>
          <a:p>
            <a:pPr>
              <a:buNone/>
            </a:pPr>
            <a:endParaRPr lang="hr-HR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	1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Zavod za istraživanje mora i okoliša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Institut Ruđer Bošković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Zagreb</a:t>
            </a:r>
            <a:endParaRPr lang="hr-HR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Cent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ar za istraživanje mora, Institut Ruđer Bošković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5600" dirty="0" err="1" smtClean="0">
                <a:solidFill>
                  <a:schemeClr val="tx2">
                    <a:lumMod val="75000"/>
                  </a:schemeClr>
                </a:solidFill>
              </a:rPr>
              <a:t>Rovinj</a:t>
            </a:r>
            <a:endParaRPr lang="hr-HR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56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Sveučilište u Dubrovniku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Dubrovnik</a:t>
            </a:r>
            <a:endParaRPr lang="hr-HR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5600" baseline="30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Prirodoslovno-matematički fakultet, Sveučilište u Zagrebu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, Zagreb</a:t>
            </a:r>
            <a:endParaRPr lang="hr-HR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5600" baseline="30000" dirty="0" smtClean="0">
                <a:solidFill>
                  <a:schemeClr val="tx2">
                    <a:lumMod val="75000"/>
                  </a:schemeClr>
                </a:solidFill>
              </a:rPr>
              <a:t>	5</a:t>
            </a:r>
            <a:r>
              <a:rPr lang="en-GB" sz="5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600" dirty="0" smtClean="0">
                <a:solidFill>
                  <a:schemeClr val="tx2">
                    <a:lumMod val="75000"/>
                  </a:schemeClr>
                </a:solidFill>
              </a:rPr>
              <a:t>Institut za oceanografiju i ribarstvo, Split</a:t>
            </a:r>
          </a:p>
          <a:p>
            <a:endParaRPr lang="hr-HR" sz="3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Neformalna suradnja: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mag. Ivan Balković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(biologija)</a:t>
            </a:r>
            <a:endParaRPr lang="hr-HR" baseline="30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baseline="30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dr. sc. Enis Hrustić (kemija)	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dr. sc. Ingrid Ivančić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(kemija)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dr. sc. Ivica Janeković (fizika, modeliranje)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dr. sc. Paolo Paliaga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(biologija) 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dr. sc. Zoran Pasarić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(matematika, modeliranje)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mag. Victor Stinga Perusco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(znanost o moru, marikultura)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bacc. Denis Škalic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(znanost o moru)</a:t>
            </a:r>
          </a:p>
          <a:p>
            <a:pPr>
              <a:buNone/>
            </a:pP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 1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Cent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ar za istraživanje mora, Institut Ruđer Bošković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Rovinj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	2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Sveučilište u Puli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Pula</a:t>
            </a:r>
          </a:p>
          <a:p>
            <a:pPr>
              <a:buNone/>
            </a:pP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	3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Prirodoslovno-matematički fakultet, Sveučilište u Zagrebu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Zagreb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798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Suradnja s drugim projektima: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Kruženje sumpora i ugljika u morskom i slatkovodnom okolišu (SPHERE; voditeljica dr. sc. I. Ciglenečki; projekt Hrvatske zaklade za znanost; 2014.-2018.)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Istraživanje dinamike Jadrana pomoću naprednih mjerenja i metode asimilacije podataka (ADAM-ADRIA; projekt Hrvatske zaklade za znanost; voditelj dr. sc. Ivica Janeković; 2014.-2018.) </a:t>
            </a:r>
          </a:p>
          <a:p>
            <a:pPr fontAlgn="base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Jadranske dekadske i međugodišnje oscilacije: opažanja, modeliranje i posljedice (ADIOS; voditelj dr.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. Ivica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Vilibić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; 2017.-2021.; projekt Hrvatske zaklade za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znanost) 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Rogozničko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morsko jezero kao model odziva ekosustava na promjene u okolišu (MARRES; voditeljica dr.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. I.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Ciglenečki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; projekt Hrvatske zaklade za znanost; 2018.-2022.) 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Hrvatske vode” (nacionalni projekt praćenja stanja u Jadranu; voditeljica dr.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. T.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Djakovac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fontAlgn="base"/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hr-HR" dirty="0"/>
          </a:p>
          <a:p>
            <a:pPr fontAlgn="base"/>
            <a:endParaRPr lang="hr-HR" dirty="0" smtClean="0"/>
          </a:p>
          <a:p>
            <a:pPr fontAlgn="base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472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Cilj projekta: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raz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vijanje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znanstveno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pouzdanog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modela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koji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će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omogućiti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predviđanje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odziva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sjevernog Jadrana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klimatske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promjene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i antropogeni utjecaj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od „odzivom” sjevernog Jadrana misli se na intenzitet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primarne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sekundarne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proizvodnje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promjene u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sastav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organske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tvari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stvaranje duboke vode,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pojav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poremećaja u ekosustavu, pojave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alohtonih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vrsta</a:t>
            </a:r>
            <a:endParaRPr lang="hr-HR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79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Projektne aktivnosti: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cilj se ostvaruje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kroz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projektne aktivnosti a to su: </a:t>
            </a:r>
          </a:p>
          <a:p>
            <a:pPr marL="457200" lvl="1" indent="0"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1) skupljanje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novih podataka, 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2) proširenje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 provjera postojećeg “empirijskog ekološkog modela” sjevernog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Jadrana</a:t>
            </a:r>
          </a:p>
          <a:p>
            <a:pPr marL="457200" lvl="1" indent="0"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3) izrada ekološkog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numeričkog modela </a:t>
            </a:r>
          </a:p>
        </p:txBody>
      </p:sp>
    </p:spTree>
    <p:extLst>
      <p:ext uri="{BB962C8B-B14F-4D97-AF65-F5344CB8AC3E}">
        <p14:creationId xmlns:p14="http://schemas.microsoft.com/office/powerpoint/2010/main" val="23605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1) Skupljanje podataka: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kupljanje podataka o glavnim parametrima za opis ekosustava kao što su temperatura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, salinitet, pH, hranjive soli, sadržaj kisika, koncentracija klorofila, brojnosti i vrsta fitoplanktona i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, koncentracije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partikulatnog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i otopljenog organskog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ugljika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itd. 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kontinuirano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mjerenje meteoroloških podataka i oceanografskih podataka površinskog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sloja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na plutači kod Rovinja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1) Skupljanje podataka: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uzorkovanje klasičnim (iz crpaca; na nekoliko dubina) i modernim („CTD” sonda; kontinuirano bilježenje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odataka tijekom spuštanja u vodenom stupcu) metodama za 1) mjesečnih krstarenja u obalnoj zoni kod Rovinja pored plutače i 2) sezonskih mjerenja između Rovinja i ušća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Poa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mjerenja strujomjerom kroz šestomjesečno razdoblje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četiri krstarenja s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undulatorom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(„CTD” sonda u okviru s krilima i motorom; prati brod; diže se i spušta u vodenom stupcu)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929066"/>
            <a:ext cx="2786082" cy="244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-142900"/>
            <a:ext cx="7772400" cy="1470025"/>
          </a:xfrm>
        </p:spPr>
        <p:txBody>
          <a:bodyPr>
            <a:normAutofit/>
          </a:bodyPr>
          <a:lstStyle/>
          <a:p>
            <a:r>
              <a:rPr lang="hr-HR" dirty="0" smtClean="0"/>
              <a:t> 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</a:rPr>
              <a:t>Teren, 20. srpnja 2018., uzorkovanje istraživačkim brodom Burin u blizini oceanografske plutače kod Rovinja</a:t>
            </a:r>
            <a:r>
              <a:rPr lang="hr-HR" sz="2200" dirty="0" smtClean="0"/>
              <a:t/>
            </a:r>
            <a:br>
              <a:rPr lang="hr-HR" sz="2200" dirty="0" smtClean="0"/>
            </a:br>
            <a:endParaRPr lang="hr-HR" sz="2200" dirty="0"/>
          </a:p>
        </p:txBody>
      </p:sp>
      <p:pic>
        <p:nvPicPr>
          <p:cNvPr id="4" name="Picture 3" descr="C:\Users\nsupic\AppData\Local\Temp\20180720_09131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supic\AppData\Local\Temp\20180720_09131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571612"/>
            <a:ext cx="1500198" cy="25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supic\AppData\Local\Temp\20180720_091500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071546"/>
            <a:ext cx="203168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nsupic\AppData\Local\Temp\20180720_095224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928670"/>
            <a:ext cx="2357454" cy="412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500438"/>
            <a:ext cx="1643058" cy="21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C:\Users\nsupic\AppData\Local\Temp\20180720_095235-1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786182" y="521495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nsupic\AppData\Local\Temp\20180720_110723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7554" y="1071546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D.Devescovi</a:t>
            </a:r>
            <a:endParaRPr lang="hr-HR" sz="1100" dirty="0"/>
          </a:p>
        </p:txBody>
      </p:sp>
      <p:sp>
        <p:nvSpPr>
          <p:cNvPr id="13" name="Rectangle 12"/>
          <p:cNvSpPr/>
          <p:nvPr/>
        </p:nvSpPr>
        <p:spPr>
          <a:xfrm>
            <a:off x="3786182" y="6286520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Meduza</a:t>
            </a:r>
            <a:r>
              <a:rPr lang="hr-HR" sz="1000" i="1" dirty="0" smtClean="0">
                <a:solidFill>
                  <a:schemeClr val="tx1"/>
                </a:solidFill>
              </a:rPr>
              <a:t> Cotyloriza tubercolata</a:t>
            </a:r>
            <a:endParaRPr lang="hr-HR" sz="10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0562" y="5357826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Rebraš </a:t>
            </a:r>
            <a:r>
              <a:rPr lang="hr-HR" sz="1000" i="1" dirty="0" smtClean="0">
                <a:solidFill>
                  <a:schemeClr val="tx1"/>
                </a:solidFill>
              </a:rPr>
              <a:t>Mnemiopsis leidyi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570" y="6286520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accent6">
                    <a:lumMod val="75000"/>
                  </a:schemeClr>
                </a:solidFill>
              </a:rPr>
              <a:t>CTD sonda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224" y="314324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accent6">
                    <a:lumMod val="75000"/>
                  </a:schemeClr>
                </a:solidFill>
              </a:rPr>
              <a:t>Niskinovi crpci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1604" y="4357694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2">
                    <a:lumMod val="75000"/>
                  </a:schemeClr>
                </a:solidFill>
              </a:rPr>
              <a:t>Oceanografska plutača</a:t>
            </a:r>
            <a:endParaRPr lang="hr-H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4546" y="335756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bg1"/>
                </a:solidFill>
              </a:rPr>
              <a:t>Zooplanktonska mreža</a:t>
            </a:r>
            <a:endParaRPr lang="hr-HR" sz="1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0694" y="2000240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I. Balković</a:t>
            </a:r>
            <a:endParaRPr lang="hr-HR" sz="1100" dirty="0"/>
          </a:p>
        </p:txBody>
      </p:sp>
      <p:sp>
        <p:nvSpPr>
          <p:cNvPr id="22" name="Rectangle 21"/>
          <p:cNvSpPr/>
          <p:nvPr/>
        </p:nvSpPr>
        <p:spPr>
          <a:xfrm>
            <a:off x="6572264" y="228599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>
                <a:solidFill>
                  <a:schemeClr val="tx1"/>
                </a:solidFill>
              </a:rPr>
              <a:t>N. Supić</a:t>
            </a:r>
            <a:endParaRPr lang="hr-HR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9124" y="492919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>
                <a:solidFill>
                  <a:schemeClr val="bg1"/>
                </a:solidFill>
              </a:rPr>
              <a:t>P. Paliaga</a:t>
            </a:r>
            <a:endParaRPr lang="hr-HR" sz="1100" dirty="0">
              <a:solidFill>
                <a:schemeClr val="bg1"/>
              </a:solidFill>
            </a:endParaRP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43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1" y="1142983"/>
            <a:ext cx="2002925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142984"/>
            <a:ext cx="1530814" cy="20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7" y="5000636"/>
            <a:ext cx="1952765" cy="14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786058"/>
            <a:ext cx="1530786" cy="204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5" y="114298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357562"/>
            <a:ext cx="1955189" cy="14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500063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7" y="5000636"/>
            <a:ext cx="1923695" cy="144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88501" y="3041193"/>
            <a:ext cx="2041084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71538" y="285728"/>
            <a:ext cx="698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Postavljanje akustičnog Dopplerovog strujomjera sidrenjem na dno mora </a:t>
            </a:r>
          </a:p>
          <a:p>
            <a:pPr algn="ctr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pored oceanografske plutače u akvatoriju Rovinja,  I/B Burin, 7. 2. 2019.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pic>
        <p:nvPicPr>
          <p:cNvPr id="1026" name="Picture 2" descr="https://lh3.googleusercontent.com/KzvhoNLCC0LuUP9BWi0GvjvHWXEen4XApdIKAzrpN69zSf4WAi_g9ixpxHkc_DmPB5_D4fzRuXpLPN7-ud2gamn1DmMZd-qDwienZW9njrr1t2-KTOifnHAnLE2pKzYbRFSeD1boeGE1_3XZkOVPniAhbB2u6lzH8-gVglGlbNzhV5c9s7JTflinyyRi9KrpEnXOuqWGT9lE5UBym3KnWHzoQtQitTeInIWvoGeinKGx_Bbo0qyIcxeMFf9l1ekfEmRQ7BlAY6qrLuUSk4a8j4fTNvjtgbw30B40MsQMMDhIv6aaCbOqmyMRiJaKvSTz2KRuAEhTdyL6xbuG30luCe8Cj1LXnJ5hhPBS_oOjRjGN2YVS6xP5cMzGjK6U4oB9YUSyuu7JMX7PeDmEXJk94grDydiXGXlRPFRsNxuy5Kj_2b7NCspcT9mKnUITkuF6RK8mOlz7yY0BSLBrYpR5VZ1kpCL-cGs5oDjfeiqomGQ4N0PnIrHy8640c2W9rm6-dTr0dKoEDyLCGqwg8tXFAh9SsUcrAFvvexxL5hrraq4ZMweqp5qqD5CmsEMvvJs96GGHQrrscxWXykt_fDIYFMHtGQk8WaRwSqQW0YmRYRWlA2Q9LioCKOThXN0yi0tT67dXX-Er88bPEoMR4W062qJGvmMw3fZFsKIWuSsyyoYh6gpcdu4Y1DfI1krHpEL9e5Q1wJGtq9InxVu5GXygV_r6=s250-k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2071702" cy="1381135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-tWGQv3s-HgU1D4ij-22UIaTUpLdTt4xA4AK57XAzriifK4dK952ygchDqDg8djvjabQz7loR-N0X-77thdwpIMwMsZVVOoo2aAIbDxABfNLJjUlTqYO9a5vMFReu5UyYA5Ymqe6vdbtMY8H0kZ7GIYhWiSYhgLAWXAOadRlEXVz66lvWeYZuGBOUd4pgEw9NBMmG68y-Ak92Q2whLR6cO6cA9KfrmB5NbARh2wXaxWU3qBIohmmpLPgU0G8HLy26VcvaaK2YXCw23V61Y4csaA1t-gRvtQIApl_Ajn8k_RIJ_cqwjwU_uiaPBYwXHFQWFNELYa3lZaHFhHadQcEmhpwqPXR3T0pktgNZ0u0g_fgBeOeRsouPXJysUSbXLRBhDfOEW9VqTBZH6PaFtp6oYuIxtoCdmXL5KagJCN75JVyLEG8vVWNER_wn9MXYXBWgR0Ejev3trnYrMBJ8MmnLozQN7d8JysvWkmhY6byHY43bCRkGRAV-cqaKCxNJ-2ihuzyxAAS0iE1_jnyLR2bSeuarpQwO6RbnNgOHgOcTfKD71WMJilFqjXZkSHOmls78BOXPuWFFzq72Dv4-B5pCLAoRmKXXp-_8bCl7_W6dZimOtfxZ3NrJLG-CNHkqpBz_p9Jb7VR2KYqAvKE0tiDjNglB5VdA332DVPeQwEhyTjBmPe0siqsMYLr2N2dO6N5fNtxvzyIaubl4ww1iahRLIkY=w1629-h1086-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57232"/>
            <a:ext cx="2071702" cy="1381135"/>
          </a:xfrm>
          <a:prstGeom prst="rect">
            <a:avLst/>
          </a:prstGeom>
          <a:noFill/>
        </p:spPr>
      </p:pic>
      <p:pic>
        <p:nvPicPr>
          <p:cNvPr id="1030" name="Picture 6" descr="https://lh3.googleusercontent.com/ljLPB_6M4qC9CkIvck-VwUz34kGgP2yCoGJf_1N_f0WC4hAxroLY1oRTuclwp1Yfeb2iKcaLVAyYiOV2_2dVgurxzeEUlZo1CNiB-h4pj5QVfeQq9CvXkMWEmbkd_W8TNcRRPELrIAA07rv8ynBZ6ktjfTehCJZgCrwgHbLmZcpZmsMwI82S1jLVBKwrFufBwc9NkK_QudfZJDWvWJqKCrvzV8QoKfnexMdD9ExLaxpv67SVNa-SDqtSx3EEenhkWivihSoo6swXsYn-U1IhXrJnQVJdeaW9Ugsm4sJcC2ELjaDKi8wbIuCOvecm8xuKVN9TPMyseO0vC7B9nosnRKspWKIorLELYbPhhKJRXOBBF4lCWNMGtDE1IoY_qNIiMDLp1sHI7g9Lc5hs7lOFtY2msZppzKMdzjNgdysi-yyn-teSpUC9w87hJOeYEoyBx4FZuWdCaDW7getkJhzkON8Sn-Gwz4ZrE5OZ5t0pRQZ8ylimOJEotgc5EjbcdHG14NmvFrgaGOlTubsB712mu3UjVy4uc1zBiuk6MXdhqofoueMQJxpGliHb5kRLxzttkVtTznzevddg12WXW7SQTQjVl_8CRWVN6r2dmhLg57aQSMCXE9wZqlrZu2YV9BFp5NhwUb7awrEyPQyXhG33JC22pmnxQO20KWv6ZCh0eEsUdDbN_CPHpWE6xoRlBl6MBhsS6JVJm4ANHRpyUmfv79Oc=w1629-h1086-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857232"/>
            <a:ext cx="2071702" cy="1381135"/>
          </a:xfrm>
          <a:prstGeom prst="rect">
            <a:avLst/>
          </a:prstGeom>
          <a:noFill/>
        </p:spPr>
      </p:pic>
      <p:pic>
        <p:nvPicPr>
          <p:cNvPr id="1034" name="Picture 10" descr="https://lh3.googleusercontent.com/3prmiQb9UccGAOzgK1ExW4q4PM7HD25h5VysDUNyKcwICY7bU55Hs1wmqfRiRwdf3afs4UvaH3zz9oFbj4jQcvECsaICkZmwU7ymBKi-tXW6iywpNJSBpDm2OaSgmcd4OCztRvxJIYrh2te2lRMkISnvMyJaJZAH-9G_jHhO7PeALWLkjO-a11QKpouUEL-m9lqX0VzFZKWVKOU3tGjibeRnaq1Ym7vQjX49j3UtY49pXDlxYDa4i4jTtb20-ONceTWGpAl__UMMIVZZNuXicIVQfM6qvNQZiY7GnO8ugOZ5lh5VUt6A86qIZ_2Pv-VQ1AVRgQRPvg7J5JxJ2uY2RxLUHqgGawodPz7S78garY3p-74V8n5SbxcThThOKokqeXyNW02Rig96kYfTYy1V3vKB1NhQWo0vnsPcZ2BnOASgxgKJRfKWS4kJfGDHYS936rZkB1o9ohzu5GkloB0mf2ZjzrAiwilb9xbDC1ImD7w9Y27D6KKP_iFRNuqTCgHnI_YcnS95AoQxYsfwHRop8KdFXoR-I1bDhSeS-hVAywO8JkQPQ5o-5_yqEuJ_1ODd9yWTwvQH85VBhpmRyNcp7FqyY5ZYfUEVX3Zsk_87SnKUyBTWqDvh9XBp_EsZkcBj6Bz6QXPw_pvsbe_z7wKCXwH-uCYQmnTN31SaK5ZZjcbFTB6v-PsIwXHHvIKPyKDMfb0N_-dVIhtF7ez9Hw3Ww0PU=w1629-h1086-n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357430"/>
            <a:ext cx="2107421" cy="1404946"/>
          </a:xfrm>
          <a:prstGeom prst="rect">
            <a:avLst/>
          </a:prstGeom>
          <a:noFill/>
        </p:spPr>
      </p:pic>
      <p:pic>
        <p:nvPicPr>
          <p:cNvPr id="1036" name="Picture 12" descr="https://lh3.googleusercontent.com/dwzJvPyf3dQ8SAncuLk1oRCf9KaMYAFVnVQFuEltTrTbdPT5L0shTArUSc6QFwEN6G8KRyLV7l0saO1gY5vR1ZnEhhzAC5VcXpMjQ2wvJ0sG5B2tF3sl6ujr7E1YfBY1rukR-CFk_xqfTU6vrxuLETLwhTkGvjlu6PwkPyUhPFP88UUCRw1V7MbWfcmae8yIBPXoKuKOHkI7iXVMyQpKurJoepwxaMftsKWNHigSLor8qY2B3NRMpQK6MLLAcAWuF7ABoiudOjGsSvYC3Ay3nADZGhb2K9XIbDV52A4DFPFfvJjJaCrzTYGRKAf2-9GZq9WWpD6VP0t-J444-un-oSLmk5SF3YyWsiszoIvLzkuqOA7X-qZE9AtnibQrAbl5_vecQibtCLuntLrKF4OGxLM34NFI3pqFW-9YrwzYTlNBXqjHJxKQPk5TjL32Nmx6-3Y9_w20rBuXbrCGAIcEiIvI7hfqM0feA0QjIezKShDIXRgTwptjiQIONjFjEHUYyhCJs2F5u_HJngECpGF_1QOvhDKcKFACEDYf6GIt7hD-zGVPpMLutNdAJyEeaJm-0OhKsUYBQPKqi5EFGzF84eiGKhNVNSRT9suyj7ZQlvLj88ZSu8wDr2ZB4yu8aPwwZWT-548RDozjwC0nrxNIg7HIXGtQubvIxZZWl384rWnjY13y8yM9YggmBl6E8kSSxLzjWYyTd0L9J8szFp1s8P__=w1629-h1086-n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2357430"/>
            <a:ext cx="2071702" cy="1381135"/>
          </a:xfrm>
          <a:prstGeom prst="rect">
            <a:avLst/>
          </a:prstGeom>
          <a:noFill/>
        </p:spPr>
      </p:pic>
      <p:pic>
        <p:nvPicPr>
          <p:cNvPr id="1038" name="Picture 14" descr="https://lh3.googleusercontent.com/v36ijcWtMLtmUolY_WPlDJWGTNHVNVu-9bCM6_GMRsccyD2rgVcmY4DNCNWKelZy3cABul0Sp2V3Eo-fP4Nw40xVvvH8sKDWmgf-gorpq1-BvuQV5lCI2oREnJ841rvi3A7Lf5KGxLYowazFDLtIAco2PixPpWEdIYhCZWGVcIsE6U5Tjzodc5y2F2b9C5wwgs6QdoidLohrvDw7Y7YLpon-eaLghNlgZEhT2cKs2yoQI_Ng14_Umb1MAcX6E8v3g-L5S-tqwWzn4REm-BKPBHccD1iYcwb4VADTQc0k_8scAUg2eI7EhiEQGSFLZe2MkMjCqY8oOKA0W6H6QFVRee1Z0kA_71c2T-jA2Q8R1-lOElLmx3DnHRFJNoA2PgtiQz52v75xHIPeNtP_mMojMv0ORDqqrd_iA8uuKTA8lxFCOEmXbiU2Tl9SeWfokI00CigBITUhbFyfoSVzEaa6NuW0w6210XBU3_KBbIpRuewk7q5wCBNtNu8sCwMfVMMDMmZbOIzyuWQZtU4dW_YGtxqqUE7IWXtilKeVRPQETqp4xnhzj040k6Ilb5DtP_3sE81A084URqxJGRt0ea15dKviGv4n56IbjPsknssb6z5uxjAZDvIHk1r3pAiSW8kLiQCdm8srL9UzKNfaiPajHqWc2fSde8Y2vEYKXfKpTTbw2itKH2IqgLskj94aiW0glhFtm2KBIpH71_Isgml91_6C=w1629-h1086-n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2071702" cy="1381136"/>
          </a:xfrm>
          <a:prstGeom prst="rect">
            <a:avLst/>
          </a:prstGeom>
          <a:noFill/>
        </p:spPr>
      </p:pic>
      <p:pic>
        <p:nvPicPr>
          <p:cNvPr id="1040" name="Picture 16" descr="https://lh3.googleusercontent.com/2B8N5c1lkPaUSsmK1HLb0CN_T4Q-6ga-RDIQFPRHZbizIKn3crpSOSInp8Tl6olkm_ucv5_RJfxOT2XiV6W4qA0CsBmz8OmbicWN29tSQkcQsJHrWk2EraWS3Wkpgudqd6tMfMlKS4LRsQtTN-VAU8Ns07b8SugzEH9Uibxhd1MYIDBOBB_6tdPdRz63PhSvghNvU9_kLrULp4rKe-bTvHB8D1JTeeor0ZNKuB4Csjlj3d74WTj7Dw3ILjXn7_6Kc9hKMtcQd_sAZSmZDYY_UBTEyMU5q9BmMzbnLFjvofXkQ0Mrre-53PfQOdBBIjCzNIKUwPXdDc_H7v-tuL6u9Hg_EMZOMnoMn3btiZvoxN_GiOUAc-jjtSRGzCedk0nGtpzIne3X5gYC_83v_hUDnypbuZf3CWcqqZ_GnJ459RUxaEMPvdOkcIDg_jq12FSIXvcYkifOFVf2U2zIxf4JlNx9xDebz4tLeyMe4Qf6BFDX0owAqnF9pX6NdYGrc9cDkzrAd4Eqg9T5gw0EbtlMs2oVBSDwXsrkN3NCQouh8omAzayV2nFqJ8rUblquAHW8eyVT5StY85lPA2DyGVvNU9-OgIZ8HrUAHimCkPe47VTsbmQfkWvJkiWhiGsNWLxUuTjjfLmnVQdlVOIhdgxWIGgogB_ALz5cSlrzYrH8giB7IvYsfpx1fqYs58Y-eqvk6FuCUHGx14bVt-TG-tLH2dfV=w724-h1086-n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1524010" cy="2286016"/>
          </a:xfrm>
          <a:prstGeom prst="rect">
            <a:avLst/>
          </a:prstGeom>
          <a:noFill/>
        </p:spPr>
      </p:pic>
      <p:pic>
        <p:nvPicPr>
          <p:cNvPr id="1042" name="Picture 18" descr="https://lh3.googleusercontent.com/7-jLygHKPKEP3ST_eTsMzdKR55pMVaIjqlTy9BO8gr5lxgi5Lb6GEpqBnwcJ3bYzp3LB9rCNp-TOXaZQk64XdG2uixQSDelRL8bVvUzfBeusau0mxNJF3nhCedFaIJoAKxitP_ZYmB07ANtn-l8EcXJse-1OHy_8fM7cRjbqGKrbllb8SN11BUJn6Th7sMVO8K2MKfWkWDVR69ylqIMA9334ZJvG2Y35MphDkfmJXZHGYR59h0ntIpACTc68Ll3Zjvpr41i7Fn0c7KDQOYNEUryDmD-cpx8DdSsYx10npdeTAu0gXwTiUvodZMNnC98MFXREw7N8nitWkDNNnk3y6qOIQ4H0z8u9K_xpRPtsHjE5J_lvjqUwC1IKggSOmZMRWBf9gnuuP71mGTFnotBGPl-xSPvwOLiY3LNeF9n6GHBO-LD1RptIIVS-APACs-TdAHusEM8mo8GcjJDP0wDFQcibMbCAtuZusuaLEdDB7TXjeuUXJhNLiHqWYyTuginHSvu37FjlTL37CNvZ58FpGi_SYB5-wmLiA_LKAzltZNKajXtVJEGWmiUipJMwZVMCZxkHlTcPYgqkCJQ0dAwz5DIvO_2GBNEFJdJVD_RqEX8vVx0MSc2_XjIDG0Cw7dn67OFTaIBa1m1Kh5s8OvESZrs_airFgekQ8-uLUvvOmd43c33qqcOh5R_Wm7eUtZUx8EJRMBehajjYIdjV_ygJojZT=w1629-h1086-n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357430"/>
            <a:ext cx="2035983" cy="1357322"/>
          </a:xfrm>
          <a:prstGeom prst="rect">
            <a:avLst/>
          </a:prstGeom>
          <a:noFill/>
        </p:spPr>
      </p:pic>
      <p:pic>
        <p:nvPicPr>
          <p:cNvPr id="1046" name="Picture 22" descr="https://lh3.googleusercontent.com/huOlnA7nFO1_zaW2uQkTIhzDG5qI-9wzHg4xlqujS9r_gJlbIH6KNsL1rLIcF3grvNvlHQhaU7CraOF0yJn3DFX2xnj9rqAfH7b2KtB0DVEpCngGKX1HEhFz31q6vYZ4yla8okSh9afXYsLcUwcqJiNWbh8t3e1UQp4rlgccRd7xBPTTmTPFH53ZhALo0SWA45lvfxlyoacLSExF2ey1wZcfjJIp8aKbmW_H8CVChjnU_hIPAXdh-gZv6SrEjW-bY3r5wiMTOjMQp8yK-3JsL_w4XaiG0mplGd1lVfebQB0bBVNWRnV2rE6itZ3tjUyLRBhQfjpAZPBmltHd3yEYV-B-Irws1_b_VzjVuwcOkwpcPxct7PuSeHfjBWt_PR48XUyiJIToGjCetUkxlpfwCqcXfMjyJl39EeJjcY3isJhJeWIb7H32Iath0jVbf_Ak1BxTYsCxsRCCn89_1-gw14nAG5Hx8hIL9vFfjxqPLSXYYd-O1uWJXoPxKlK6ZocxU643lJsmEkr45D8oVUR9L_tF-XCGvlxwpXUdKDtRYyZNWuxhWY2bOKyDVX6re1YIe5oxP15tRt0J1AJGFKBRZ_Te9RiRs4Bxp4_jMmU5fUYaED04qXJvSHmG8xfsUELRGtTG87gbYMIuWggvNZh2uDukVdnmAbIgR1gFUGeNJcPMwJAsRMbcx5-km7o1wraXNfR_ftGDQjxUz_cFp3Ft7BS9=w1629-h1086-n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857628"/>
            <a:ext cx="2071702" cy="1381135"/>
          </a:xfrm>
          <a:prstGeom prst="rect">
            <a:avLst/>
          </a:prstGeom>
          <a:noFill/>
        </p:spPr>
      </p:pic>
      <p:pic>
        <p:nvPicPr>
          <p:cNvPr id="1048" name="Picture 24" descr="https://lh3.googleusercontent.com/-4CIqmjDP6UhvGbg2BD3JC9uu55vKnZtmqf3ecZIgdJYWJfcTt9iNBC4WkOnD3z9kNbpkSPFLLUQ2stkVybH9jrb7gt2CC8EESFJNERc0Kw50mV1N0F8iGvBnT7vEIEdJf8IBaRhDgeJcLfVkl3kJO-W_eKmVWmk_9nh7xxAnZsuRKO3SZ4TDOOpo0hlDIbhsdboHj7lqSgd4s85RtJJHl7x918JcoYuN9hf_MFF3XmjpkGsIa0PpNiJ_jKLojYEePIVoAEbMH-BXmT9u0rVd2OgCcWjaiCBg9KplNMlTmZ9xNapCP3GmqQkbMeY5ftMUj2TrkeCwq8vxBTkKUzVi5SHt41tq2uPcynnCRk-Fb5vjxZXutiTCBO7EkSS8QiCqOrPMNtsaWGR-XGms9rcO5QdRrQGbvQHBHFZi0cO38d2IMahH2sZ9eNYtTK4tEmzcSEBZ2xKcXkFsGWj4pvRK4nhocUfcZJsmRzX7t4rmNe7gB1Rvg0LG58hFAEnRl3ff6TSN2yUAHxapPTEES05eSSVsNpyPcQO07nttDQ4rbQGFt34fgYcyQsQssV0CpvZ79Eoc-hAsk8cV3ISSruKmit4YCc6IOff94Zrh2ikZDfzZPn2H-r7xYw5JgRx4ZOM7VkRibU0QhuYeSsrmbZL7p4x5hNxv2DDsxMiwEjMuF3jFtB-tdL1o71-y9GBeMJs3XPAr3au22DEK46zND8M4eth=w1629-h1086-n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5357826"/>
            <a:ext cx="2071702" cy="1381136"/>
          </a:xfrm>
          <a:prstGeom prst="rect">
            <a:avLst/>
          </a:prstGeom>
          <a:noFill/>
        </p:spPr>
      </p:pic>
      <p:pic>
        <p:nvPicPr>
          <p:cNvPr id="1050" name="Picture 26" descr="https://lh3.googleusercontent.com/l2lmXsMDm0jEfOJshlb5QH82kyXL2mPr2IfJH5WhRbsLc6ggfCqdGOfYlYYRlXZ41_m4iBcUAxE5K-SgXQ9NjU1PwBqCtPXcP4XogDjzjhHCuaa7kgg39g_6tQ6-csADb8ciIk-EW2GIYosSY0VsgseEr8ERmL5raHDyNTwk3E5X3We3-ULSdzlDiyJvR743gP0a6SSIkm59mrwLKMc_8jGxcxfXGlvTlWhUE8-nIU_OPooAMzLJmFXvGfZy2lrxHVjiEVgAVDMPuaxOqMELCxYNJZ3YvTuk4KMxRsqXOOM26CqRjxNIryjLByIFG0Ex3_XB9NYMxWax0oQcSeh9Gu93VUTH6L9OOkh1vVSMaCXmvH5fIaVMtPDw70At58H3WYVXbZk7HJpLA9gbtccwnt-FNV_Y7nNS9jeaXh5YJz_RjFKJlTrEhbrPr8eAMf7Cp6TXSZKpfl7SyKHQk46fjE4Wcyh-7WB6rmxTMz0ky48uJU26kygznKMY4Uw-u6KysR5EvdPUvrRvBlDZKWB_CAFCjrvhHG1zBRtvdCkXiLYou5K2neD8sjYiK6nuhH2xN-aQP2XBR-4AOqw6XLAbypXNPnmA4L9MXDgn9A18O4r33xK0-rfGgb68PwG9SGxDQ1yHK_mHx5IIq5cVCE9CpBGrp916xHXL3EFGeEdCzky8anYpLwZwJm8Es_1H6Xup_CxskMLF-P3qpiNEqZSrIclY=w1629-h1086-no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57628"/>
            <a:ext cx="2071702" cy="1381135"/>
          </a:xfrm>
          <a:prstGeom prst="rect">
            <a:avLst/>
          </a:prstGeom>
          <a:noFill/>
        </p:spPr>
      </p:pic>
      <p:pic>
        <p:nvPicPr>
          <p:cNvPr id="1052" name="Picture 28" descr="https://lh3.googleusercontent.com/mMc2-8QpJzPn-V06TALsoLkb0QsuQNZKMIxpcgmARLlhi4S30_PZBgp3pf8afTR3N6i2i5f_t2MZEJfdgI2-fZXGDPLqV4EEYCoMClJRNYLCURdDzxBRpHd7t3rjIHm3fk5hnCkL0v26FBcXj2mBaR6PR8HG3wHgUQhPEDlIfQq7DqubbWu5ApHxKqk7caK8SzrHs2xIlumCIJ5YKI8c-by0ab2gNYTtO5exmbz7jCwcpq_3BASLEZulsBdNgAyA_9hgWusmC0KPhV4oJ-LvH5wSO6SXQCJ1trfdQfoNqqJ-uKD7NAro4cdkq8gkWsL1iY9Xrbjn2RnmlJLtkGVWgGiPdSvX_mfObvmLV6yv25e41-yLGFWFhWol7vUWE7LVXwtKSQ2t6k3PPIsKYrniLWHJw4qgcJlM4M8QZQNn4czC_ggEZmmIvRYYgtgu1xMfR74DwAMKimae7MICkC7sdBNMq1z8WKuRFUSNV8OfVsUyDg9dCf1EvwcF2iDC3uRVPx0tS-ebPLuf4R3rVjgQAQwAKJw3LLf99-5A_3OELuqNN6Dya85_NDNftwK417pn8c71SvEN41mupAsVXj6q_4xN97tBYKYF7va16QTOpPBswYMHLkgyWQQgfTk5rvSngrzyQE4UXLPLj7Ci99xf8UBj5bEYt1xeTYihTzsrtC0ONNoKSYRXJEgZG8CDLvgJhtK8gU_gGtslctgEpV4JeEtC=s250-k-n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4060210"/>
            <a:ext cx="1595417" cy="2393126"/>
          </a:xfrm>
          <a:prstGeom prst="rect">
            <a:avLst/>
          </a:prstGeom>
          <a:noFill/>
        </p:spPr>
      </p:pic>
      <p:pic>
        <p:nvPicPr>
          <p:cNvPr id="1054" name="Picture 30" descr="https://lh3.googleusercontent.com/xt3KsEEoqQ3rFOJtE2ebAzrCp6SaMFcYeEJxXta2G8579h0owhdEE_195uQFlV6ynAJHlUI-n7h9xQLcVgChGzW8iTnWAqeCQ8E0NNh8BuS7HEEm0wWdJAwaaoUFt4BhJkyekoUckgXb4kzonNaBlNG_TuY8V0beViMo9-qm5Ymao2okNdq0xcRiSoxBqfaQYH3kjcx0r4vebq6cz8t7YlFObKlqSBamkmSR_x5PEySehTzCL7IYpHiSSM1LuQkizKAI9W4aztKYRZag0u0kw8F4Y8etQBcW7ahO5StBmeuFOho5qfI3T9p6ABv3U8l8lTPjw0ry2NyN00iCQqwyO2lWJPun9TcC9ukH02E5e7OaKFD1MlVxxWt81o1icjdnhDsg4WPijJY0Q6-zqcTP6FXI-qFhawsRWGZiosfYkFB4quE8Ug3u5q0WTtg058f5-rkhxphli510HXC8EVCb_3uQXktAru0oHa0lpYmIV4ng77XREI-7ZTp6zNrhCGsIILWVJ05i0rZcxVRPYwzDXxcFnM4avxBU-ok41YynJwXGe7yF8PjW3cT2cDuJYcm1JIs4tzjResACrpfkZ4h9RqItq_ZxW4JDzYTy1dYVUVqIBlV7mEX62wnpB1rfsxjlWCqijLWQBHv6tKSgJ-aehucMxtMuctMbw4H2EweI3uCUKNmrW-SHITfhJ1ShH6MJfkUjJDtZQjjnzq3M-x2qGxBF=w1629-h1086-n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5334010"/>
            <a:ext cx="2071703" cy="1381137"/>
          </a:xfrm>
          <a:prstGeom prst="rect">
            <a:avLst/>
          </a:prstGeom>
          <a:noFill/>
        </p:spPr>
      </p:pic>
      <p:pic>
        <p:nvPicPr>
          <p:cNvPr id="1056" name="Picture 32" descr="https://lh3.googleusercontent.com/249DYJRnVJEijalA3Wp-a5ixKkkOS6bVH6GbptNwfhSYUk-sE_WJOXICYrFCsMu2aQbtvT1QLDiOH8Ws2_A9mUEpFzBTj5fC5pPWcZ0VFgNWkuvF-VnDfgLt0mxefv40r3GiKhi4CGdY120Trg57wYRapZejocK3v2Sc8LNtzGk9qJUHf0yi_ggU6j0KoLe5fbux7ZD7qY51r6mXokfmDhucMvi8PxKH0B5CEt99W2WV2ajL_YLwGsEuawncBjmGzzyGoWb8xi0DFT6lPuJc-djOZ9Dhr_d2tPibxocIgZa0vyb0jMm1zGoCgUSqu6N2Nch9eb6X04aFt0nNkDXQTLmUlyFrmMHdAMj4W1yvnUWinEu_5yT6572NdSaLh_HPNe5-Clsw4mlwvZoNmdgg7jzjQHQ4jVZlxgPU8YPjm-YmNCItEpsbBLmjsLjn0e2FlyWcIxMu88GWFjdBTsqqR7iSH2gaEGwPbRUdtdxcOPB8VFoTKICca5Er94JUFKuhBwMcS9dP7dp51xJZY3cQzKvNqzmR9KZzqG2mCc3lY8IeLnpUa-I2XkgbbVbpvMgzHpQW81J0x5UBlyDhMxLYDGqjq-ZHlDbZwl8WjwEFVonosOGVyrIVAGa_jVsX9_28uz1cpsgOX4tzSGQ2zBzlOibHKttbAXSXnvFUlurj-VyDgR2i3dk9QZrUdoYcpUQEPm4fvP0x15jlUuJDnJNLgDCR=w1629-h1086-no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33418"/>
            <a:ext cx="2071702" cy="138113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500562" y="5357826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178592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</a:rPr>
              <a:t>Crpac na užetu.</a:t>
            </a:r>
            <a:endParaRPr lang="hr-HR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4414" y="5715016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</a:rPr>
              <a:t>CTD sonda.</a:t>
            </a:r>
            <a:endParaRPr lang="hr-HR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628" y="628652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2"/>
                </a:solidFill>
              </a:rPr>
              <a:t>Slaganje, pakiranje</a:t>
            </a:r>
          </a:p>
          <a:p>
            <a:r>
              <a:rPr lang="hr-HR" sz="1000" dirty="0" smtClean="0">
                <a:solidFill>
                  <a:schemeClr val="bg2"/>
                </a:solidFill>
              </a:rPr>
              <a:t>i iznosenje opreme s broda.</a:t>
            </a:r>
            <a:r>
              <a:rPr lang="hr-HR" sz="1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1571612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2"/>
                </a:solidFill>
              </a:rPr>
              <a:t>Undulator na palubi spreman za tegalj.  Vide se okvir s motorom, krila i modul za napajanje.</a:t>
            </a:r>
            <a:endParaRPr lang="hr-HR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76" y="1928802"/>
            <a:ext cx="1214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2"/>
                </a:solidFill>
              </a:rPr>
              <a:t>Postavljanje crpaca.</a:t>
            </a:r>
            <a:endParaRPr lang="hr-HR" sz="10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5918" y="357166"/>
            <a:ext cx="542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Krstarenje s undulatorom, I/B Vila Velebita, 23. 03. 2019.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328612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</a:rPr>
              <a:t>Uzorkovanje vode za određivanje</a:t>
            </a:r>
          </a:p>
          <a:p>
            <a:r>
              <a:rPr lang="hr-HR" sz="1000" dirty="0" smtClean="0">
                <a:solidFill>
                  <a:schemeClr val="bg1"/>
                </a:solidFill>
              </a:rPr>
              <a:t> brojnosti zooplanktonskih vrsti.</a:t>
            </a:r>
            <a:endParaRPr lang="hr-HR" sz="1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0298" y="328612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 smtClean="0">
                <a:solidFill>
                  <a:schemeClr val="bg2"/>
                </a:solidFill>
              </a:rPr>
              <a:t>Uzorkovanje vode za određivanje</a:t>
            </a:r>
          </a:p>
          <a:p>
            <a:r>
              <a:rPr lang="hr-HR" sz="1000" dirty="0" smtClean="0">
                <a:solidFill>
                  <a:schemeClr val="bg2"/>
                </a:solidFill>
              </a:rPr>
              <a:t>brojnosti fitoplanktonskih vrsti.</a:t>
            </a:r>
            <a:endParaRPr lang="hr-HR" sz="1000" dirty="0"/>
          </a:p>
        </p:txBody>
      </p:sp>
      <p:sp>
        <p:nvSpPr>
          <p:cNvPr id="31" name="Rectangle 30"/>
          <p:cNvSpPr/>
          <p:nvPr/>
        </p:nvSpPr>
        <p:spPr>
          <a:xfrm>
            <a:off x="4786314" y="3429000"/>
            <a:ext cx="1643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smtClean="0">
                <a:solidFill>
                  <a:schemeClr val="bg2"/>
                </a:solidFill>
              </a:rPr>
              <a:t>Početna </a:t>
            </a:r>
            <a:r>
              <a:rPr lang="hr-HR" sz="1000" dirty="0" smtClean="0">
                <a:solidFill>
                  <a:schemeClr val="bg2"/>
                </a:solidFill>
              </a:rPr>
              <a:t>obrada uzorka.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41578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Glavna svojstva mora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temperatura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- označava stupanj toplote morske vode (°C) </a:t>
            </a:r>
          </a:p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salinitet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– označava količinu otopljenih tvari u morskoj vodi (bezdimenzionalan)</a:t>
            </a:r>
          </a:p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gustoća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– masa/volumen morske vode (kg/m</a:t>
            </a:r>
            <a:r>
              <a:rPr lang="hr-HR" baseline="30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3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); za plitka mora (Jadran) određuje iz temperature i saliniteta</a:t>
            </a:r>
          </a:p>
          <a:p>
            <a:pPr eaLnBrk="1" hangingPunct="1"/>
            <a:endParaRPr lang="en-GB" dirty="0" smtClean="0">
              <a:solidFill>
                <a:srgbClr val="000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>
                <a:solidFill>
                  <a:schemeClr val="tx2">
                    <a:lumMod val="75000"/>
                  </a:schemeClr>
                </a:solidFill>
              </a:rPr>
              <a:t>Undulator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na palubi spreman za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tegalj -  vide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se okvir s motorom, krila i modul za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napajanje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Slika 6. Undulator s montiranom sondo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524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835696" y="5941497"/>
            <a:ext cx="626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Fotografije: Zoran Pasarić, Hrvoje Mihanović i Paolo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Paliaga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1) Skupljanje podataka: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kupljanje podataka uključuje i kontrolu i završnu obradu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laboratorijima i upisivanje podataka u baze podataka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 smtClean="0">
              <a:solidFill>
                <a:prstClr val="black"/>
              </a:solidFill>
            </a:endParaRPr>
          </a:p>
          <a:p>
            <a:endParaRPr lang="hr-H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Sustav za određivanje koncentracije partikulatnog (POC) i otopljenog organskog ugljika (DOC)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721" y="21242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</a:t>
            </a:r>
            <a:endParaRPr lang="hr-HR" dirty="0"/>
          </a:p>
        </p:txBody>
      </p:sp>
      <p:pic>
        <p:nvPicPr>
          <p:cNvPr id="4" name="Picture 6" descr="https://scontent-frt3-2.xx.fbcdn.net/v/t35.0-12/18869889_10209130116665483_614001914_o.jpg?oh=db44daa80f6368b23ba69341a35eec40&amp;oe=5967E9F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5352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https://scontent-frt3-2.xx.fbcdn.net/v/t35.0-12/18927081_10209130114785436_1743235407_o.jpg?oh=9af82cc55045468eadc091169a1c49ca&amp;oe=596801B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185" y="4298841"/>
            <a:ext cx="1629923" cy="1129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https://scontent-frt3-2.xx.fbcdn.net/v/t35.0-12/18926187_10209130114945440_639282307_o.jpg?oh=512a347e2aa7dcc51edfba958d9eed09&amp;oe=5967E3F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234" y="4293096"/>
            <a:ext cx="1878109" cy="146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837" y="4053793"/>
            <a:ext cx="900718" cy="177610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4963960" y="4512017"/>
            <a:ext cx="61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POC</a:t>
            </a:r>
            <a:endParaRPr lang="en-GB" dirty="0"/>
          </a:p>
        </p:txBody>
      </p:sp>
      <p:sp>
        <p:nvSpPr>
          <p:cNvPr id="9" name="TextBox 10"/>
          <p:cNvSpPr txBox="1"/>
          <p:nvPr/>
        </p:nvSpPr>
        <p:spPr>
          <a:xfrm>
            <a:off x="4941102" y="531021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1) Skupljanje podataka: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zrada numeričkih modela polja temperature, saliniteta i strujanja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2) Proširenje i provjera empirijskog ekološkog modela: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ahvaljujući podacima koji su u bazi CIM-a, a skupljaju se desetljećima, stečena su empirijska znanja o sjevernom Jadranu koja nam omogućuju da objasnimo razne pojave u tom području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019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Vrtlozi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namo da se u sjevernom Jadranu stvaraju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vrtlozi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koji mogu opstati kroz duže vremensko razdoblje, nekoliko mjeseci ili duže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njima dolazi do nakupljanja hranjivih tvari i vjerojatno pojačane produkcije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sobito je važan vrtlog u istočnom dijelu sjevernog Jadrana u čijem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pridnenom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sloju tijekom proljeća i ljeta nastaje manjak kisika a ponekad i anoksija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Vrtlog u polju vertikalno usrednjenih struja (model ROMS, kolovoz 2018.)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174" y="2000240"/>
            <a:ext cx="3368986" cy="34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3131840" y="2132856"/>
            <a:ext cx="271191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1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Istarska obalna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protustruja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opis i definiranje Istarske obalne protustruje (IOPS) – glavni rezultat moje disertacije</a:t>
            </a:r>
          </a:p>
          <a:p>
            <a:pPr>
              <a:buNone/>
            </a:pPr>
            <a:endParaRPr lang="en-GB" sz="2800" dirty="0" smtClean="0">
              <a:solidFill>
                <a:srgbClr val="000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Podaci i metode</a:t>
            </a: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odaci o temperaturi i salinitetu koji od 1966. između ušća Poa i Rovinja iz kojih je određen dugogodišnji niz geostrofičkih struja</a:t>
            </a: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71802" y="3214686"/>
            <a:ext cx="3529130" cy="2851517"/>
          </a:xfrm>
          <a:custGeom>
            <a:avLst/>
            <a:gdLst>
              <a:gd name="connsiteX0" fmla="*/ 148621 w 3529130"/>
              <a:gd name="connsiteY0" fmla="*/ 2851517 h 2851517"/>
              <a:gd name="connsiteX1" fmla="*/ 125950 w 3529130"/>
              <a:gd name="connsiteY1" fmla="*/ 2496337 h 2851517"/>
              <a:gd name="connsiteX2" fmla="*/ 20152 w 3529130"/>
              <a:gd name="connsiteY2" fmla="*/ 2292297 h 2851517"/>
              <a:gd name="connsiteX3" fmla="*/ 125950 w 3529130"/>
              <a:gd name="connsiteY3" fmla="*/ 2095815 h 2851517"/>
              <a:gd name="connsiteX4" fmla="*/ 148621 w 3529130"/>
              <a:gd name="connsiteY4" fmla="*/ 2012687 h 2851517"/>
              <a:gd name="connsiteX5" fmla="*/ 277090 w 3529130"/>
              <a:gd name="connsiteY5" fmla="*/ 2080701 h 2851517"/>
              <a:gd name="connsiteX6" fmla="*/ 337547 w 3529130"/>
              <a:gd name="connsiteY6" fmla="*/ 2035359 h 2851517"/>
              <a:gd name="connsiteX7" fmla="*/ 284647 w 3529130"/>
              <a:gd name="connsiteY7" fmla="*/ 1929560 h 2851517"/>
              <a:gd name="connsiteX8" fmla="*/ 329990 w 3529130"/>
              <a:gd name="connsiteY8" fmla="*/ 1914446 h 2851517"/>
              <a:gd name="connsiteX9" fmla="*/ 367775 w 3529130"/>
              <a:gd name="connsiteY9" fmla="*/ 2042916 h 2851517"/>
              <a:gd name="connsiteX10" fmla="*/ 390446 w 3529130"/>
              <a:gd name="connsiteY10" fmla="*/ 2005130 h 2851517"/>
              <a:gd name="connsiteX11" fmla="*/ 458459 w 3529130"/>
              <a:gd name="connsiteY11" fmla="*/ 1869104 h 2851517"/>
              <a:gd name="connsiteX12" fmla="*/ 503801 w 3529130"/>
              <a:gd name="connsiteY12" fmla="*/ 1740635 h 2851517"/>
              <a:gd name="connsiteX13" fmla="*/ 405560 w 3529130"/>
              <a:gd name="connsiteY13" fmla="*/ 1665064 h 2851517"/>
              <a:gd name="connsiteX14" fmla="*/ 193963 w 3529130"/>
              <a:gd name="connsiteY14" fmla="*/ 1498810 h 2851517"/>
              <a:gd name="connsiteX15" fmla="*/ 163735 w 3529130"/>
              <a:gd name="connsiteY15" fmla="*/ 1551709 h 2851517"/>
              <a:gd name="connsiteX16" fmla="*/ 88165 w 3529130"/>
              <a:gd name="connsiteY16" fmla="*/ 1483696 h 2851517"/>
              <a:gd name="connsiteX17" fmla="*/ 103279 w 3529130"/>
              <a:gd name="connsiteY17" fmla="*/ 1415683 h 2851517"/>
              <a:gd name="connsiteX18" fmla="*/ 163735 w 3529130"/>
              <a:gd name="connsiteY18" fmla="*/ 1445911 h 2851517"/>
              <a:gd name="connsiteX19" fmla="*/ 171292 w 3529130"/>
              <a:gd name="connsiteY19" fmla="*/ 1347669 h 2851517"/>
              <a:gd name="connsiteX20" fmla="*/ 118393 w 3529130"/>
              <a:gd name="connsiteY20" fmla="*/ 1188972 h 2851517"/>
              <a:gd name="connsiteX21" fmla="*/ 57937 w 3529130"/>
              <a:gd name="connsiteY21" fmla="*/ 1249428 h 2851517"/>
              <a:gd name="connsiteX22" fmla="*/ 5038 w 3529130"/>
              <a:gd name="connsiteY22" fmla="*/ 1090730 h 2851517"/>
              <a:gd name="connsiteX23" fmla="*/ 27709 w 3529130"/>
              <a:gd name="connsiteY23" fmla="*/ 1022717 h 2851517"/>
              <a:gd name="connsiteX24" fmla="*/ 65494 w 3529130"/>
              <a:gd name="connsiteY24" fmla="*/ 909362 h 2851517"/>
              <a:gd name="connsiteX25" fmla="*/ 103279 w 3529130"/>
              <a:gd name="connsiteY25" fmla="*/ 727993 h 2851517"/>
              <a:gd name="connsiteX26" fmla="*/ 224191 w 3529130"/>
              <a:gd name="connsiteY26" fmla="*/ 614638 h 2851517"/>
              <a:gd name="connsiteX27" fmla="*/ 360218 w 3529130"/>
              <a:gd name="connsiteY27" fmla="*/ 690208 h 2851517"/>
              <a:gd name="connsiteX28" fmla="*/ 503801 w 3529130"/>
              <a:gd name="connsiteY28" fmla="*/ 667537 h 2851517"/>
              <a:gd name="connsiteX29" fmla="*/ 1047907 w 3529130"/>
              <a:gd name="connsiteY29" fmla="*/ 387927 h 2851517"/>
              <a:gd name="connsiteX30" fmla="*/ 1297289 w 3529130"/>
              <a:gd name="connsiteY30" fmla="*/ 327471 h 2851517"/>
              <a:gd name="connsiteX31" fmla="*/ 1387973 w 3529130"/>
              <a:gd name="connsiteY31" fmla="*/ 183887 h 2851517"/>
              <a:gd name="connsiteX32" fmla="*/ 1289732 w 3529130"/>
              <a:gd name="connsiteY32" fmla="*/ 176330 h 2851517"/>
              <a:gd name="connsiteX33" fmla="*/ 1440872 w 3529130"/>
              <a:gd name="connsiteY33" fmla="*/ 85646 h 2851517"/>
              <a:gd name="connsiteX34" fmla="*/ 1584456 w 3529130"/>
              <a:gd name="connsiteY34" fmla="*/ 85646 h 2851517"/>
              <a:gd name="connsiteX35" fmla="*/ 1750710 w 3529130"/>
              <a:gd name="connsiteY35" fmla="*/ 123431 h 2851517"/>
              <a:gd name="connsiteX36" fmla="*/ 1909408 w 3529130"/>
              <a:gd name="connsiteY36" fmla="*/ 214116 h 2851517"/>
              <a:gd name="connsiteX37" fmla="*/ 1977421 w 3529130"/>
              <a:gd name="connsiteY37" fmla="*/ 146102 h 2851517"/>
              <a:gd name="connsiteX38" fmla="*/ 1992535 w 3529130"/>
              <a:gd name="connsiteY38" fmla="*/ 10076 h 2851517"/>
              <a:gd name="connsiteX39" fmla="*/ 2143676 w 3529130"/>
              <a:gd name="connsiteY39" fmla="*/ 85646 h 2851517"/>
              <a:gd name="connsiteX40" fmla="*/ 2302373 w 3529130"/>
              <a:gd name="connsiteY40" fmla="*/ 221673 h 2851517"/>
              <a:gd name="connsiteX41" fmla="*/ 2393057 w 3529130"/>
              <a:gd name="connsiteY41" fmla="*/ 350142 h 2851517"/>
              <a:gd name="connsiteX42" fmla="*/ 2385500 w 3529130"/>
              <a:gd name="connsiteY42" fmla="*/ 403041 h 2851517"/>
              <a:gd name="connsiteX43" fmla="*/ 2219246 w 3529130"/>
              <a:gd name="connsiteY43" fmla="*/ 455940 h 2851517"/>
              <a:gd name="connsiteX44" fmla="*/ 2241917 w 3529130"/>
              <a:gd name="connsiteY44" fmla="*/ 508840 h 2851517"/>
              <a:gd name="connsiteX45" fmla="*/ 2045434 w 3529130"/>
              <a:gd name="connsiteY45" fmla="*/ 576853 h 2851517"/>
              <a:gd name="connsiteX46" fmla="*/ 1894294 w 3529130"/>
              <a:gd name="connsiteY46" fmla="*/ 607081 h 2851517"/>
              <a:gd name="connsiteX47" fmla="*/ 2075662 w 3529130"/>
              <a:gd name="connsiteY47" fmla="*/ 1113402 h 2851517"/>
              <a:gd name="connsiteX48" fmla="*/ 2083219 w 3529130"/>
              <a:gd name="connsiteY48" fmla="*/ 1423240 h 2851517"/>
              <a:gd name="connsiteX49" fmla="*/ 2279702 w 3529130"/>
              <a:gd name="connsiteY49" fmla="*/ 1423240 h 2851517"/>
              <a:gd name="connsiteX50" fmla="*/ 2098333 w 3529130"/>
              <a:gd name="connsiteY50" fmla="*/ 1468582 h 2851517"/>
              <a:gd name="connsiteX51" fmla="*/ 2211689 w 3529130"/>
              <a:gd name="connsiteY51" fmla="*/ 1634836 h 2851517"/>
              <a:gd name="connsiteX52" fmla="*/ 2355272 w 3529130"/>
              <a:gd name="connsiteY52" fmla="*/ 1717964 h 2851517"/>
              <a:gd name="connsiteX53" fmla="*/ 2400614 w 3529130"/>
              <a:gd name="connsiteY53" fmla="*/ 1823762 h 2851517"/>
              <a:gd name="connsiteX54" fmla="*/ 2385500 w 3529130"/>
              <a:gd name="connsiteY54" fmla="*/ 1899332 h 2851517"/>
              <a:gd name="connsiteX55" fmla="*/ 2536641 w 3529130"/>
              <a:gd name="connsiteY55" fmla="*/ 2126043 h 2851517"/>
              <a:gd name="connsiteX56" fmla="*/ 2627325 w 3529130"/>
              <a:gd name="connsiteY56" fmla="*/ 2126043 h 2851517"/>
              <a:gd name="connsiteX57" fmla="*/ 2627325 w 3529130"/>
              <a:gd name="connsiteY57" fmla="*/ 2050473 h 2851517"/>
              <a:gd name="connsiteX58" fmla="*/ 2854036 w 3529130"/>
              <a:gd name="connsiteY58" fmla="*/ 1649950 h 2851517"/>
              <a:gd name="connsiteX59" fmla="*/ 2899378 w 3529130"/>
              <a:gd name="connsiteY59" fmla="*/ 1763306 h 2851517"/>
              <a:gd name="connsiteX60" fmla="*/ 2959834 w 3529130"/>
              <a:gd name="connsiteY60" fmla="*/ 1536595 h 2851517"/>
              <a:gd name="connsiteX61" fmla="*/ 3209216 w 3529130"/>
              <a:gd name="connsiteY61" fmla="*/ 924476 h 2851517"/>
              <a:gd name="connsiteX62" fmla="*/ 3413256 w 3529130"/>
              <a:gd name="connsiteY62" fmla="*/ 1037831 h 2851517"/>
              <a:gd name="connsiteX63" fmla="*/ 3511497 w 3529130"/>
              <a:gd name="connsiteY63" fmla="*/ 1090730 h 2851517"/>
              <a:gd name="connsiteX64" fmla="*/ 3519054 w 3529130"/>
              <a:gd name="connsiteY64" fmla="*/ 1083173 h 28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29130" h="2851517">
                <a:moveTo>
                  <a:pt x="148621" y="2851517"/>
                </a:moveTo>
                <a:cubicBezTo>
                  <a:pt x="147991" y="2720528"/>
                  <a:pt x="147361" y="2589540"/>
                  <a:pt x="125950" y="2496337"/>
                </a:cubicBezTo>
                <a:cubicBezTo>
                  <a:pt x="104539" y="2403134"/>
                  <a:pt x="20152" y="2359051"/>
                  <a:pt x="20152" y="2292297"/>
                </a:cubicBezTo>
                <a:cubicBezTo>
                  <a:pt x="20152" y="2225543"/>
                  <a:pt x="104539" y="2142417"/>
                  <a:pt x="125950" y="2095815"/>
                </a:cubicBezTo>
                <a:cubicBezTo>
                  <a:pt x="147361" y="2049213"/>
                  <a:pt x="123431" y="2015206"/>
                  <a:pt x="148621" y="2012687"/>
                </a:cubicBezTo>
                <a:cubicBezTo>
                  <a:pt x="173811" y="2010168"/>
                  <a:pt x="245602" y="2076922"/>
                  <a:pt x="277090" y="2080701"/>
                </a:cubicBezTo>
                <a:cubicBezTo>
                  <a:pt x="308578" y="2084480"/>
                  <a:pt x="336288" y="2060549"/>
                  <a:pt x="337547" y="2035359"/>
                </a:cubicBezTo>
                <a:cubicBezTo>
                  <a:pt x="338806" y="2010169"/>
                  <a:pt x="285906" y="1949712"/>
                  <a:pt x="284647" y="1929560"/>
                </a:cubicBezTo>
                <a:cubicBezTo>
                  <a:pt x="283388" y="1909408"/>
                  <a:pt x="316135" y="1895553"/>
                  <a:pt x="329990" y="1914446"/>
                </a:cubicBezTo>
                <a:cubicBezTo>
                  <a:pt x="343845" y="1933339"/>
                  <a:pt x="357699" y="2027802"/>
                  <a:pt x="367775" y="2042916"/>
                </a:cubicBezTo>
                <a:cubicBezTo>
                  <a:pt x="377851" y="2058030"/>
                  <a:pt x="375332" y="2034099"/>
                  <a:pt x="390446" y="2005130"/>
                </a:cubicBezTo>
                <a:cubicBezTo>
                  <a:pt x="405560" y="1976161"/>
                  <a:pt x="439567" y="1913186"/>
                  <a:pt x="458459" y="1869104"/>
                </a:cubicBezTo>
                <a:cubicBezTo>
                  <a:pt x="477351" y="1825022"/>
                  <a:pt x="512617" y="1774642"/>
                  <a:pt x="503801" y="1740635"/>
                </a:cubicBezTo>
                <a:cubicBezTo>
                  <a:pt x="494985" y="1706628"/>
                  <a:pt x="405560" y="1665064"/>
                  <a:pt x="405560" y="1665064"/>
                </a:cubicBezTo>
                <a:cubicBezTo>
                  <a:pt x="353920" y="1624760"/>
                  <a:pt x="234267" y="1517703"/>
                  <a:pt x="193963" y="1498810"/>
                </a:cubicBezTo>
                <a:cubicBezTo>
                  <a:pt x="153659" y="1479918"/>
                  <a:pt x="181368" y="1554228"/>
                  <a:pt x="163735" y="1551709"/>
                </a:cubicBezTo>
                <a:cubicBezTo>
                  <a:pt x="146102" y="1549190"/>
                  <a:pt x="98241" y="1506367"/>
                  <a:pt x="88165" y="1483696"/>
                </a:cubicBezTo>
                <a:cubicBezTo>
                  <a:pt x="78089" y="1461025"/>
                  <a:pt x="90684" y="1421981"/>
                  <a:pt x="103279" y="1415683"/>
                </a:cubicBezTo>
                <a:cubicBezTo>
                  <a:pt x="115874" y="1409386"/>
                  <a:pt x="152400" y="1457247"/>
                  <a:pt x="163735" y="1445911"/>
                </a:cubicBezTo>
                <a:cubicBezTo>
                  <a:pt x="175070" y="1434575"/>
                  <a:pt x="178849" y="1390492"/>
                  <a:pt x="171292" y="1347669"/>
                </a:cubicBezTo>
                <a:cubicBezTo>
                  <a:pt x="163735" y="1304846"/>
                  <a:pt x="137285" y="1205345"/>
                  <a:pt x="118393" y="1188972"/>
                </a:cubicBezTo>
                <a:cubicBezTo>
                  <a:pt x="99501" y="1172599"/>
                  <a:pt x="76830" y="1265802"/>
                  <a:pt x="57937" y="1249428"/>
                </a:cubicBezTo>
                <a:cubicBezTo>
                  <a:pt x="39045" y="1233054"/>
                  <a:pt x="10076" y="1128515"/>
                  <a:pt x="5038" y="1090730"/>
                </a:cubicBezTo>
                <a:cubicBezTo>
                  <a:pt x="0" y="1052945"/>
                  <a:pt x="27709" y="1022717"/>
                  <a:pt x="27709" y="1022717"/>
                </a:cubicBezTo>
                <a:cubicBezTo>
                  <a:pt x="37785" y="992489"/>
                  <a:pt x="52899" y="958483"/>
                  <a:pt x="65494" y="909362"/>
                </a:cubicBezTo>
                <a:cubicBezTo>
                  <a:pt x="78089" y="860241"/>
                  <a:pt x="76829" y="777114"/>
                  <a:pt x="103279" y="727993"/>
                </a:cubicBezTo>
                <a:cubicBezTo>
                  <a:pt x="129729" y="678872"/>
                  <a:pt x="181368" y="620936"/>
                  <a:pt x="224191" y="614638"/>
                </a:cubicBezTo>
                <a:cubicBezTo>
                  <a:pt x="267014" y="608341"/>
                  <a:pt x="313616" y="681392"/>
                  <a:pt x="360218" y="690208"/>
                </a:cubicBezTo>
                <a:cubicBezTo>
                  <a:pt x="406820" y="699025"/>
                  <a:pt x="389186" y="717917"/>
                  <a:pt x="503801" y="667537"/>
                </a:cubicBezTo>
                <a:cubicBezTo>
                  <a:pt x="618416" y="617157"/>
                  <a:pt x="915659" y="444605"/>
                  <a:pt x="1047907" y="387927"/>
                </a:cubicBezTo>
                <a:cubicBezTo>
                  <a:pt x="1180155" y="331249"/>
                  <a:pt x="1240611" y="361478"/>
                  <a:pt x="1297289" y="327471"/>
                </a:cubicBezTo>
                <a:cubicBezTo>
                  <a:pt x="1353967" y="293464"/>
                  <a:pt x="1389232" y="209077"/>
                  <a:pt x="1387973" y="183887"/>
                </a:cubicBezTo>
                <a:cubicBezTo>
                  <a:pt x="1386714" y="158697"/>
                  <a:pt x="1280916" y="192704"/>
                  <a:pt x="1289732" y="176330"/>
                </a:cubicBezTo>
                <a:cubicBezTo>
                  <a:pt x="1298549" y="159957"/>
                  <a:pt x="1391751" y="100760"/>
                  <a:pt x="1440872" y="85646"/>
                </a:cubicBezTo>
                <a:cubicBezTo>
                  <a:pt x="1489993" y="70532"/>
                  <a:pt x="1532816" y="79349"/>
                  <a:pt x="1584456" y="85646"/>
                </a:cubicBezTo>
                <a:cubicBezTo>
                  <a:pt x="1636096" y="91943"/>
                  <a:pt x="1696551" y="102019"/>
                  <a:pt x="1750710" y="123431"/>
                </a:cubicBezTo>
                <a:cubicBezTo>
                  <a:pt x="1804869" y="144843"/>
                  <a:pt x="1871623" y="210338"/>
                  <a:pt x="1909408" y="214116"/>
                </a:cubicBezTo>
                <a:cubicBezTo>
                  <a:pt x="1947193" y="217894"/>
                  <a:pt x="1963567" y="180109"/>
                  <a:pt x="1977421" y="146102"/>
                </a:cubicBezTo>
                <a:cubicBezTo>
                  <a:pt x="1991275" y="112095"/>
                  <a:pt x="1964826" y="20152"/>
                  <a:pt x="1992535" y="10076"/>
                </a:cubicBezTo>
                <a:cubicBezTo>
                  <a:pt x="2020244" y="0"/>
                  <a:pt x="2092036" y="50380"/>
                  <a:pt x="2143676" y="85646"/>
                </a:cubicBezTo>
                <a:cubicBezTo>
                  <a:pt x="2195316" y="120912"/>
                  <a:pt x="2260810" y="177591"/>
                  <a:pt x="2302373" y="221673"/>
                </a:cubicBezTo>
                <a:cubicBezTo>
                  <a:pt x="2343936" y="265755"/>
                  <a:pt x="2379203" y="319914"/>
                  <a:pt x="2393057" y="350142"/>
                </a:cubicBezTo>
                <a:cubicBezTo>
                  <a:pt x="2406912" y="380370"/>
                  <a:pt x="2414468" y="385408"/>
                  <a:pt x="2385500" y="403041"/>
                </a:cubicBezTo>
                <a:cubicBezTo>
                  <a:pt x="2356532" y="420674"/>
                  <a:pt x="2243176" y="438307"/>
                  <a:pt x="2219246" y="455940"/>
                </a:cubicBezTo>
                <a:cubicBezTo>
                  <a:pt x="2195316" y="473573"/>
                  <a:pt x="2270886" y="488688"/>
                  <a:pt x="2241917" y="508840"/>
                </a:cubicBezTo>
                <a:cubicBezTo>
                  <a:pt x="2212948" y="528992"/>
                  <a:pt x="2103371" y="560479"/>
                  <a:pt x="2045434" y="576853"/>
                </a:cubicBezTo>
                <a:cubicBezTo>
                  <a:pt x="1987497" y="593227"/>
                  <a:pt x="1889256" y="517656"/>
                  <a:pt x="1894294" y="607081"/>
                </a:cubicBezTo>
                <a:cubicBezTo>
                  <a:pt x="1899332" y="696506"/>
                  <a:pt x="2044175" y="977376"/>
                  <a:pt x="2075662" y="1113402"/>
                </a:cubicBezTo>
                <a:cubicBezTo>
                  <a:pt x="2107149" y="1249428"/>
                  <a:pt x="2049212" y="1371600"/>
                  <a:pt x="2083219" y="1423240"/>
                </a:cubicBezTo>
                <a:cubicBezTo>
                  <a:pt x="2117226" y="1474880"/>
                  <a:pt x="2277183" y="1415683"/>
                  <a:pt x="2279702" y="1423240"/>
                </a:cubicBezTo>
                <a:cubicBezTo>
                  <a:pt x="2282221" y="1430797"/>
                  <a:pt x="2109669" y="1433316"/>
                  <a:pt x="2098333" y="1468582"/>
                </a:cubicBezTo>
                <a:cubicBezTo>
                  <a:pt x="2086997" y="1503848"/>
                  <a:pt x="2168866" y="1593272"/>
                  <a:pt x="2211689" y="1634836"/>
                </a:cubicBezTo>
                <a:cubicBezTo>
                  <a:pt x="2254512" y="1676400"/>
                  <a:pt x="2323785" y="1686476"/>
                  <a:pt x="2355272" y="1717964"/>
                </a:cubicBezTo>
                <a:cubicBezTo>
                  <a:pt x="2386759" y="1749452"/>
                  <a:pt x="2395576" y="1793534"/>
                  <a:pt x="2400614" y="1823762"/>
                </a:cubicBezTo>
                <a:cubicBezTo>
                  <a:pt x="2405652" y="1853990"/>
                  <a:pt x="2362829" y="1848952"/>
                  <a:pt x="2385500" y="1899332"/>
                </a:cubicBezTo>
                <a:cubicBezTo>
                  <a:pt x="2408171" y="1949712"/>
                  <a:pt x="2496337" y="2088258"/>
                  <a:pt x="2536641" y="2126043"/>
                </a:cubicBezTo>
                <a:cubicBezTo>
                  <a:pt x="2576945" y="2163828"/>
                  <a:pt x="2612211" y="2138638"/>
                  <a:pt x="2627325" y="2126043"/>
                </a:cubicBezTo>
                <a:cubicBezTo>
                  <a:pt x="2642439" y="2113448"/>
                  <a:pt x="2589540" y="2129822"/>
                  <a:pt x="2627325" y="2050473"/>
                </a:cubicBezTo>
                <a:cubicBezTo>
                  <a:pt x="2665110" y="1971124"/>
                  <a:pt x="2808694" y="1697811"/>
                  <a:pt x="2854036" y="1649950"/>
                </a:cubicBezTo>
                <a:cubicBezTo>
                  <a:pt x="2899378" y="1602089"/>
                  <a:pt x="2881745" y="1782199"/>
                  <a:pt x="2899378" y="1763306"/>
                </a:cubicBezTo>
                <a:cubicBezTo>
                  <a:pt x="2917011" y="1744414"/>
                  <a:pt x="2908194" y="1676400"/>
                  <a:pt x="2959834" y="1536595"/>
                </a:cubicBezTo>
                <a:cubicBezTo>
                  <a:pt x="3011474" y="1396790"/>
                  <a:pt x="3133646" y="1007603"/>
                  <a:pt x="3209216" y="924476"/>
                </a:cubicBezTo>
                <a:cubicBezTo>
                  <a:pt x="3284786" y="841349"/>
                  <a:pt x="3362876" y="1010122"/>
                  <a:pt x="3413256" y="1037831"/>
                </a:cubicBezTo>
                <a:cubicBezTo>
                  <a:pt x="3463636" y="1065540"/>
                  <a:pt x="3493864" y="1083173"/>
                  <a:pt x="3511497" y="1090730"/>
                </a:cubicBezTo>
                <a:cubicBezTo>
                  <a:pt x="3529130" y="1098287"/>
                  <a:pt x="3524092" y="1090730"/>
                  <a:pt x="3519054" y="108317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588688" y="3004539"/>
            <a:ext cx="4000528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/>
        </p:nvSpPr>
        <p:spPr>
          <a:xfrm>
            <a:off x="3025973" y="5017322"/>
            <a:ext cx="507146" cy="105015"/>
          </a:xfrm>
          <a:custGeom>
            <a:avLst/>
            <a:gdLst>
              <a:gd name="connsiteX0" fmla="*/ 0 w 507146"/>
              <a:gd name="connsiteY0" fmla="*/ 12807 h 105015"/>
              <a:gd name="connsiteX1" fmla="*/ 399569 w 507146"/>
              <a:gd name="connsiteY1" fmla="*/ 12807 h 105015"/>
              <a:gd name="connsiteX2" fmla="*/ 491778 w 507146"/>
              <a:gd name="connsiteY2" fmla="*/ 89647 h 105015"/>
              <a:gd name="connsiteX3" fmla="*/ 491778 w 507146"/>
              <a:gd name="connsiteY3" fmla="*/ 105015 h 10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46" h="105015">
                <a:moveTo>
                  <a:pt x="0" y="12807"/>
                </a:moveTo>
                <a:cubicBezTo>
                  <a:pt x="158803" y="6403"/>
                  <a:pt x="317606" y="0"/>
                  <a:pt x="399569" y="12807"/>
                </a:cubicBezTo>
                <a:cubicBezTo>
                  <a:pt x="481532" y="25614"/>
                  <a:pt x="476410" y="74279"/>
                  <a:pt x="491778" y="89647"/>
                </a:cubicBezTo>
                <a:cubicBezTo>
                  <a:pt x="507146" y="105015"/>
                  <a:pt x="499462" y="105015"/>
                  <a:pt x="491778" y="10501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3033657" y="5014761"/>
            <a:ext cx="192100" cy="184417"/>
          </a:xfrm>
          <a:custGeom>
            <a:avLst/>
            <a:gdLst>
              <a:gd name="connsiteX0" fmla="*/ 0 w 192100"/>
              <a:gd name="connsiteY0" fmla="*/ 0 h 184417"/>
              <a:gd name="connsiteX1" fmla="*/ 192100 w 192100"/>
              <a:gd name="connsiteY1" fmla="*/ 184417 h 184417"/>
              <a:gd name="connsiteX2" fmla="*/ 192100 w 192100"/>
              <a:gd name="connsiteY2" fmla="*/ 184417 h 18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00" h="184417">
                <a:moveTo>
                  <a:pt x="0" y="0"/>
                </a:moveTo>
                <a:lnTo>
                  <a:pt x="192100" y="184417"/>
                </a:lnTo>
                <a:lnTo>
                  <a:pt x="192100" y="184417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reeform 13"/>
          <p:cNvSpPr/>
          <p:nvPr/>
        </p:nvSpPr>
        <p:spPr>
          <a:xfrm>
            <a:off x="2608304" y="4849522"/>
            <a:ext cx="838830" cy="202781"/>
          </a:xfrm>
          <a:custGeom>
            <a:avLst/>
            <a:gdLst>
              <a:gd name="connsiteX0" fmla="*/ 0 w 838830"/>
              <a:gd name="connsiteY0" fmla="*/ 0 h 202781"/>
              <a:gd name="connsiteX1" fmla="*/ 181369 w 838830"/>
              <a:gd name="connsiteY1" fmla="*/ 37785 h 202781"/>
              <a:gd name="connsiteX2" fmla="*/ 272053 w 838830"/>
              <a:gd name="connsiteY2" fmla="*/ 113356 h 202781"/>
              <a:gd name="connsiteX3" fmla="*/ 438307 w 838830"/>
              <a:gd name="connsiteY3" fmla="*/ 188926 h 202781"/>
              <a:gd name="connsiteX4" fmla="*/ 838830 w 838830"/>
              <a:gd name="connsiteY4" fmla="*/ 30228 h 202781"/>
              <a:gd name="connsiteX5" fmla="*/ 838830 w 838830"/>
              <a:gd name="connsiteY5" fmla="*/ 30228 h 2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830" h="202781">
                <a:moveTo>
                  <a:pt x="0" y="0"/>
                </a:moveTo>
                <a:cubicBezTo>
                  <a:pt x="68013" y="9446"/>
                  <a:pt x="136027" y="18892"/>
                  <a:pt x="181369" y="37785"/>
                </a:cubicBezTo>
                <a:cubicBezTo>
                  <a:pt x="226711" y="56678"/>
                  <a:pt x="229230" y="88166"/>
                  <a:pt x="272053" y="113356"/>
                </a:cubicBezTo>
                <a:cubicBezTo>
                  <a:pt x="314876" y="138546"/>
                  <a:pt x="343844" y="202781"/>
                  <a:pt x="438307" y="188926"/>
                </a:cubicBezTo>
                <a:cubicBezTo>
                  <a:pt x="532770" y="175071"/>
                  <a:pt x="838830" y="30228"/>
                  <a:pt x="838830" y="30228"/>
                </a:cubicBezTo>
                <a:lnTo>
                  <a:pt x="838830" y="30228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3039054" y="4773952"/>
            <a:ext cx="279610" cy="272053"/>
          </a:xfrm>
          <a:custGeom>
            <a:avLst/>
            <a:gdLst>
              <a:gd name="connsiteX0" fmla="*/ 0 w 279610"/>
              <a:gd name="connsiteY0" fmla="*/ 272053 h 272053"/>
              <a:gd name="connsiteX1" fmla="*/ 279610 w 279610"/>
              <a:gd name="connsiteY1" fmla="*/ 0 h 272053"/>
              <a:gd name="connsiteX2" fmla="*/ 279610 w 279610"/>
              <a:gd name="connsiteY2" fmla="*/ 0 h 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610" h="272053">
                <a:moveTo>
                  <a:pt x="0" y="272053"/>
                </a:moveTo>
                <a:lnTo>
                  <a:pt x="279610" y="0"/>
                </a:lnTo>
                <a:lnTo>
                  <a:pt x="27961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Freeform 15"/>
          <p:cNvSpPr/>
          <p:nvPr/>
        </p:nvSpPr>
        <p:spPr>
          <a:xfrm>
            <a:off x="3220423" y="5015777"/>
            <a:ext cx="60456" cy="241825"/>
          </a:xfrm>
          <a:custGeom>
            <a:avLst/>
            <a:gdLst>
              <a:gd name="connsiteX0" fmla="*/ 0 w 60456"/>
              <a:gd name="connsiteY0" fmla="*/ 0 h 241825"/>
              <a:gd name="connsiteX1" fmla="*/ 60456 w 60456"/>
              <a:gd name="connsiteY1" fmla="*/ 241825 h 241825"/>
              <a:gd name="connsiteX2" fmla="*/ 60456 w 60456"/>
              <a:gd name="connsiteY2" fmla="*/ 241825 h 24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56" h="241825">
                <a:moveTo>
                  <a:pt x="0" y="0"/>
                </a:moveTo>
                <a:lnTo>
                  <a:pt x="60456" y="241825"/>
                </a:lnTo>
                <a:lnTo>
                  <a:pt x="60456" y="24182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303332" y="4504737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Rovinj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2731564" y="4576175"/>
            <a:ext cx="4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</a:t>
            </a:r>
            <a:endParaRPr lang="hr-HR" dirty="0"/>
          </a:p>
        </p:txBody>
      </p:sp>
      <p:sp>
        <p:nvSpPr>
          <p:cNvPr id="20" name="Oval 19"/>
          <p:cNvSpPr/>
          <p:nvPr/>
        </p:nvSpPr>
        <p:spPr>
          <a:xfrm>
            <a:off x="5160456" y="4719051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500430" y="535782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3786182" y="4929198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4500562" y="4786322"/>
            <a:ext cx="133352" cy="133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4857752" y="478632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4143372" y="4857760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5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Geostrofičke struje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 pojedinim godinama uz istarsku obalu u kolovozu javljala vrlo jaka geostrofička struja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15 cm/s)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smjera suprotnog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općem ciklonalnom jadranskom tijeku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nazvana je Istarska obalna protustruja (IOPS)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Čimbenici koji utječu na svojstva mora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površinski protoci iz atmosfere u more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: uključuju Sunčevo zračenje, povratno zračenje, izmjene topline zbog isparavanja i vođenje, oborinu i isparavanje</a:t>
            </a:r>
          </a:p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dotok slatke vode rijekama</a:t>
            </a:r>
          </a:p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dotok voda iz drugih morskih područja (“advekcija”)</a:t>
            </a:r>
          </a:p>
        </p:txBody>
      </p:sp>
    </p:spTree>
    <p:extLst>
      <p:ext uri="{BB962C8B-B14F-4D97-AF65-F5344CB8AC3E}">
        <p14:creationId xmlns:p14="http://schemas.microsoft.com/office/powerpoint/2010/main" val="606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Jadranski ciklonalni tijek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68313" y="1412875"/>
            <a:ext cx="3603625" cy="4525963"/>
          </a:xfrm>
        </p:spPr>
        <p:txBody>
          <a:bodyPr/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ciklonalni smjer - suprotno od kazaljke na satu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ulaz uz istočnu i izlaz uz zapadnu obalu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84" b="15612"/>
          <a:stretch/>
        </p:blipFill>
        <p:spPr bwMode="auto">
          <a:xfrm>
            <a:off x="4500563" y="1714501"/>
            <a:ext cx="3929062" cy="37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7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84" b="15612"/>
          <a:stretch/>
        </p:blipFill>
        <p:spPr bwMode="auto">
          <a:xfrm>
            <a:off x="4500563" y="1714501"/>
            <a:ext cx="3929062" cy="37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Istarska obalna protustruja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68313" y="1412875"/>
            <a:ext cx="3603625" cy="4525963"/>
          </a:xfrm>
        </p:spPr>
        <p:txBody>
          <a:bodyPr/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suprotna općem ciklonalnom jadranskom tijeku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5004618" y="2276302"/>
            <a:ext cx="428628" cy="2857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Istarska obalna </a:t>
            </a:r>
            <a:r>
              <a:rPr lang="hr-HR" sz="3600" b="1" dirty="0" err="1" smtClean="0">
                <a:solidFill>
                  <a:schemeClr val="tx2">
                    <a:lumMod val="75000"/>
                  </a:schemeClr>
                </a:solidFill>
              </a:rPr>
              <a:t>protustruja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 u kolovozu</a:t>
            </a:r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1" y="1322785"/>
            <a:ext cx="8064500" cy="4902994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sobito izražena u kolovozu u godinama kada su se opažale sluzave nakupine i anoksija; zašto?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2518475"/>
              </p:ext>
            </p:extLst>
          </p:nvPr>
        </p:nvGraphicFramePr>
        <p:xfrm>
          <a:off x="3131840" y="2234490"/>
          <a:ext cx="2376263" cy="4280322"/>
        </p:xfrm>
        <a:graphic>
          <a:graphicData uri="http://schemas.openxmlformats.org/drawingml/2006/table">
            <a:tbl>
              <a:tblPr/>
              <a:tblGrid>
                <a:gridCol w="50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godina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IOPS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pojave 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27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1968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23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1971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23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1972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1973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1977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anoksija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1982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36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nakupine, hipoksija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36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1989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nakupine, anoksija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1991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1992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sluzave nakupine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sluzave nakupine</a:t>
                      </a:r>
                    </a:p>
                  </a:txBody>
                  <a:tcPr marL="8714" marR="8714" marT="8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89245"/>
              </p:ext>
            </p:extLst>
          </p:nvPr>
        </p:nvGraphicFramePr>
        <p:xfrm>
          <a:off x="5917922" y="5823546"/>
          <a:ext cx="2226404" cy="713508"/>
        </p:xfrm>
        <a:graphic>
          <a:graphicData uri="http://schemas.openxmlformats.org/drawingml/2006/table">
            <a:tbl>
              <a:tblPr/>
              <a:tblGrid>
                <a:gridCol w="111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IOPS iznad 4 cm/s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IOPS ispod 4 cm/s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IOPS nije opažena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 cm/s je prosjek od 1966. do 2002.)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Kakva je veza između pojave IOPS i pojave sluzavih nakupina ili anoksije? 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to objašnjavamo pojavom vrtloga uz obalu Istre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taj vrtlog nastaje u proljeće ili možda i ranije, krajem zime ili još ranije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anticiklonalan je</a:t>
            </a:r>
          </a:p>
        </p:txBody>
      </p:sp>
    </p:spTree>
    <p:extLst>
      <p:ext uri="{BB962C8B-B14F-4D97-AF65-F5344CB8AC3E}">
        <p14:creationId xmlns:p14="http://schemas.microsoft.com/office/powerpoint/2010/main" val="21635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Vrtlog na karti vertikalno usrednjenih struja (model ROMS, kolovoz 2018.)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9358" y="2140912"/>
            <a:ext cx="3365284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Kakva je veza između pojave IOPS i pojave sluzavih nakupina ili anoksije? 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struje oko vrtloga su geostrofičke struje koje ovise o raspodjeli gustoće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tijekom proljeća i ljeta puni se vodom iz rijeke Po; njegove vode su s vremenom sve toplije i sve manje slane - a to znači i manje guste - od okoline pa se struje oko vrtloga tijekom vremena pojačaju</a:t>
            </a:r>
          </a:p>
          <a:p>
            <a:endParaRPr lang="hr-HR" sz="2800" dirty="0" smtClean="0">
              <a:solidFill>
                <a:srgbClr val="0000A4"/>
              </a:solidFill>
            </a:endParaRPr>
          </a:p>
          <a:p>
            <a:endParaRPr lang="hr-HR" sz="2800" dirty="0" smtClean="0">
              <a:solidFill>
                <a:srgbClr val="0000A4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90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Kakva je veza između pojave IOPS i pojave sluzavih nakupina ili anoksije? 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ijekom proljeća i ljeta se u vrtlogu nakuplja velika količina hranjivih soli iz rijeke Po pa primarna produkcija može postati prekomjerna, a mogu nastati velike sluzave nakupine, a kasnije i anoksija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za </a:t>
            </a: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vrijeme formiranja vrtloga atmosferski uvjeti trebaju biti 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stabilni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sluzavih </a:t>
            </a: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nakupina već dugo nije bilo (zašto?)</a:t>
            </a:r>
          </a:p>
          <a:p>
            <a:pPr>
              <a:buFontTx/>
              <a:buNone/>
            </a:pPr>
            <a:endParaRPr lang="hr-HR" sz="2800" dirty="0"/>
          </a:p>
          <a:p>
            <a:endParaRPr lang="hr-HR" sz="2800" dirty="0" smtClean="0">
              <a:solidFill>
                <a:srgbClr val="0000A4"/>
              </a:solidFill>
            </a:endParaRPr>
          </a:p>
          <a:p>
            <a:endParaRPr lang="hr-HR" dirty="0" smtClean="0"/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2) Proširenje i provjera empirijskog ekološkog modela: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okosnica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za prognozu odziva sjevernog Jadrana na klimatske promjene 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hipoteza o utjecaju zimskih uvjeta na intenzitet produkcije koja je postavljena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ranije tijekom višegodišnjeg istraživanja</a:t>
            </a:r>
          </a:p>
        </p:txBody>
      </p:sp>
    </p:spTree>
    <p:extLst>
      <p:ext uri="{BB962C8B-B14F-4D97-AF65-F5344CB8AC3E}">
        <p14:creationId xmlns:p14="http://schemas.microsoft.com/office/powerpoint/2010/main" val="14020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Hipoteza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o utjecaju zimskih uvjeta na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intenzitet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organske produkcije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zimama u kojima se vode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iz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Poa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razlijevaju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sjevernim Jadranom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primarna produkcija organske tvari je povećana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tijekom godine koja slijedi povećana je sekundarna produkcija (povećanje brojnosti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, inćuna) i količina otopljene organske tvari u vodenom stupcu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heme strujanja u različitim zimama</a:t>
            </a:r>
            <a:endParaRPr lang="hr-HR" sz="36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>
                <a:solidFill>
                  <a:srgbClr val="0000A4"/>
                </a:solidFill>
              </a:rPr>
              <a:t>                     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tip A                         tip B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52563"/>
            <a:ext cx="5334000" cy="395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47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Gibanja u moru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horizontalna gibanja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- morske struje (makar mogu imati i vertikalnu komponentu)</a:t>
            </a:r>
          </a:p>
          <a:p>
            <a:pPr marL="342900" lvl="1" indent="-342900" eaLnBrk="1" hangingPunct="1">
              <a:buFontTx/>
              <a:buChar char="•"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uzdizanje i spuštanje razine mora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(razina mora je granica mora i atmosfere) </a:t>
            </a:r>
          </a:p>
          <a:p>
            <a:pPr eaLnBrk="1" hangingPunct="1"/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33542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Brojnost zooplanktona veća je u zimama A  nego u zimama B</a:t>
            </a:r>
          </a:p>
        </p:txBody>
      </p:sp>
      <p:sp>
        <p:nvSpPr>
          <p:cNvPr id="23556" name="Pravokutnik 4"/>
          <p:cNvSpPr>
            <a:spLocks noChangeArrowheads="1"/>
          </p:cNvSpPr>
          <p:nvPr/>
        </p:nvSpPr>
        <p:spPr bwMode="auto">
          <a:xfrm>
            <a:off x="785813" y="5429250"/>
            <a:ext cx="7929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b="1" dirty="0" smtClean="0">
                <a:solidFill>
                  <a:srgbClr val="0000A4"/>
                </a:solidFill>
              </a:rPr>
              <a:t>Brojnost zooplanktona u zapadnom (gore) i istočnom (dolje) dijelu sjevernog Jadrana u ožujku i oznaka tipa zime.</a:t>
            </a:r>
            <a:endParaRPr lang="hr-HR" b="1" dirty="0">
              <a:solidFill>
                <a:srgbClr val="0000A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15140" y="1714488"/>
            <a:ext cx="71438" cy="2000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407196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endParaRPr lang="hr-HR" i="1" dirty="0"/>
          </a:p>
        </p:txBody>
      </p:sp>
      <p:sp>
        <p:nvSpPr>
          <p:cNvPr id="7" name="Oval 6"/>
          <p:cNvSpPr/>
          <p:nvPr/>
        </p:nvSpPr>
        <p:spPr>
          <a:xfrm>
            <a:off x="6643702" y="3643314"/>
            <a:ext cx="142876" cy="2000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9" name="Chart 8"/>
          <p:cNvGraphicFramePr/>
          <p:nvPr/>
        </p:nvGraphicFramePr>
        <p:xfrm>
          <a:off x="1928793" y="1428736"/>
          <a:ext cx="5872121" cy="177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928794" y="3135820"/>
          <a:ext cx="5857916" cy="193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86512" y="37147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235743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214311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17859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23574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12" y="19288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2066" y="17144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35004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19288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4876" y="22859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14744" y="3857628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70" y="2357430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57818" y="2285992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3929066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57818" y="3929066"/>
            <a:ext cx="32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14876" y="3857628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00760" y="41433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628" y="3714752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33" name="Pravokutnik 4"/>
          <p:cNvSpPr>
            <a:spLocks noChangeArrowheads="1"/>
          </p:cNvSpPr>
          <p:nvPr/>
        </p:nvSpPr>
        <p:spPr bwMode="auto">
          <a:xfrm>
            <a:off x="785786" y="5429264"/>
            <a:ext cx="7929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Brojnost zooplanktona u zapadnom (gore) i istočnom (dolje) dijelu sjevernog Jadrana u ožujku i oznaka tipa zime.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18" y="2786058"/>
            <a:ext cx="5500688" cy="196056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Promjene brojnosti </a:t>
            </a:r>
            <a:r>
              <a:rPr lang="hr-HR" sz="3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zooplanktona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u zimi podudaraju se promjenama brojnosti </a:t>
            </a:r>
            <a:r>
              <a:rPr lang="hr-HR" sz="3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zooplanktona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u idućoj godini kao i s ulovom mladih inćuna </a:t>
            </a:r>
            <a:endParaRPr lang="hr-HR" sz="32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71472" y="4929198"/>
            <a:ext cx="8135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Vrijednosti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brojnosti zooplanktona u ožujku (prazan kvadrat), godišnje brojnosti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(ispunjen kvadrat) i talijanskog ulova inćuna ispod godine starosti na postaji u zapadnom dijelu sjevernog Jadrana (trokut).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7188" y="341784"/>
            <a:ext cx="86439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Isparavanje u studenom bilo je vrlo slabo samo u godinama koje su prethodile tipu A zime a vrlo izraženo samo u godinama koje su prethodile tipu B zime osim u 1987. godini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87824" y="1844824"/>
          <a:ext cx="2952328" cy="4019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259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u="none" strike="noStrike" dirty="0" smtClean="0">
                          <a:effectLst/>
                        </a:rPr>
                        <a:t>Godina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Tip zime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ΔE    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1981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1982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1987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-1,0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-0,4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-1,0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1,3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-0,9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0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1998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-0,9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1999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2,1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2000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1,4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2001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2003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</a:t>
                      </a:r>
                      <a:r>
                        <a:rPr lang="hr-HR" sz="1400" b="1" u="none" strike="noStrike" dirty="0" err="1">
                          <a:effectLst/>
                        </a:rPr>
                        <a:t>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2004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-1,4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2005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2006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0,4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9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>
                          <a:effectLst/>
                        </a:rPr>
                        <a:t>2007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8" marR="7618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-0,4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2849" name="Pravokutnik 4"/>
          <p:cNvSpPr>
            <a:spLocks noChangeArrowheads="1"/>
          </p:cNvSpPr>
          <p:nvPr/>
        </p:nvSpPr>
        <p:spPr bwMode="auto">
          <a:xfrm>
            <a:off x="642938" y="6000750"/>
            <a:ext cx="8143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Godina, tip zime i odstupanje isparavanja od prosjeka (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ΔE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; mm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hr-HR" altLang="sr-Latn-RS" b="1" baseline="300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u sjevernom Jadranu u prethodnom studenom.</a:t>
            </a:r>
            <a:endParaRPr lang="hr-HR" altLang="sr-Latn-R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Meteorološki uvjeti u jesen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oguće je da su meteorološki uvjeti u jesen ključni za pojavu određenog tipa zime - tople jeseni s čestim jugom pogodovale bi pojavi zima tipa A, a hladne s burom pojavi zima B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Empirijski ekološki model i prognoza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koliko je hipoteza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 utjecaju zimskih uvjeta na intenzitet organske produkcije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dobro postavljena bilo bi moguće prognozirati intenzitet organske produkcije sjevernog Jadrana iz zimskih uvjeta ali i u dalekoj budućnosti iz postojećih klimatoloških modela koji daju opis strujanja u Jadranu</a:t>
            </a:r>
          </a:p>
        </p:txBody>
      </p:sp>
    </p:spTree>
    <p:extLst>
      <p:ext uri="{BB962C8B-B14F-4D97-AF65-F5344CB8AC3E}">
        <p14:creationId xmlns:p14="http://schemas.microsoft.com/office/powerpoint/2010/main" val="5961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3) Numerički ekološki model:</a:t>
            </a:r>
            <a:endParaRPr lang="en-GB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 temelju podataka o koncentraciji hranjivih soli u rijeci Po i korištenjem dinamičkog modela sjevernog Jadrana modelirali bi se odnosi u ekosustavu</a:t>
            </a:r>
          </a:p>
        </p:txBody>
      </p:sp>
    </p:spTree>
    <p:extLst>
      <p:ext uri="{BB962C8B-B14F-4D97-AF65-F5344CB8AC3E}">
        <p14:creationId xmlns:p14="http://schemas.microsoft.com/office/powerpoint/2010/main" val="1887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ezultati projekta: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analize temperature i saliniteta</a:t>
            </a:r>
          </a:p>
          <a:p>
            <a:pPr marL="514350" indent="-514350">
              <a:buAutoNum type="arabicParenR"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provjeravanje hipoteze o utjecaju zimskih uvjeta na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bioprodukciju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naliziranje pojave „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rebraša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marL="514350" indent="-514350">
              <a:buAutoNum type="arabicParenR"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arakterizacija guste vode</a:t>
            </a:r>
          </a:p>
        </p:txBody>
      </p:sp>
    </p:spTree>
    <p:extLst>
      <p:ext uri="{BB962C8B-B14F-4D97-AF65-F5344CB8AC3E}">
        <p14:creationId xmlns:p14="http://schemas.microsoft.com/office/powerpoint/2010/main" val="13190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1) Analiza temperature i saliniteta tijekom provedbe projekta</a:t>
            </a:r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(od 2017.)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zuzetno visoke temperature zraka kroz razdoblja od više mjeseci, a u moru pojava izuzetno visokih temperatura i ekstremno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visokog saliniteta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97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dstupanja temperature zraka od prosječnih u srpnju 2017.</a:t>
            </a:r>
            <a:endParaRPr lang="hr-H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17638"/>
            <a:ext cx="684030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Odstupanja su ekstremna - posljedica utjecaja zračnih masa iz Afrike?</a:t>
            </a:r>
            <a:endParaRPr lang="hr-H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47" y="1417638"/>
            <a:ext cx="684030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Čimbenici koji utječu na gibanja u moru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raspodjela gustoće: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konvekcijska gibanja i geostrofičke struje</a:t>
            </a:r>
          </a:p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direktan prijenos impulsa iz atmosfere: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vjetrovne struje i vjetrom izazvane promjene razine mora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gravitacijski utjecaj planeta: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valovi i plimne struje (vraćaju “čest” na početan položa; ne uzrokuju stvaran pomak “česti”)</a:t>
            </a:r>
          </a:p>
          <a:p>
            <a:endParaRPr lang="hr-HR" b="1" dirty="0" smtClean="0">
              <a:solidFill>
                <a:srgbClr val="0000A7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Visok salinitet (iznad 38.4)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 ljeta/jeseni 2015. možda pod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utjecajem sinoptičke situacije koja je sprečavala prodor zračnih masa s Atlantika, uobičajen za jesen, uz visoke pozitivne vrijednosti NAO indeksa, i tako pogodovala advekciji s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juga (Afrike?); i tijekom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2016., s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visokim iznosom do 38.6,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ali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čini se osobito često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2017.: u veljači s ekstremnim iznosom 38.7 (otvorene vode istočnog sjevernog Jadrana; SJ107); sniženje u 2018. i opet porast u 2019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NAO indeks</a:t>
            </a:r>
            <a:endParaRPr lang="hr-HR" sz="40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62100"/>
            <a:ext cx="8128027" cy="4464050"/>
          </a:xfrm>
        </p:spPr>
        <p:txBody>
          <a:bodyPr rtlCol="0">
            <a:noAutofit/>
          </a:bodyPr>
          <a:lstStyle/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pozitivan indeks (lijevo): ciklone su skrenute na sjever – pogoduje visokom salinitetu</a:t>
            </a:r>
            <a:endParaRPr lang="hr-H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solidFill>
                <a:srgbClr val="0000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956" y="2759237"/>
            <a:ext cx="2877940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423" y="2759237"/>
            <a:ext cx="2916913" cy="29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4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Utjecaj na ekosustav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isok salinitet odražava se na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fitoplanktonske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vrste: preliminarne analize upućuju na visok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biodiverzitet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(to je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pokazatelj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oligotrofnih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voda; nizak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biodiverzitet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u područjima koja su bogata hranjivim solima); vrsta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koja se pojavljuje prvi put je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Mneumeria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membranacea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Chaetoceros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messanense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(koji je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tipičan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za tople voda indijskog oceana)</a:t>
            </a:r>
          </a:p>
          <a:p>
            <a:pPr marL="0" indent="0">
              <a:buNone/>
            </a:pPr>
            <a:endParaRPr lang="hr-HR" dirty="0" smtClean="0">
              <a:solidFill>
                <a:srgbClr val="000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2) Provjeravanje </a:t>
            </a:r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hipoteze o utjecaju zimskih uvjeta na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bioprodukciju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2017. uočena znatno povećana biomasa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i visoke koncentracije otopljene organske tvari uz sniženje koncentracije kisika pri dnu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210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Brojnost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 u lipnju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28596" y="593467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Brojnost mikrozooplanktona u zapadnom (gore) i istočnom (dolje) dijelu sjevernog Jadrana u lipnju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usrednjena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u vodenom stupcu.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31" y="1569559"/>
            <a:ext cx="5730737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Brojnost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zooplanktona</a:t>
            </a: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 u srpnju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14546" y="1571612"/>
          <a:ext cx="48577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28596" y="593467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Brojnost mikrozooplanktona u zapadnom (gore) i istočnom (dolje) dijelu sjevernog Jadrana u srpnju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usrednjena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u vodenom stupcu.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847832" y="1524002"/>
          <a:ext cx="5438812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857355" y="3786190"/>
          <a:ext cx="5457785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37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Koncentracije otopljene organske tvari (DOC) po sezonama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32929"/>
            <a:ext cx="8229600" cy="44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2) Provjeravanje </a:t>
            </a:r>
            <a:r>
              <a:rPr lang="hr-HR" sz="4000" b="1" dirty="0">
                <a:solidFill>
                  <a:schemeClr val="tx2">
                    <a:lumMod val="75000"/>
                  </a:schemeClr>
                </a:solidFill>
              </a:rPr>
              <a:t>hipoteze o utjecaju zimskih uvjeta na </a:t>
            </a:r>
            <a:r>
              <a:rPr lang="hr-HR" sz="4000" b="1" dirty="0" err="1" smtClean="0">
                <a:solidFill>
                  <a:schemeClr val="tx2">
                    <a:lumMod val="75000"/>
                  </a:schemeClr>
                </a:solidFill>
              </a:rPr>
              <a:t>bioprodukciju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ova opažanja bi mogla biti u skladu s hipotezom o utjecaju zimskih uvjeta na intenzitet organske produkcije, jer je shema strujanja tijekom zime 2017. podsjećala na shemu „A zime” u kojoj se vode iz rijeke Po šire sjevernim Jadranom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05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Rezultati: model strujanja iz druge (lijevo) i treće (desno) dekade siječnja 2017. podsjeća na shemu strujanja u A zimi</a:t>
            </a:r>
            <a:endParaRPr lang="hr-H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7" t="-234" r="5688" b="11962"/>
          <a:stretch/>
        </p:blipFill>
        <p:spPr bwMode="auto">
          <a:xfrm>
            <a:off x="4771212" y="2570457"/>
            <a:ext cx="2639786" cy="25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5" r="11146" b="7201"/>
          <a:stretch/>
        </p:blipFill>
        <p:spPr bwMode="auto">
          <a:xfrm>
            <a:off x="1835696" y="2571744"/>
            <a:ext cx="2592288" cy="25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/>
          <p:cNvSpPr/>
          <p:nvPr/>
        </p:nvSpPr>
        <p:spPr>
          <a:xfrm>
            <a:off x="1979712" y="2680138"/>
            <a:ext cx="230425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4914847" y="2669628"/>
            <a:ext cx="2352515" cy="226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164288" y="2680138"/>
            <a:ext cx="1316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4180894" y="2735273"/>
            <a:ext cx="1316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1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heme strujanja u različitim zimama</a:t>
            </a:r>
            <a:endParaRPr lang="hr-HR" sz="36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>
                <a:solidFill>
                  <a:srgbClr val="0000A4"/>
                </a:solidFill>
              </a:rPr>
              <a:t>                     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tip A                         tip B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52563"/>
            <a:ext cx="5334000" cy="395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111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101376</TotalTime>
  <Words>5098</Words>
  <Application>Microsoft Office PowerPoint</Application>
  <PresentationFormat>On-screen Show (4:3)</PresentationFormat>
  <Paragraphs>555</Paragraphs>
  <Slides>120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4" baseType="lpstr">
      <vt:lpstr>Arial</vt:lpstr>
      <vt:lpstr>Calibri</vt:lpstr>
      <vt:lpstr>Times New Roman</vt:lpstr>
      <vt:lpstr>Office Theme</vt:lpstr>
      <vt:lpstr>Fizika i ekosustav sjevernog Jadrana </vt:lpstr>
      <vt:lpstr> </vt:lpstr>
      <vt:lpstr>Područja istraživanja:</vt:lpstr>
      <vt:lpstr>Plan predavanja:</vt:lpstr>
      <vt:lpstr>Uvodno o fizici mora</vt:lpstr>
      <vt:lpstr>Glavna svojstva mora</vt:lpstr>
      <vt:lpstr>Čimbenici koji utječu na svojstva mora</vt:lpstr>
      <vt:lpstr>Gibanja u moru</vt:lpstr>
      <vt:lpstr>Čimbenici koji utječu na gibanja u moru</vt:lpstr>
      <vt:lpstr>More je uslojeno s tim da gustoća raste s dubinom</vt:lpstr>
      <vt:lpstr>Konvekcijska gibanja: kada “čest” nije u sloju koji je njene gustoće</vt:lpstr>
      <vt:lpstr>Konvekcijska gibanja: nastoje izjednačiti gustoće po slojevima</vt:lpstr>
      <vt:lpstr>Geostrofičke struje: postoje razlike u gustoći vodenih stupaca</vt:lpstr>
      <vt:lpstr>Geostrofičke struje:  vrtlozi oko područja niske gustoće (anticiklonalni) ili visoke gustoće (ciklonalni)</vt:lpstr>
      <vt:lpstr>Vjetrovne struje opisuje „Ekmanova sprirala”</vt:lpstr>
      <vt:lpstr>Morske struje </vt:lpstr>
      <vt:lpstr>Jadranski ciklonalni tijek</vt:lpstr>
      <vt:lpstr>Fizika mora i ekosustav</vt:lpstr>
      <vt:lpstr>Fizika Jadrana</vt:lpstr>
      <vt:lpstr>Jadran je bazen Sredozemnog mora na umjerenim geografskim širinama</vt:lpstr>
      <vt:lpstr>Važan utjecaj na fizkalna svojstva Jadrana</vt:lpstr>
      <vt:lpstr>Podjela Jadrana</vt:lpstr>
      <vt:lpstr>Vertikalni presjek Jadrana (sjeverni do  50 m, srednji s Jabučkom kotlinom do 300 m, južni s južnojadranskom kotlinom do 1200 m)</vt:lpstr>
      <vt:lpstr>Sjeverni Jadran (zapadno od Istre)</vt:lpstr>
      <vt:lpstr>Sjeverni Jadran</vt:lpstr>
      <vt:lpstr>Sjeverni Jadran</vt:lpstr>
      <vt:lpstr>Proizvodnja organske tvari</vt:lpstr>
      <vt:lpstr>Zima u sjevernom Jadranu</vt:lpstr>
      <vt:lpstr>Zima u sjevernom Jadranu</vt:lpstr>
      <vt:lpstr>Zbog hlađenja i jakog vertikalnog transporta zimi vodeni je stupac izmiješan</vt:lpstr>
      <vt:lpstr>Za slučaj na slici temperatura u cijelom vodenom stupcu oko 10°C a salinitet oko 38.2</vt:lpstr>
      <vt:lpstr>Proljeće i ljeto</vt:lpstr>
      <vt:lpstr>Sluzave nakupine</vt:lpstr>
      <vt:lpstr>Pod utjecajem grijanja iz atmosfere i zadržavanja zaslađenih voda na površini vodeni stupac je ljeti raslojen</vt:lpstr>
      <vt:lpstr>Temperatura površinskih slojeva značajno viša od temperature dubinskih slojeva</vt:lpstr>
      <vt:lpstr>Salinitet površinskih slojeva značajno niži od saliniteta dubinskih slojeva</vt:lpstr>
      <vt:lpstr>Jesen</vt:lpstr>
      <vt:lpstr>Pridnene životne zajednice u normalnim uvjetima i uvjetima anoksije</vt:lpstr>
      <vt:lpstr>Poremećaji u ekosustavu</vt:lpstr>
      <vt:lpstr>Meteorološki uvjeti</vt:lpstr>
      <vt:lpstr>Bura – suh i prostorno promjenjiv vjetar sa sjevera ili sjeveroistoka, izaziva jako hlađenje i isparavanje iz mora</vt:lpstr>
      <vt:lpstr>Jugo - vlažan, prostorno homogen vjetar s jugoistoka, znatno manje isparavanje nego u slučaju bure</vt:lpstr>
      <vt:lpstr>NAO indeks i El Ninjo</vt:lpstr>
      <vt:lpstr>Ciklone u našim područjima</vt:lpstr>
      <vt:lpstr>NAO indeks</vt:lpstr>
      <vt:lpstr>Priliv sredozemne vode</vt:lpstr>
      <vt:lpstr>Priliv sredozemne vode</vt:lpstr>
      <vt:lpstr>Priliv sredozemne vode</vt:lpstr>
      <vt:lpstr>Projekt Hrvatske zaklade za znanost Ekološki odziv sjevernog Jadrana na klimatske promjene i antropogeni učinak – EcoRENA (2017-2021)</vt:lpstr>
      <vt:lpstr>Suradnici i konzultanti:</vt:lpstr>
      <vt:lpstr>Neformalna suradnja:</vt:lpstr>
      <vt:lpstr>Suradnja s drugim projektima:</vt:lpstr>
      <vt:lpstr>Cilj projekta:</vt:lpstr>
      <vt:lpstr>Projektne aktivnosti:</vt:lpstr>
      <vt:lpstr>1) Skupljanje podataka:</vt:lpstr>
      <vt:lpstr>1) Skupljanje podataka:</vt:lpstr>
      <vt:lpstr>  Teren, 20. srpnja 2018., uzorkovanje istraživačkim brodom Burin u blizini oceanografske plutače kod Rovinja </vt:lpstr>
      <vt:lpstr>   </vt:lpstr>
      <vt:lpstr>PowerPoint Presentation</vt:lpstr>
      <vt:lpstr>Undulator na palubi spreman za tegalj -  vide se okvir s motorom, krila i modul za napajanje</vt:lpstr>
      <vt:lpstr>1) Skupljanje podataka:</vt:lpstr>
      <vt:lpstr>Sustav za određivanje koncentracije partikulatnog (POC) i otopljenog organskog ugljika (DOC)</vt:lpstr>
      <vt:lpstr>1) Skupljanje podataka:</vt:lpstr>
      <vt:lpstr>2) Proširenje i provjera empirijskog ekološkog modela:</vt:lpstr>
      <vt:lpstr>Vrtlozi</vt:lpstr>
      <vt:lpstr>Vrtlog u polju vertikalno usrednjenih struja (model ROMS, kolovoz 2018.) </vt:lpstr>
      <vt:lpstr>Istarska obalna protustruja </vt:lpstr>
      <vt:lpstr>Podaci i metode</vt:lpstr>
      <vt:lpstr>Geostrofičke struje</vt:lpstr>
      <vt:lpstr>Jadranski ciklonalni tijek</vt:lpstr>
      <vt:lpstr>Istarska obalna protustruja</vt:lpstr>
      <vt:lpstr>Istarska obalna protustruja u kolovozu</vt:lpstr>
      <vt:lpstr>Kakva je veza između pojave IOPS i pojave sluzavih nakupina ili anoksije? </vt:lpstr>
      <vt:lpstr>Vrtlog na karti vertikalno usrednjenih struja (model ROMS, kolovoz 2018.) </vt:lpstr>
      <vt:lpstr>Kakva je veza između pojave IOPS i pojave sluzavih nakupina ili anoksije? </vt:lpstr>
      <vt:lpstr>Kakva je veza između pojave IOPS i pojave sluzavih nakupina ili anoksije? </vt:lpstr>
      <vt:lpstr>2) Proširenje i provjera empirijskog ekološkog modela:</vt:lpstr>
      <vt:lpstr>Hipoteza o utjecaju zimskih uvjeta na intenzitet organske produkcije</vt:lpstr>
      <vt:lpstr>Sheme strujanja u različitim zimama</vt:lpstr>
      <vt:lpstr>Brojnost zooplanktona veća je u zimama A  nego u zimama B</vt:lpstr>
      <vt:lpstr>Promjene brojnosti zooplanktona u zimi podudaraju se promjenama brojnosti zooplanktona u idućoj godini kao i s ulovom mladih inćuna </vt:lpstr>
      <vt:lpstr>Isparavanje u studenom bilo je vrlo slabo samo u godinama koje su prethodile tipu A zime a vrlo izraženo samo u godinama koje su prethodile tipu B zime osim u 1987. godini</vt:lpstr>
      <vt:lpstr>Meteorološki uvjeti u jesen</vt:lpstr>
      <vt:lpstr>Empirijski ekološki model i prognoza</vt:lpstr>
      <vt:lpstr>3) Numerički ekološki model:</vt:lpstr>
      <vt:lpstr>Rezultati projekta:</vt:lpstr>
      <vt:lpstr>1) Analiza temperature i saliniteta tijekom provedbe projekta (od 2017.)</vt:lpstr>
      <vt:lpstr>Odstupanja temperature zraka od prosječnih u srpnju 2017.</vt:lpstr>
      <vt:lpstr>Odstupanja su ekstremna - posljedica utjecaja zračnih masa iz Afrike?</vt:lpstr>
      <vt:lpstr>Visok salinitet (iznad 38.4)</vt:lpstr>
      <vt:lpstr>NAO indeks</vt:lpstr>
      <vt:lpstr>Utjecaj na ekosustav</vt:lpstr>
      <vt:lpstr>2) Provjeravanje hipoteze o utjecaju zimskih uvjeta na bioprodukciju</vt:lpstr>
      <vt:lpstr>Brojnost zooplanktona u lipnju</vt:lpstr>
      <vt:lpstr>Brojnost zooplanktona u srpnju</vt:lpstr>
      <vt:lpstr>Koncentracije otopljene organske tvari (DOC) po sezonama</vt:lpstr>
      <vt:lpstr>2) Provjeravanje hipoteze o utjecaju zimskih uvjeta na bioprodukciju</vt:lpstr>
      <vt:lpstr>Rezultati: model strujanja iz druge (lijevo) i treće (desno) dekade siječnja 2017. podsjeća na shemu strujanja u A zimi</vt:lpstr>
      <vt:lpstr>Sheme strujanja u različitim zimama</vt:lpstr>
      <vt:lpstr>3) Analiziranje pojave rebraša</vt:lpstr>
      <vt:lpstr>Rebraši</vt:lpstr>
      <vt:lpstr>Rebraši se skupljaju u vrtlozima? U vrtlogu kod Istre?</vt:lpstr>
      <vt:lpstr>Vrtlog u polju vertikalno usrednjenih struja (model ROMS, kolovoz 2018.) </vt:lpstr>
      <vt:lpstr>4) Karakterizacija guste vode </vt:lpstr>
      <vt:lpstr>Gusta voda</vt:lpstr>
      <vt:lpstr>Još neki rezultati projekta</vt:lpstr>
      <vt:lpstr>Kvarnerski zaljev</vt:lpstr>
      <vt:lpstr>Glavne karakteristike Kvarnerskog zaljeva</vt:lpstr>
      <vt:lpstr>Mlaz pod utjecajem bure izlazi iz Kvarnera</vt:lpstr>
      <vt:lpstr>Vrtlozi u Kvarnerskom zaljevu</vt:lpstr>
      <vt:lpstr>Priliv sredozemne vode (BIOS mehanizam)</vt:lpstr>
      <vt:lpstr>Kvarnerski zaljev</vt:lpstr>
      <vt:lpstr>Putevi širenja organizama iz balastnih voda </vt:lpstr>
      <vt:lpstr>Utjecaj lučkih terminala za ukapljene prirodne plinove na cirkulaciju i ekosustav </vt:lpstr>
      <vt:lpstr>Istraživanja u okviru projekta </vt:lpstr>
      <vt:lpstr>Budućnost – teme u okviru fizike</vt:lpstr>
      <vt:lpstr>Popis literature</vt:lpstr>
      <vt:lpstr>Prezentacije i publikacije iz projekta</vt:lpstr>
      <vt:lpstr>Kraj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Vrtlozi i duboka voda u Jadranu</dc:title>
  <dc:creator>Supic Nastenjka</dc:creator>
  <cp:lastModifiedBy>rm</cp:lastModifiedBy>
  <cp:revision>1479</cp:revision>
  <dcterms:created xsi:type="dcterms:W3CDTF">2018-11-10T16:12:52Z</dcterms:created>
  <dcterms:modified xsi:type="dcterms:W3CDTF">2020-10-28T15:40:02Z</dcterms:modified>
</cp:coreProperties>
</file>